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70.jpg" ContentType="image/jpg"/>
  <Override PartName="/ppt/media/image72.jpg" ContentType="image/jpg"/>
  <Override PartName="/ppt/media/image73.jpg" ContentType="image/jp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3"/>
  </p:notesMasterIdLst>
  <p:sldIdLst>
    <p:sldId id="337" r:id="rId2"/>
    <p:sldId id="673" r:id="rId3"/>
    <p:sldId id="667" r:id="rId4"/>
    <p:sldId id="664" r:id="rId5"/>
    <p:sldId id="663" r:id="rId6"/>
    <p:sldId id="665" r:id="rId7"/>
    <p:sldId id="666" r:id="rId8"/>
    <p:sldId id="670" r:id="rId9"/>
    <p:sldId id="671" r:id="rId10"/>
    <p:sldId id="672" r:id="rId11"/>
    <p:sldId id="662" r:id="rId12"/>
    <p:sldId id="658" r:id="rId13"/>
    <p:sldId id="660" r:id="rId14"/>
    <p:sldId id="659" r:id="rId15"/>
    <p:sldId id="661" r:id="rId16"/>
    <p:sldId id="579" r:id="rId17"/>
    <p:sldId id="691" r:id="rId18"/>
    <p:sldId id="703" r:id="rId19"/>
    <p:sldId id="584" r:id="rId20"/>
    <p:sldId id="597" r:id="rId21"/>
    <p:sldId id="646" r:id="rId22"/>
    <p:sldId id="638" r:id="rId23"/>
    <p:sldId id="717" r:id="rId24"/>
    <p:sldId id="486" r:id="rId25"/>
    <p:sldId id="715" r:id="rId26"/>
    <p:sldId id="716" r:id="rId27"/>
    <p:sldId id="719" r:id="rId28"/>
    <p:sldId id="718" r:id="rId29"/>
    <p:sldId id="721" r:id="rId30"/>
    <p:sldId id="681" r:id="rId31"/>
    <p:sldId id="682" r:id="rId32"/>
    <p:sldId id="683" r:id="rId33"/>
    <p:sldId id="684" r:id="rId34"/>
    <p:sldId id="685" r:id="rId35"/>
    <p:sldId id="686" r:id="rId36"/>
    <p:sldId id="709" r:id="rId37"/>
    <p:sldId id="689" r:id="rId38"/>
    <p:sldId id="687" r:id="rId39"/>
    <p:sldId id="688" r:id="rId40"/>
    <p:sldId id="675" r:id="rId41"/>
    <p:sldId id="677" r:id="rId42"/>
    <p:sldId id="679" r:id="rId43"/>
    <p:sldId id="678" r:id="rId44"/>
    <p:sldId id="694" r:id="rId45"/>
    <p:sldId id="693" r:id="rId46"/>
    <p:sldId id="692" r:id="rId47"/>
    <p:sldId id="549" r:id="rId48"/>
    <p:sldId id="550" r:id="rId49"/>
    <p:sldId id="551" r:id="rId50"/>
    <p:sldId id="552" r:id="rId51"/>
    <p:sldId id="553" r:id="rId52"/>
    <p:sldId id="554" r:id="rId53"/>
    <p:sldId id="555" r:id="rId54"/>
    <p:sldId id="556" r:id="rId55"/>
    <p:sldId id="557" r:id="rId56"/>
    <p:sldId id="574" r:id="rId57"/>
    <p:sldId id="558" r:id="rId58"/>
    <p:sldId id="559" r:id="rId59"/>
    <p:sldId id="571" r:id="rId60"/>
    <p:sldId id="572" r:id="rId61"/>
    <p:sldId id="573" r:id="rId62"/>
    <p:sldId id="562" r:id="rId63"/>
    <p:sldId id="563" r:id="rId64"/>
    <p:sldId id="564" r:id="rId65"/>
    <p:sldId id="565" r:id="rId66"/>
    <p:sldId id="566" r:id="rId67"/>
    <p:sldId id="567" r:id="rId68"/>
    <p:sldId id="256" r:id="rId69"/>
    <p:sldId id="399" r:id="rId70"/>
    <p:sldId id="390" r:id="rId71"/>
    <p:sldId id="389" r:id="rId72"/>
    <p:sldId id="705" r:id="rId73"/>
    <p:sldId id="708" r:id="rId74"/>
    <p:sldId id="706" r:id="rId75"/>
    <p:sldId id="707" r:id="rId76"/>
    <p:sldId id="657" r:id="rId77"/>
    <p:sldId id="710" r:id="rId78"/>
    <p:sldId id="711" r:id="rId79"/>
    <p:sldId id="647" r:id="rId80"/>
    <p:sldId id="257" r:id="rId81"/>
    <p:sldId id="712" r:id="rId82"/>
    <p:sldId id="267" r:id="rId83"/>
    <p:sldId id="259" r:id="rId84"/>
    <p:sldId id="266" r:id="rId85"/>
    <p:sldId id="260" r:id="rId86"/>
    <p:sldId id="713" r:id="rId87"/>
    <p:sldId id="714" r:id="rId88"/>
    <p:sldId id="270" r:id="rId89"/>
    <p:sldId id="268" r:id="rId90"/>
    <p:sldId id="269" r:id="rId91"/>
    <p:sldId id="394" r:id="rId92"/>
    <p:sldId id="397" r:id="rId93"/>
    <p:sldId id="264" r:id="rId94"/>
    <p:sldId id="414" r:id="rId95"/>
    <p:sldId id="403" r:id="rId96"/>
    <p:sldId id="405" r:id="rId97"/>
    <p:sldId id="262" r:id="rId98"/>
    <p:sldId id="263" r:id="rId99"/>
    <p:sldId id="655" r:id="rId100"/>
    <p:sldId id="265" r:id="rId101"/>
    <p:sldId id="271" r:id="rId102"/>
    <p:sldId id="410" r:id="rId103"/>
    <p:sldId id="411" r:id="rId104"/>
    <p:sldId id="272" r:id="rId105"/>
    <p:sldId id="408" r:id="rId106"/>
    <p:sldId id="407" r:id="rId107"/>
    <p:sldId id="412" r:id="rId108"/>
    <p:sldId id="406" r:id="rId109"/>
    <p:sldId id="274" r:id="rId110"/>
    <p:sldId id="275" r:id="rId111"/>
    <p:sldId id="276" r:id="rId112"/>
    <p:sldId id="273" r:id="rId113"/>
    <p:sldId id="277" r:id="rId114"/>
    <p:sldId id="385" r:id="rId115"/>
    <p:sldId id="654" r:id="rId116"/>
    <p:sldId id="697" r:id="rId117"/>
    <p:sldId id="698" r:id="rId118"/>
    <p:sldId id="699" r:id="rId119"/>
    <p:sldId id="648" r:id="rId120"/>
    <p:sldId id="649" r:id="rId121"/>
    <p:sldId id="650" r:id="rId122"/>
    <p:sldId id="702" r:id="rId123"/>
    <p:sldId id="651" r:id="rId124"/>
    <p:sldId id="700" r:id="rId125"/>
    <p:sldId id="701" r:id="rId126"/>
    <p:sldId id="695" r:id="rId127"/>
    <p:sldId id="261" r:id="rId128"/>
    <p:sldId id="704" r:id="rId129"/>
    <p:sldId id="258" r:id="rId130"/>
    <p:sldId id="690" r:id="rId131"/>
    <p:sldId id="360" r:id="rId13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Stile medio 4 - Colore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E3FDE45-AF77-4B5C-9715-49D594BDF05E}" styleName="Stile chiaro 1 - Colore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3" autoAdjust="0"/>
    <p:restoredTop sz="94660"/>
  </p:normalViewPr>
  <p:slideViewPr>
    <p:cSldViewPr snapToGrid="0">
      <p:cViewPr varScale="1">
        <p:scale>
          <a:sx n="69" d="100"/>
          <a:sy n="69" d="100"/>
        </p:scale>
        <p:origin x="91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18609D-3CDE-4E28-B5EC-9E5CB4A43F67}" type="doc">
      <dgm:prSet loTypeId="urn:microsoft.com/office/officeart/2005/8/layout/vList2" loCatId="list" qsTypeId="urn:microsoft.com/office/officeart/2005/8/quickstyle/3d7" qsCatId="3D" csTypeId="urn:microsoft.com/office/officeart/2005/8/colors/colorful2" csCatId="colorful" phldr="1"/>
      <dgm:spPr/>
      <dgm:t>
        <a:bodyPr/>
        <a:lstStyle/>
        <a:p>
          <a:endParaRPr lang="it-IT"/>
        </a:p>
      </dgm:t>
    </dgm:pt>
    <dgm:pt modelId="{BD704B4B-86F8-43C5-9F68-411892DE66A6}">
      <dgm:prSet phldrT="[Testo]"/>
      <dgm:spPr/>
      <dgm:t>
        <a:bodyPr/>
        <a:lstStyle/>
        <a:p>
          <a:r>
            <a:rPr lang="it-IT" dirty="0"/>
            <a:t>SECURITY</a:t>
          </a:r>
        </a:p>
      </dgm:t>
    </dgm:pt>
    <dgm:pt modelId="{68CF735E-B815-4FB8-B2FF-8CF8FF3BE8AC}" type="parTrans" cxnId="{423FA037-E64B-43D1-92D4-1DFFE8075054}">
      <dgm:prSet/>
      <dgm:spPr/>
      <dgm:t>
        <a:bodyPr/>
        <a:lstStyle/>
        <a:p>
          <a:endParaRPr lang="it-IT"/>
        </a:p>
      </dgm:t>
    </dgm:pt>
    <dgm:pt modelId="{AF9C7197-417F-4281-BDB4-36120A5F0156}" type="sibTrans" cxnId="{423FA037-E64B-43D1-92D4-1DFFE8075054}">
      <dgm:prSet/>
      <dgm:spPr/>
      <dgm:t>
        <a:bodyPr/>
        <a:lstStyle/>
        <a:p>
          <a:endParaRPr lang="it-IT"/>
        </a:p>
      </dgm:t>
    </dgm:pt>
    <dgm:pt modelId="{728F01B9-585F-4FAA-AE96-1B6164E478B6}">
      <dgm:prSet phldrT="[Testo]"/>
      <dgm:spPr/>
      <dgm:t>
        <a:bodyPr/>
        <a:lstStyle/>
        <a:p>
          <a:r>
            <a:rPr lang="it-IT" dirty="0"/>
            <a:t>SAFETY</a:t>
          </a:r>
        </a:p>
      </dgm:t>
    </dgm:pt>
    <dgm:pt modelId="{282BC599-C22A-4271-AD08-9ECB433728BD}" type="parTrans" cxnId="{7BAC6C12-3BDB-4891-BD1A-699F3889D074}">
      <dgm:prSet/>
      <dgm:spPr/>
      <dgm:t>
        <a:bodyPr/>
        <a:lstStyle/>
        <a:p>
          <a:endParaRPr lang="it-IT"/>
        </a:p>
      </dgm:t>
    </dgm:pt>
    <dgm:pt modelId="{36B9C626-7103-4C1B-8A11-D9C7F7C0C0F0}" type="sibTrans" cxnId="{7BAC6C12-3BDB-4891-BD1A-699F3889D074}">
      <dgm:prSet/>
      <dgm:spPr/>
      <dgm:t>
        <a:bodyPr/>
        <a:lstStyle/>
        <a:p>
          <a:endParaRPr lang="it-IT"/>
        </a:p>
      </dgm:t>
    </dgm:pt>
    <dgm:pt modelId="{A5501C0C-B029-446D-90BF-58FD8AB462F8}" type="pres">
      <dgm:prSet presAssocID="{C418609D-3CDE-4E28-B5EC-9E5CB4A43F67}" presName="linear" presStyleCnt="0">
        <dgm:presLayoutVars>
          <dgm:animLvl val="lvl"/>
          <dgm:resizeHandles val="exact"/>
        </dgm:presLayoutVars>
      </dgm:prSet>
      <dgm:spPr/>
    </dgm:pt>
    <dgm:pt modelId="{AF4EA623-BB2D-439B-895C-CAE44B1F8102}" type="pres">
      <dgm:prSet presAssocID="{BD704B4B-86F8-43C5-9F68-411892DE66A6}" presName="parentText" presStyleLbl="node1" presStyleIdx="0" presStyleCnt="2">
        <dgm:presLayoutVars>
          <dgm:chMax val="0"/>
          <dgm:bulletEnabled val="1"/>
        </dgm:presLayoutVars>
      </dgm:prSet>
      <dgm:spPr/>
    </dgm:pt>
    <dgm:pt modelId="{270C255B-5090-4BA1-9FEA-987B2149CCDC}" type="pres">
      <dgm:prSet presAssocID="{AF9C7197-417F-4281-BDB4-36120A5F0156}" presName="spacer" presStyleCnt="0"/>
      <dgm:spPr/>
    </dgm:pt>
    <dgm:pt modelId="{7E478D1D-164A-4E53-B440-FEF8A1648E7F}" type="pres">
      <dgm:prSet presAssocID="{728F01B9-585F-4FAA-AE96-1B6164E478B6}" presName="parentText" presStyleLbl="node1" presStyleIdx="1" presStyleCnt="2" custLinFactNeighborX="2561" custLinFactNeighborY="41359">
        <dgm:presLayoutVars>
          <dgm:chMax val="0"/>
          <dgm:bulletEnabled val="1"/>
        </dgm:presLayoutVars>
      </dgm:prSet>
      <dgm:spPr/>
    </dgm:pt>
  </dgm:ptLst>
  <dgm:cxnLst>
    <dgm:cxn modelId="{7BAC6C12-3BDB-4891-BD1A-699F3889D074}" srcId="{C418609D-3CDE-4E28-B5EC-9E5CB4A43F67}" destId="{728F01B9-585F-4FAA-AE96-1B6164E478B6}" srcOrd="1" destOrd="0" parTransId="{282BC599-C22A-4271-AD08-9ECB433728BD}" sibTransId="{36B9C626-7103-4C1B-8A11-D9C7F7C0C0F0}"/>
    <dgm:cxn modelId="{F25EE32F-2F47-4751-9D3A-1D3624FE18C8}" type="presOf" srcId="{728F01B9-585F-4FAA-AE96-1B6164E478B6}" destId="{7E478D1D-164A-4E53-B440-FEF8A1648E7F}" srcOrd="0" destOrd="0" presId="urn:microsoft.com/office/officeart/2005/8/layout/vList2"/>
    <dgm:cxn modelId="{423FA037-E64B-43D1-92D4-1DFFE8075054}" srcId="{C418609D-3CDE-4E28-B5EC-9E5CB4A43F67}" destId="{BD704B4B-86F8-43C5-9F68-411892DE66A6}" srcOrd="0" destOrd="0" parTransId="{68CF735E-B815-4FB8-B2FF-8CF8FF3BE8AC}" sibTransId="{AF9C7197-417F-4281-BDB4-36120A5F0156}"/>
    <dgm:cxn modelId="{4B3E4C60-C533-4F76-9DB5-1928D6939C09}" type="presOf" srcId="{BD704B4B-86F8-43C5-9F68-411892DE66A6}" destId="{AF4EA623-BB2D-439B-895C-CAE44B1F8102}" srcOrd="0" destOrd="0" presId="urn:microsoft.com/office/officeart/2005/8/layout/vList2"/>
    <dgm:cxn modelId="{4CD28A67-FD4D-4FFA-8838-DA5203712341}" type="presOf" srcId="{C418609D-3CDE-4E28-B5EC-9E5CB4A43F67}" destId="{A5501C0C-B029-446D-90BF-58FD8AB462F8}" srcOrd="0" destOrd="0" presId="urn:microsoft.com/office/officeart/2005/8/layout/vList2"/>
    <dgm:cxn modelId="{E8D711F1-83D4-4666-8328-DD552036CB81}" type="presParOf" srcId="{A5501C0C-B029-446D-90BF-58FD8AB462F8}" destId="{AF4EA623-BB2D-439B-895C-CAE44B1F8102}" srcOrd="0" destOrd="0" presId="urn:microsoft.com/office/officeart/2005/8/layout/vList2"/>
    <dgm:cxn modelId="{40865FC0-2041-4683-A7F1-6D27F5545190}" type="presParOf" srcId="{A5501C0C-B029-446D-90BF-58FD8AB462F8}" destId="{270C255B-5090-4BA1-9FEA-987B2149CCDC}" srcOrd="1" destOrd="0" presId="urn:microsoft.com/office/officeart/2005/8/layout/vList2"/>
    <dgm:cxn modelId="{EAF3FAC3-A6D7-4B5C-8AA0-A97294A6F962}" type="presParOf" srcId="{A5501C0C-B029-446D-90BF-58FD8AB462F8}" destId="{7E478D1D-164A-4E53-B440-FEF8A1648E7F}"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4EA623-BB2D-439B-895C-CAE44B1F8102}">
      <dsp:nvSpPr>
        <dsp:cNvPr id="0" name=""/>
        <dsp:cNvSpPr/>
      </dsp:nvSpPr>
      <dsp:spPr>
        <a:xfrm>
          <a:off x="0" y="11663"/>
          <a:ext cx="1546570" cy="491400"/>
        </a:xfrm>
        <a:prstGeom prst="roundRect">
          <a:avLst/>
        </a:prstGeom>
        <a:solidFill>
          <a:schemeClr val="accent2">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it-IT" sz="2000" kern="1200" dirty="0"/>
            <a:t>SECURITY</a:t>
          </a:r>
        </a:p>
      </dsp:txBody>
      <dsp:txXfrm>
        <a:off x="23988" y="35651"/>
        <a:ext cx="1498594" cy="443424"/>
      </dsp:txXfrm>
    </dsp:sp>
    <dsp:sp modelId="{7E478D1D-164A-4E53-B440-FEF8A1648E7F}">
      <dsp:nvSpPr>
        <dsp:cNvPr id="0" name=""/>
        <dsp:cNvSpPr/>
      </dsp:nvSpPr>
      <dsp:spPr>
        <a:xfrm>
          <a:off x="0" y="572326"/>
          <a:ext cx="1546570" cy="491400"/>
        </a:xfrm>
        <a:prstGeom prst="roundRect">
          <a:avLst/>
        </a:prstGeom>
        <a:solidFill>
          <a:schemeClr val="accent2">
            <a:hueOff val="-838123"/>
            <a:satOff val="-9658"/>
            <a:lumOff val="2159"/>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it-IT" sz="2000" kern="1200" dirty="0"/>
            <a:t>SAFETY</a:t>
          </a:r>
        </a:p>
      </dsp:txBody>
      <dsp:txXfrm>
        <a:off x="23988" y="596314"/>
        <a:ext cx="1498594" cy="44342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5C86A8-664B-44BC-8D0C-AB17DB048ABA}" type="datetimeFigureOut">
              <a:rPr lang="it-IT" smtClean="0"/>
              <a:t>24/02/2026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99BB9B-F9FB-4BD5-823E-62E208692532}" type="slidenum">
              <a:rPr lang="it-IT" smtClean="0"/>
              <a:t>‹N›</a:t>
            </a:fld>
            <a:endParaRPr lang="it-IT"/>
          </a:p>
        </p:txBody>
      </p:sp>
    </p:spTree>
    <p:extLst>
      <p:ext uri="{BB962C8B-B14F-4D97-AF65-F5344CB8AC3E}">
        <p14:creationId xmlns:p14="http://schemas.microsoft.com/office/powerpoint/2010/main" val="4164024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2323"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Arial" pitchFamily="34" charset="0"/>
              <a:ea typeface="ＭＳ Ｐゴシック" pitchFamily="34" charset="-128"/>
            </a:endParaRPr>
          </a:p>
        </p:txBody>
      </p:sp>
      <p:sp>
        <p:nvSpPr>
          <p:cNvPr id="312324"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82638" indent="-300038" eaLnBrk="0" hangingPunct="0">
              <a:spcBef>
                <a:spcPct val="30000"/>
              </a:spcBef>
              <a:defRPr sz="1200">
                <a:solidFill>
                  <a:schemeClr val="tx1"/>
                </a:solidFill>
                <a:latin typeface="Calibri" pitchFamily="34" charset="0"/>
                <a:ea typeface="ＭＳ Ｐゴシック" pitchFamily="34" charset="-128"/>
              </a:defRPr>
            </a:lvl2pPr>
            <a:lvl3pPr marL="1203325" indent="-239713" eaLnBrk="0" hangingPunct="0">
              <a:spcBef>
                <a:spcPct val="30000"/>
              </a:spcBef>
              <a:defRPr sz="1200">
                <a:solidFill>
                  <a:schemeClr val="tx1"/>
                </a:solidFill>
                <a:latin typeface="Calibri" pitchFamily="34" charset="0"/>
                <a:ea typeface="ＭＳ Ｐゴシック" pitchFamily="34" charset="-128"/>
              </a:defRPr>
            </a:lvl3pPr>
            <a:lvl4pPr marL="1685925" indent="-239713" eaLnBrk="0" hangingPunct="0">
              <a:spcBef>
                <a:spcPct val="30000"/>
              </a:spcBef>
              <a:defRPr sz="1200">
                <a:solidFill>
                  <a:schemeClr val="tx1"/>
                </a:solidFill>
                <a:latin typeface="Calibri" pitchFamily="34" charset="0"/>
                <a:ea typeface="ＭＳ Ｐゴシック" pitchFamily="34" charset="-128"/>
              </a:defRPr>
            </a:lvl4pPr>
            <a:lvl5pPr marL="2166938" indent="-239713" eaLnBrk="0" hangingPunct="0">
              <a:spcBef>
                <a:spcPct val="30000"/>
              </a:spcBef>
              <a:defRPr sz="1200">
                <a:solidFill>
                  <a:schemeClr val="tx1"/>
                </a:solidFill>
                <a:latin typeface="Calibri" pitchFamily="34" charset="0"/>
                <a:ea typeface="ＭＳ Ｐゴシック" pitchFamily="34" charset="-128"/>
              </a:defRPr>
            </a:lvl5pPr>
            <a:lvl6pPr marL="2624138" indent="-239713"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81338" indent="-239713"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538538" indent="-239713"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95738" indent="-239713"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fld id="{4DEE3F59-C8CF-459F-AAA4-A7853558E393}" type="slidenum">
              <a:rPr kumimoji="0" lang="it-IT" altLang="it-IT" sz="1300" b="0" i="0" u="none" strike="noStrike" kern="0" cap="none" spc="0" normalizeH="0" baseline="0" noProof="0" smtClean="0">
                <a:ln>
                  <a:noFill/>
                </a:ln>
                <a:solidFill>
                  <a:srgbClr val="000000"/>
                </a:solidFill>
                <a:effectLst/>
                <a:uLnTx/>
                <a:uFillTx/>
                <a:latin typeface="Arial" pitchFamily="34" charset="0"/>
                <a:ea typeface="ＭＳ Ｐゴシック" pitchFamily="34" charset="-128"/>
                <a:cs typeface="Arial" pitchFamily="34" charset="0"/>
              </a:rPr>
              <a:pPr marL="0" marR="0" lvl="0" indent="0" defTabSz="914400" eaLnBrk="1" fontAlgn="auto" latinLnBrk="0" hangingPunct="1">
                <a:lnSpc>
                  <a:spcPct val="100000"/>
                </a:lnSpc>
                <a:spcBef>
                  <a:spcPct val="0"/>
                </a:spcBef>
                <a:spcAft>
                  <a:spcPts val="0"/>
                </a:spcAft>
                <a:buClrTx/>
                <a:buSzTx/>
                <a:buFontTx/>
                <a:buNone/>
                <a:tabLst/>
                <a:defRPr/>
              </a:pPr>
              <a:t>48</a:t>
            </a:fld>
            <a:endParaRPr kumimoji="0" lang="it-IT" altLang="it-IT" sz="1300" b="0" i="0" u="none" strike="noStrike" kern="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1035324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799BB9B-F9FB-4BD5-823E-62E208692532}" type="slidenum">
              <a:rPr lang="it-IT" smtClean="0"/>
              <a:t>71</a:t>
            </a:fld>
            <a:endParaRPr lang="it-IT"/>
          </a:p>
        </p:txBody>
      </p:sp>
    </p:spTree>
    <p:extLst>
      <p:ext uri="{BB962C8B-B14F-4D97-AF65-F5344CB8AC3E}">
        <p14:creationId xmlns:p14="http://schemas.microsoft.com/office/powerpoint/2010/main" val="3283611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AC76BD9-3288-44C7-B26F-312A5DF8E99E}" type="slidenum">
              <a:rPr lang="it-IT" smtClean="0"/>
              <a:t>80</a:t>
            </a:fld>
            <a:endParaRPr lang="it-IT"/>
          </a:p>
        </p:txBody>
      </p:sp>
    </p:spTree>
    <p:extLst>
      <p:ext uri="{BB962C8B-B14F-4D97-AF65-F5344CB8AC3E}">
        <p14:creationId xmlns:p14="http://schemas.microsoft.com/office/powerpoint/2010/main" val="2855430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Rot="1" noChangeAspect="1" noChangeArrowheads="1" noTextEdit="1"/>
          </p:cNvSpPr>
          <p:nvPr>
            <p:ph type="sldImg"/>
          </p:nvPr>
        </p:nvSpPr>
        <p:spPr bwMode="auto">
          <a:xfrm>
            <a:off x="103188" y="749300"/>
            <a:ext cx="6662737" cy="3748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4611" name="Rectangle 3"/>
          <p:cNvSpPr>
            <a:spLocks noGrp="1" noChangeArrowheads="1"/>
          </p:cNvSpPr>
          <p:nvPr>
            <p:ph type="body" idx="1"/>
          </p:nvPr>
        </p:nvSpPr>
        <p:spPr bwMode="auto">
          <a:xfrm>
            <a:off x="915988" y="4746625"/>
            <a:ext cx="5035550" cy="4498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itchFamily="34" charset="0"/>
              <a:ea typeface="ＭＳ Ｐゴシック" pitchFamily="34" charset="-128"/>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3347"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Arial" pitchFamily="34" charset="0"/>
              <a:ea typeface="ＭＳ Ｐゴシック" pitchFamily="34" charset="-128"/>
            </a:endParaRPr>
          </a:p>
        </p:txBody>
      </p:sp>
      <p:sp>
        <p:nvSpPr>
          <p:cNvPr id="313348"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82638" indent="-300038" eaLnBrk="0" hangingPunct="0">
              <a:spcBef>
                <a:spcPct val="30000"/>
              </a:spcBef>
              <a:defRPr sz="1200">
                <a:solidFill>
                  <a:schemeClr val="tx1"/>
                </a:solidFill>
                <a:latin typeface="Calibri" pitchFamily="34" charset="0"/>
                <a:ea typeface="ＭＳ Ｐゴシック" pitchFamily="34" charset="-128"/>
              </a:defRPr>
            </a:lvl2pPr>
            <a:lvl3pPr marL="1203325" indent="-239713" eaLnBrk="0" hangingPunct="0">
              <a:spcBef>
                <a:spcPct val="30000"/>
              </a:spcBef>
              <a:defRPr sz="1200">
                <a:solidFill>
                  <a:schemeClr val="tx1"/>
                </a:solidFill>
                <a:latin typeface="Calibri" pitchFamily="34" charset="0"/>
                <a:ea typeface="ＭＳ Ｐゴシック" pitchFamily="34" charset="-128"/>
              </a:defRPr>
            </a:lvl3pPr>
            <a:lvl4pPr marL="1685925" indent="-239713" eaLnBrk="0" hangingPunct="0">
              <a:spcBef>
                <a:spcPct val="30000"/>
              </a:spcBef>
              <a:defRPr sz="1200">
                <a:solidFill>
                  <a:schemeClr val="tx1"/>
                </a:solidFill>
                <a:latin typeface="Calibri" pitchFamily="34" charset="0"/>
                <a:ea typeface="ＭＳ Ｐゴシック" pitchFamily="34" charset="-128"/>
              </a:defRPr>
            </a:lvl4pPr>
            <a:lvl5pPr marL="2166938" indent="-239713" eaLnBrk="0" hangingPunct="0">
              <a:spcBef>
                <a:spcPct val="30000"/>
              </a:spcBef>
              <a:defRPr sz="1200">
                <a:solidFill>
                  <a:schemeClr val="tx1"/>
                </a:solidFill>
                <a:latin typeface="Calibri" pitchFamily="34" charset="0"/>
                <a:ea typeface="ＭＳ Ｐゴシック" pitchFamily="34" charset="-128"/>
              </a:defRPr>
            </a:lvl5pPr>
            <a:lvl6pPr marL="2624138" indent="-239713"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81338" indent="-239713"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538538" indent="-239713"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95738" indent="-239713"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fld id="{A01F4608-1002-484B-980D-14D1688FBA71}" type="slidenum">
              <a:rPr kumimoji="0" lang="it-IT" altLang="it-IT" sz="1300" b="0" i="0" u="none" strike="noStrike" kern="0" cap="none" spc="0" normalizeH="0" baseline="0" noProof="0" smtClean="0">
                <a:ln>
                  <a:noFill/>
                </a:ln>
                <a:solidFill>
                  <a:srgbClr val="000000"/>
                </a:solidFill>
                <a:effectLst/>
                <a:uLnTx/>
                <a:uFillTx/>
                <a:latin typeface="Arial" pitchFamily="34" charset="0"/>
                <a:ea typeface="ＭＳ Ｐゴシック" pitchFamily="34" charset="-128"/>
                <a:cs typeface="Arial" pitchFamily="34" charset="0"/>
              </a:rPr>
              <a:pPr marL="0" marR="0" lvl="0" indent="0" defTabSz="914400" eaLnBrk="1" fontAlgn="auto" latinLnBrk="0" hangingPunct="1">
                <a:lnSpc>
                  <a:spcPct val="100000"/>
                </a:lnSpc>
                <a:spcBef>
                  <a:spcPct val="0"/>
                </a:spcBef>
                <a:spcAft>
                  <a:spcPts val="0"/>
                </a:spcAft>
                <a:buClrTx/>
                <a:buSzTx/>
                <a:buFontTx/>
                <a:buNone/>
                <a:tabLst/>
                <a:defRPr/>
              </a:pPr>
              <a:t>50</a:t>
            </a:fld>
            <a:endParaRPr kumimoji="0" lang="it-IT" altLang="it-IT" sz="1300" b="0" i="0" u="none" strike="noStrike" kern="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130796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4371"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Arial" pitchFamily="34" charset="0"/>
              <a:ea typeface="ＭＳ Ｐゴシック" pitchFamily="34" charset="-128"/>
            </a:endParaRPr>
          </a:p>
        </p:txBody>
      </p:sp>
      <p:sp>
        <p:nvSpPr>
          <p:cNvPr id="314372"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82638" indent="-300038" eaLnBrk="0" hangingPunct="0">
              <a:spcBef>
                <a:spcPct val="30000"/>
              </a:spcBef>
              <a:defRPr sz="1200">
                <a:solidFill>
                  <a:schemeClr val="tx1"/>
                </a:solidFill>
                <a:latin typeface="Calibri" pitchFamily="34" charset="0"/>
                <a:ea typeface="ＭＳ Ｐゴシック" pitchFamily="34" charset="-128"/>
              </a:defRPr>
            </a:lvl2pPr>
            <a:lvl3pPr marL="1203325" indent="-239713" eaLnBrk="0" hangingPunct="0">
              <a:spcBef>
                <a:spcPct val="30000"/>
              </a:spcBef>
              <a:defRPr sz="1200">
                <a:solidFill>
                  <a:schemeClr val="tx1"/>
                </a:solidFill>
                <a:latin typeface="Calibri" pitchFamily="34" charset="0"/>
                <a:ea typeface="ＭＳ Ｐゴシック" pitchFamily="34" charset="-128"/>
              </a:defRPr>
            </a:lvl3pPr>
            <a:lvl4pPr marL="1685925" indent="-239713" eaLnBrk="0" hangingPunct="0">
              <a:spcBef>
                <a:spcPct val="30000"/>
              </a:spcBef>
              <a:defRPr sz="1200">
                <a:solidFill>
                  <a:schemeClr val="tx1"/>
                </a:solidFill>
                <a:latin typeface="Calibri" pitchFamily="34" charset="0"/>
                <a:ea typeface="ＭＳ Ｐゴシック" pitchFamily="34" charset="-128"/>
              </a:defRPr>
            </a:lvl4pPr>
            <a:lvl5pPr marL="2166938" indent="-239713" eaLnBrk="0" hangingPunct="0">
              <a:spcBef>
                <a:spcPct val="30000"/>
              </a:spcBef>
              <a:defRPr sz="1200">
                <a:solidFill>
                  <a:schemeClr val="tx1"/>
                </a:solidFill>
                <a:latin typeface="Calibri" pitchFamily="34" charset="0"/>
                <a:ea typeface="ＭＳ Ｐゴシック" pitchFamily="34" charset="-128"/>
              </a:defRPr>
            </a:lvl5pPr>
            <a:lvl6pPr marL="2624138" indent="-239713"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81338" indent="-239713"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538538" indent="-239713"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95738" indent="-239713"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fld id="{8451EB14-C721-4E6A-88F5-7CF6D8C553F5}" type="slidenum">
              <a:rPr kumimoji="0" lang="it-IT" altLang="it-IT" sz="1300" b="0" i="0" u="none" strike="noStrike" kern="0" cap="none" spc="0" normalizeH="0" baseline="0" noProof="0" smtClean="0">
                <a:ln>
                  <a:noFill/>
                </a:ln>
                <a:solidFill>
                  <a:srgbClr val="000000"/>
                </a:solidFill>
                <a:effectLst/>
                <a:uLnTx/>
                <a:uFillTx/>
                <a:latin typeface="Arial" pitchFamily="34" charset="0"/>
                <a:ea typeface="ＭＳ Ｐゴシック" pitchFamily="34" charset="-128"/>
                <a:cs typeface="Arial" pitchFamily="34" charset="0"/>
              </a:rPr>
              <a:pPr marL="0" marR="0" lvl="0" indent="0" defTabSz="914400" eaLnBrk="1" fontAlgn="auto" latinLnBrk="0" hangingPunct="1">
                <a:lnSpc>
                  <a:spcPct val="100000"/>
                </a:lnSpc>
                <a:spcBef>
                  <a:spcPct val="0"/>
                </a:spcBef>
                <a:spcAft>
                  <a:spcPts val="0"/>
                </a:spcAft>
                <a:buClrTx/>
                <a:buSzTx/>
                <a:buFontTx/>
                <a:buNone/>
                <a:tabLst/>
                <a:defRPr/>
              </a:pPr>
              <a:t>51</a:t>
            </a:fld>
            <a:endParaRPr kumimoji="0" lang="it-IT" altLang="it-IT" sz="1300" b="0" i="0" u="none" strike="noStrike" kern="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146887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1"/>
          <p:cNvSpPr>
            <a:spLocks noGrp="1" noRot="1" noChangeAspect="1" noChangeArrowheads="1" noTextEdit="1"/>
          </p:cNvSpPr>
          <p:nvPr>
            <p:ph type="sldImg"/>
          </p:nvPr>
        </p:nvSpPr>
        <p:spPr>
          <a:xfrm>
            <a:off x="23813" y="754063"/>
            <a:ext cx="6616700" cy="3722687"/>
          </a:xfrm>
          <a:solidFill>
            <a:srgbClr val="FFFFFF"/>
          </a:solidFill>
          <a:ln>
            <a:solidFill>
              <a:srgbClr val="000000"/>
            </a:solidFill>
            <a:miter lim="800000"/>
            <a:headEnd/>
            <a:tailEnd/>
          </a:ln>
        </p:spPr>
      </p:sp>
      <p:sp>
        <p:nvSpPr>
          <p:cNvPr id="108547"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a:p>
        </p:txBody>
      </p:sp>
    </p:spTree>
    <p:extLst>
      <p:ext uri="{BB962C8B-B14F-4D97-AF65-F5344CB8AC3E}">
        <p14:creationId xmlns:p14="http://schemas.microsoft.com/office/powerpoint/2010/main" val="1999999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1"/>
          <p:cNvSpPr>
            <a:spLocks noGrp="1" noRot="1" noChangeAspect="1" noChangeArrowheads="1" noTextEdit="1"/>
          </p:cNvSpPr>
          <p:nvPr>
            <p:ph type="sldImg"/>
          </p:nvPr>
        </p:nvSpPr>
        <p:spPr>
          <a:xfrm>
            <a:off x="23813" y="754063"/>
            <a:ext cx="6616700" cy="3722687"/>
          </a:xfrm>
          <a:solidFill>
            <a:srgbClr val="FFFFFF"/>
          </a:solidFill>
          <a:ln>
            <a:solidFill>
              <a:srgbClr val="000000"/>
            </a:solidFill>
            <a:miter lim="800000"/>
            <a:headEnd/>
            <a:tailEnd/>
          </a:ln>
        </p:spPr>
      </p:sp>
      <p:sp>
        <p:nvSpPr>
          <p:cNvPr id="109571"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a:p>
        </p:txBody>
      </p:sp>
    </p:spTree>
    <p:extLst>
      <p:ext uri="{BB962C8B-B14F-4D97-AF65-F5344CB8AC3E}">
        <p14:creationId xmlns:p14="http://schemas.microsoft.com/office/powerpoint/2010/main" val="3580239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1"/>
          <p:cNvSpPr>
            <a:spLocks noGrp="1" noRot="1" noChangeAspect="1" noChangeArrowheads="1" noTextEdit="1"/>
          </p:cNvSpPr>
          <p:nvPr>
            <p:ph type="sldImg"/>
          </p:nvPr>
        </p:nvSpPr>
        <p:spPr>
          <a:xfrm>
            <a:off x="23813" y="754063"/>
            <a:ext cx="6616700" cy="3722687"/>
          </a:xfrm>
          <a:solidFill>
            <a:srgbClr val="FFFFFF"/>
          </a:solidFill>
          <a:ln>
            <a:solidFill>
              <a:srgbClr val="000000"/>
            </a:solidFill>
            <a:miter lim="800000"/>
            <a:headEnd/>
            <a:tailEnd/>
          </a:ln>
        </p:spPr>
      </p:sp>
      <p:sp>
        <p:nvSpPr>
          <p:cNvPr id="110595"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a:p>
        </p:txBody>
      </p:sp>
    </p:spTree>
    <p:extLst>
      <p:ext uri="{BB962C8B-B14F-4D97-AF65-F5344CB8AC3E}">
        <p14:creationId xmlns:p14="http://schemas.microsoft.com/office/powerpoint/2010/main" val="2500692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1"/>
          <p:cNvSpPr>
            <a:spLocks noGrp="1" noRot="1" noChangeAspect="1" noChangeArrowheads="1" noTextEdit="1"/>
          </p:cNvSpPr>
          <p:nvPr>
            <p:ph type="sldImg"/>
          </p:nvPr>
        </p:nvSpPr>
        <p:spPr>
          <a:xfrm>
            <a:off x="277813" y="952500"/>
            <a:ext cx="6107112" cy="3435350"/>
          </a:xfrm>
          <a:solidFill>
            <a:srgbClr val="FFFFFF"/>
          </a:solidFill>
          <a:ln>
            <a:solidFill>
              <a:srgbClr val="000000"/>
            </a:solidFill>
            <a:miter lim="800000"/>
            <a:headEnd/>
            <a:tailEnd/>
          </a:ln>
        </p:spPr>
      </p:sp>
      <p:sp>
        <p:nvSpPr>
          <p:cNvPr id="102403" name="Rectangle 2"/>
          <p:cNvSpPr>
            <a:spLocks noGrp="1" noChangeArrowheads="1"/>
          </p:cNvSpPr>
          <p:nvPr>
            <p:ph type="body" idx="1"/>
          </p:nvPr>
        </p:nvSpPr>
        <p:spPr>
          <a:xfrm>
            <a:off x="1030288" y="4721225"/>
            <a:ext cx="4606925" cy="3813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dirty="0"/>
          </a:p>
        </p:txBody>
      </p:sp>
    </p:spTree>
    <p:extLst>
      <p:ext uri="{BB962C8B-B14F-4D97-AF65-F5344CB8AC3E}">
        <p14:creationId xmlns:p14="http://schemas.microsoft.com/office/powerpoint/2010/main" val="3203074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xfrm>
            <a:off x="280988" y="952500"/>
            <a:ext cx="6102350" cy="3433763"/>
          </a:xfrm>
          <a:ln>
            <a:solidFill>
              <a:srgbClr val="000000"/>
            </a:solidFill>
            <a:miter lim="800000"/>
            <a:headEnd/>
            <a:tailEnd/>
          </a:ln>
        </p:spPr>
      </p:sp>
      <p:sp>
        <p:nvSpPr>
          <p:cNvPr id="122883" name="Rectangle 3"/>
          <p:cNvSpPr>
            <a:spLocks noGrp="1" noChangeArrowheads="1"/>
          </p:cNvSpPr>
          <p:nvPr>
            <p:ph type="body" idx="1"/>
          </p:nvPr>
        </p:nvSpPr>
        <p:spPr>
          <a:xfrm>
            <a:off x="1033463" y="4721225"/>
            <a:ext cx="4603750" cy="3813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0"/>
              </a:spcBef>
            </a:pPr>
            <a:endParaRPr lang="it-IT" altLang="it-IT"/>
          </a:p>
        </p:txBody>
      </p:sp>
    </p:spTree>
    <p:extLst>
      <p:ext uri="{BB962C8B-B14F-4D97-AF65-F5344CB8AC3E}">
        <p14:creationId xmlns:p14="http://schemas.microsoft.com/office/powerpoint/2010/main" val="548179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1"/>
          <p:cNvSpPr>
            <a:spLocks noGrp="1" noRot="1" noChangeAspect="1" noChangeArrowheads="1" noTextEdit="1"/>
          </p:cNvSpPr>
          <p:nvPr>
            <p:ph type="sldImg"/>
          </p:nvPr>
        </p:nvSpPr>
        <p:spPr>
          <a:xfrm>
            <a:off x="284163" y="952500"/>
            <a:ext cx="6088062" cy="3425825"/>
          </a:xfrm>
          <a:solidFill>
            <a:srgbClr val="FFFFFF"/>
          </a:solidFill>
          <a:ln>
            <a:solidFill>
              <a:srgbClr val="000000"/>
            </a:solidFill>
            <a:miter lim="800000"/>
            <a:headEnd/>
            <a:tailEnd/>
          </a:ln>
        </p:spPr>
      </p:sp>
      <p:sp>
        <p:nvSpPr>
          <p:cNvPr id="11776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0"/>
              </a:spcBef>
            </a:pPr>
            <a:endParaRPr lang="it-IT" altLang="it-IT"/>
          </a:p>
        </p:txBody>
      </p:sp>
    </p:spTree>
    <p:extLst>
      <p:ext uri="{BB962C8B-B14F-4D97-AF65-F5344CB8AC3E}">
        <p14:creationId xmlns:p14="http://schemas.microsoft.com/office/powerpoint/2010/main" val="3996162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3E62BD-4765-8E26-2F92-3F111E7B856C}"/>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678D3974-5FED-AFA6-9C04-A0E6B64E7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738F0FF-FC16-C226-2D19-4A6F934A3BBB}"/>
              </a:ext>
            </a:extLst>
          </p:cNvPr>
          <p:cNvSpPr>
            <a:spLocks noGrp="1"/>
          </p:cNvSpPr>
          <p:nvPr>
            <p:ph type="dt" sz="half" idx="10"/>
          </p:nvPr>
        </p:nvSpPr>
        <p:spPr/>
        <p:txBody>
          <a:bodyPr/>
          <a:lstStyle/>
          <a:p>
            <a:fld id="{FD853666-C9CE-41DF-9174-C9ECCD3EC61E}" type="datetime1">
              <a:rPr lang="it-IT" smtClean="0"/>
              <a:t>24/02/2026</a:t>
            </a:fld>
            <a:endParaRPr lang="it-IT"/>
          </a:p>
        </p:txBody>
      </p:sp>
      <p:sp>
        <p:nvSpPr>
          <p:cNvPr id="5" name="Segnaposto piè di pagina 4">
            <a:extLst>
              <a:ext uri="{FF2B5EF4-FFF2-40B4-BE49-F238E27FC236}">
                <a16:creationId xmlns:a16="http://schemas.microsoft.com/office/drawing/2014/main" id="{4E01F361-F4CD-339C-A1CE-E5A8C0013751}"/>
              </a:ext>
            </a:extLst>
          </p:cNvPr>
          <p:cNvSpPr>
            <a:spLocks noGrp="1"/>
          </p:cNvSpPr>
          <p:nvPr>
            <p:ph type="ftr" sz="quarter" idx="11"/>
          </p:nvPr>
        </p:nvSpPr>
        <p:spPr/>
        <p:txBody>
          <a:bodyPr/>
          <a:lstStyle/>
          <a:p>
            <a:r>
              <a:rPr lang="it-IT"/>
              <a:t>M.Serio-Riproduzione riservata -Palermo, 27 febbraio 2026 (ANCI SICILIA)</a:t>
            </a:r>
          </a:p>
        </p:txBody>
      </p:sp>
      <p:sp>
        <p:nvSpPr>
          <p:cNvPr id="6" name="Segnaposto numero diapositiva 5">
            <a:extLst>
              <a:ext uri="{FF2B5EF4-FFF2-40B4-BE49-F238E27FC236}">
                <a16:creationId xmlns:a16="http://schemas.microsoft.com/office/drawing/2014/main" id="{91927D13-2078-DB38-03CD-BAF5A6C96F1F}"/>
              </a:ext>
            </a:extLst>
          </p:cNvPr>
          <p:cNvSpPr>
            <a:spLocks noGrp="1"/>
          </p:cNvSpPr>
          <p:nvPr>
            <p:ph type="sldNum" sz="quarter" idx="12"/>
          </p:nvPr>
        </p:nvSpPr>
        <p:spPr/>
        <p:txBody>
          <a:bodyPr/>
          <a:lstStyle/>
          <a:p>
            <a:fld id="{56C962FA-7BBA-42EA-B52A-38530D7E724D}" type="slidenum">
              <a:rPr lang="it-IT" smtClean="0"/>
              <a:t>‹N›</a:t>
            </a:fld>
            <a:endParaRPr lang="it-IT"/>
          </a:p>
        </p:txBody>
      </p:sp>
    </p:spTree>
    <p:extLst>
      <p:ext uri="{BB962C8B-B14F-4D97-AF65-F5344CB8AC3E}">
        <p14:creationId xmlns:p14="http://schemas.microsoft.com/office/powerpoint/2010/main" val="2128167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1F6A52-8190-0C3D-A34D-23FB5FD98C0E}"/>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E17E664-7B31-241D-BD82-B5B107B5F734}"/>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D499C2F-86EC-2FDC-B43B-CEBF76FE694F}"/>
              </a:ext>
            </a:extLst>
          </p:cNvPr>
          <p:cNvSpPr>
            <a:spLocks noGrp="1"/>
          </p:cNvSpPr>
          <p:nvPr>
            <p:ph type="dt" sz="half" idx="10"/>
          </p:nvPr>
        </p:nvSpPr>
        <p:spPr/>
        <p:txBody>
          <a:bodyPr/>
          <a:lstStyle/>
          <a:p>
            <a:fld id="{243A1A73-AFEB-4F3D-BD37-CAA17BFC6BE5}" type="datetime1">
              <a:rPr lang="it-IT" smtClean="0"/>
              <a:t>24/02/2026</a:t>
            </a:fld>
            <a:endParaRPr lang="it-IT"/>
          </a:p>
        </p:txBody>
      </p:sp>
      <p:sp>
        <p:nvSpPr>
          <p:cNvPr id="5" name="Segnaposto piè di pagina 4">
            <a:extLst>
              <a:ext uri="{FF2B5EF4-FFF2-40B4-BE49-F238E27FC236}">
                <a16:creationId xmlns:a16="http://schemas.microsoft.com/office/drawing/2014/main" id="{B728C017-A264-6385-1B32-2F91DD4F233F}"/>
              </a:ext>
            </a:extLst>
          </p:cNvPr>
          <p:cNvSpPr>
            <a:spLocks noGrp="1"/>
          </p:cNvSpPr>
          <p:nvPr>
            <p:ph type="ftr" sz="quarter" idx="11"/>
          </p:nvPr>
        </p:nvSpPr>
        <p:spPr/>
        <p:txBody>
          <a:bodyPr/>
          <a:lstStyle/>
          <a:p>
            <a:r>
              <a:rPr lang="it-IT"/>
              <a:t>M.Serio-Riproduzione riservata -Palermo, 27 febbraio 2026 (ANCI SICILIA)</a:t>
            </a:r>
          </a:p>
        </p:txBody>
      </p:sp>
      <p:sp>
        <p:nvSpPr>
          <p:cNvPr id="6" name="Segnaposto numero diapositiva 5">
            <a:extLst>
              <a:ext uri="{FF2B5EF4-FFF2-40B4-BE49-F238E27FC236}">
                <a16:creationId xmlns:a16="http://schemas.microsoft.com/office/drawing/2014/main" id="{59C8BE0D-1EF3-3C46-310B-E97C1084F98E}"/>
              </a:ext>
            </a:extLst>
          </p:cNvPr>
          <p:cNvSpPr>
            <a:spLocks noGrp="1"/>
          </p:cNvSpPr>
          <p:nvPr>
            <p:ph type="sldNum" sz="quarter" idx="12"/>
          </p:nvPr>
        </p:nvSpPr>
        <p:spPr/>
        <p:txBody>
          <a:bodyPr/>
          <a:lstStyle/>
          <a:p>
            <a:fld id="{56C962FA-7BBA-42EA-B52A-38530D7E724D}" type="slidenum">
              <a:rPr lang="it-IT" smtClean="0"/>
              <a:t>‹N›</a:t>
            </a:fld>
            <a:endParaRPr lang="it-IT"/>
          </a:p>
        </p:txBody>
      </p:sp>
    </p:spTree>
    <p:extLst>
      <p:ext uri="{BB962C8B-B14F-4D97-AF65-F5344CB8AC3E}">
        <p14:creationId xmlns:p14="http://schemas.microsoft.com/office/powerpoint/2010/main" val="3689693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F7753EC7-383B-0D4A-B091-F8103D7E2FE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37286BF-928D-751B-7901-40B0271877D7}"/>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FF6510D-5878-3312-9B4B-91A9B5E3D370}"/>
              </a:ext>
            </a:extLst>
          </p:cNvPr>
          <p:cNvSpPr>
            <a:spLocks noGrp="1"/>
          </p:cNvSpPr>
          <p:nvPr>
            <p:ph type="dt" sz="half" idx="10"/>
          </p:nvPr>
        </p:nvSpPr>
        <p:spPr/>
        <p:txBody>
          <a:bodyPr/>
          <a:lstStyle/>
          <a:p>
            <a:fld id="{2ED97439-D7D5-41A5-B4EF-1B2A55F5F710}" type="datetime1">
              <a:rPr lang="it-IT" smtClean="0"/>
              <a:t>24/02/2026</a:t>
            </a:fld>
            <a:endParaRPr lang="it-IT"/>
          </a:p>
        </p:txBody>
      </p:sp>
      <p:sp>
        <p:nvSpPr>
          <p:cNvPr id="5" name="Segnaposto piè di pagina 4">
            <a:extLst>
              <a:ext uri="{FF2B5EF4-FFF2-40B4-BE49-F238E27FC236}">
                <a16:creationId xmlns:a16="http://schemas.microsoft.com/office/drawing/2014/main" id="{C51E2DED-B0CD-FFF6-1DD2-071FA1D62772}"/>
              </a:ext>
            </a:extLst>
          </p:cNvPr>
          <p:cNvSpPr>
            <a:spLocks noGrp="1"/>
          </p:cNvSpPr>
          <p:nvPr>
            <p:ph type="ftr" sz="quarter" idx="11"/>
          </p:nvPr>
        </p:nvSpPr>
        <p:spPr/>
        <p:txBody>
          <a:bodyPr/>
          <a:lstStyle/>
          <a:p>
            <a:r>
              <a:rPr lang="it-IT"/>
              <a:t>M.Serio-Riproduzione riservata -Palermo, 27 febbraio 2026 (ANCI SICILIA)</a:t>
            </a:r>
          </a:p>
        </p:txBody>
      </p:sp>
      <p:sp>
        <p:nvSpPr>
          <p:cNvPr id="6" name="Segnaposto numero diapositiva 5">
            <a:extLst>
              <a:ext uri="{FF2B5EF4-FFF2-40B4-BE49-F238E27FC236}">
                <a16:creationId xmlns:a16="http://schemas.microsoft.com/office/drawing/2014/main" id="{D2B9B1A0-5855-1145-B382-D7433FDE154E}"/>
              </a:ext>
            </a:extLst>
          </p:cNvPr>
          <p:cNvSpPr>
            <a:spLocks noGrp="1"/>
          </p:cNvSpPr>
          <p:nvPr>
            <p:ph type="sldNum" sz="quarter" idx="12"/>
          </p:nvPr>
        </p:nvSpPr>
        <p:spPr/>
        <p:txBody>
          <a:bodyPr/>
          <a:lstStyle/>
          <a:p>
            <a:fld id="{56C962FA-7BBA-42EA-B52A-38530D7E724D}" type="slidenum">
              <a:rPr lang="it-IT" smtClean="0"/>
              <a:t>‹N›</a:t>
            </a:fld>
            <a:endParaRPr lang="it-IT"/>
          </a:p>
        </p:txBody>
      </p:sp>
    </p:spTree>
    <p:extLst>
      <p:ext uri="{BB962C8B-B14F-4D97-AF65-F5344CB8AC3E}">
        <p14:creationId xmlns:p14="http://schemas.microsoft.com/office/powerpoint/2010/main" val="3798385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480650" y="584874"/>
            <a:ext cx="7496198" cy="552587"/>
          </a:xfrm>
          <a:prstGeom prst="rect">
            <a:avLst/>
          </a:prstGeom>
        </p:spPr>
        <p:txBody>
          <a:bodyPr wrap="square" lIns="0" tIns="0" rIns="0" bIns="0">
            <a:spAutoFit/>
          </a:bodyPr>
          <a:lstStyle>
            <a:lvl1pPr>
              <a:defRPr sz="3990" b="1" i="1">
                <a:solidFill>
                  <a:srgbClr val="1F497C"/>
                </a:solidFill>
                <a:latin typeface="Tw Cen MT"/>
                <a:cs typeface="Tw Cen MT"/>
              </a:defRPr>
            </a:lvl1pPr>
          </a:lstStyle>
          <a:p>
            <a:endParaRPr/>
          </a:p>
        </p:txBody>
      </p:sp>
      <p:sp>
        <p:nvSpPr>
          <p:cNvPr id="3" name="Holder 3"/>
          <p:cNvSpPr>
            <a:spLocks noGrp="1"/>
          </p:cNvSpPr>
          <p:nvPr>
            <p:ph type="subTitle" idx="4"/>
          </p:nvPr>
        </p:nvSpPr>
        <p:spPr>
          <a:xfrm>
            <a:off x="2454701" y="3983767"/>
            <a:ext cx="6783791" cy="364267"/>
          </a:xfrm>
          <a:prstGeom prst="rect">
            <a:avLst/>
          </a:prstGeom>
        </p:spPr>
        <p:txBody>
          <a:bodyPr wrap="square" lIns="0" tIns="0" rIns="0" bIns="0">
            <a:spAutoFit/>
          </a:bodyPr>
          <a:lstStyle>
            <a:lvl1pPr>
              <a:defRPr sz="2630" b="0" i="0">
                <a:solidFill>
                  <a:schemeClr val="tx1"/>
                </a:solidFill>
                <a:latin typeface="Tw Cen MT"/>
                <a:cs typeface="Tw Cen M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it-IT"/>
              <a:t>M.Serio-Riproduzione riservata -Palermo, 27 febbraio 2026 (ANCI SICILIA)</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C23D5681-230B-42CD-8D0C-B505924CFC88}" type="datetime1">
              <a:rPr lang="it-IT" smtClean="0"/>
              <a:t>24/02/2026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128473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it-IT"/>
              <a:t>M.Serio-Riproduzione riservata -Palermo, 27 febbraio 2026 (ANCI SICILIA)</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30DADBC3-1285-4518-8F78-C89C95D24D43}" type="datetime1">
              <a:rPr lang="it-IT" smtClean="0"/>
              <a:t>24/02/2026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080534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51439B-B12A-3DBA-8F10-13043E0EA0D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B9177CA-091B-F639-7391-CA65BF619DA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75769B4-82D7-9BF5-E9B2-E12FE7B89D15}"/>
              </a:ext>
            </a:extLst>
          </p:cNvPr>
          <p:cNvSpPr>
            <a:spLocks noGrp="1"/>
          </p:cNvSpPr>
          <p:nvPr>
            <p:ph type="dt" sz="half" idx="10"/>
          </p:nvPr>
        </p:nvSpPr>
        <p:spPr/>
        <p:txBody>
          <a:bodyPr/>
          <a:lstStyle/>
          <a:p>
            <a:fld id="{91F99FC5-5B6B-4D32-A291-D95C970AB2C6}" type="datetime1">
              <a:rPr lang="it-IT" smtClean="0"/>
              <a:t>24/02/2026</a:t>
            </a:fld>
            <a:endParaRPr lang="it-IT"/>
          </a:p>
        </p:txBody>
      </p:sp>
      <p:sp>
        <p:nvSpPr>
          <p:cNvPr id="5" name="Segnaposto piè di pagina 4">
            <a:extLst>
              <a:ext uri="{FF2B5EF4-FFF2-40B4-BE49-F238E27FC236}">
                <a16:creationId xmlns:a16="http://schemas.microsoft.com/office/drawing/2014/main" id="{108D616C-4170-AF09-6234-279C4EA69B78}"/>
              </a:ext>
            </a:extLst>
          </p:cNvPr>
          <p:cNvSpPr>
            <a:spLocks noGrp="1"/>
          </p:cNvSpPr>
          <p:nvPr>
            <p:ph type="ftr" sz="quarter" idx="11"/>
          </p:nvPr>
        </p:nvSpPr>
        <p:spPr/>
        <p:txBody>
          <a:bodyPr/>
          <a:lstStyle/>
          <a:p>
            <a:r>
              <a:rPr lang="it-IT"/>
              <a:t>M.Serio-Riproduzione riservata -Palermo, 27 febbraio 2026 (ANCI SICILIA)</a:t>
            </a:r>
          </a:p>
        </p:txBody>
      </p:sp>
      <p:sp>
        <p:nvSpPr>
          <p:cNvPr id="6" name="Segnaposto numero diapositiva 5">
            <a:extLst>
              <a:ext uri="{FF2B5EF4-FFF2-40B4-BE49-F238E27FC236}">
                <a16:creationId xmlns:a16="http://schemas.microsoft.com/office/drawing/2014/main" id="{4AF9B574-ED33-886B-0F60-7C179C8D1864}"/>
              </a:ext>
            </a:extLst>
          </p:cNvPr>
          <p:cNvSpPr>
            <a:spLocks noGrp="1"/>
          </p:cNvSpPr>
          <p:nvPr>
            <p:ph type="sldNum" sz="quarter" idx="12"/>
          </p:nvPr>
        </p:nvSpPr>
        <p:spPr/>
        <p:txBody>
          <a:bodyPr/>
          <a:lstStyle/>
          <a:p>
            <a:fld id="{56C962FA-7BBA-42EA-B52A-38530D7E724D}" type="slidenum">
              <a:rPr lang="it-IT" smtClean="0"/>
              <a:t>‹N›</a:t>
            </a:fld>
            <a:endParaRPr lang="it-IT"/>
          </a:p>
        </p:txBody>
      </p:sp>
    </p:spTree>
    <p:extLst>
      <p:ext uri="{BB962C8B-B14F-4D97-AF65-F5344CB8AC3E}">
        <p14:creationId xmlns:p14="http://schemas.microsoft.com/office/powerpoint/2010/main" val="3923286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A52732-7355-CA4D-1303-EC78278494B0}"/>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E2CDEA3B-4F0D-DA19-9593-6CCBECDF0C9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58B6332-05A7-A253-5958-9BA454F29649}"/>
              </a:ext>
            </a:extLst>
          </p:cNvPr>
          <p:cNvSpPr>
            <a:spLocks noGrp="1"/>
          </p:cNvSpPr>
          <p:nvPr>
            <p:ph type="dt" sz="half" idx="10"/>
          </p:nvPr>
        </p:nvSpPr>
        <p:spPr/>
        <p:txBody>
          <a:bodyPr/>
          <a:lstStyle/>
          <a:p>
            <a:fld id="{33E1FC96-08CB-4E58-8907-7B3F848CD8FE}" type="datetime1">
              <a:rPr lang="it-IT" smtClean="0"/>
              <a:t>24/02/2026</a:t>
            </a:fld>
            <a:endParaRPr lang="it-IT"/>
          </a:p>
        </p:txBody>
      </p:sp>
      <p:sp>
        <p:nvSpPr>
          <p:cNvPr id="5" name="Segnaposto piè di pagina 4">
            <a:extLst>
              <a:ext uri="{FF2B5EF4-FFF2-40B4-BE49-F238E27FC236}">
                <a16:creationId xmlns:a16="http://schemas.microsoft.com/office/drawing/2014/main" id="{AFCA6834-E502-B125-138A-0F2ECB034CF4}"/>
              </a:ext>
            </a:extLst>
          </p:cNvPr>
          <p:cNvSpPr>
            <a:spLocks noGrp="1"/>
          </p:cNvSpPr>
          <p:nvPr>
            <p:ph type="ftr" sz="quarter" idx="11"/>
          </p:nvPr>
        </p:nvSpPr>
        <p:spPr/>
        <p:txBody>
          <a:bodyPr/>
          <a:lstStyle/>
          <a:p>
            <a:r>
              <a:rPr lang="it-IT"/>
              <a:t>M.Serio-Riproduzione riservata -Palermo, 27 febbraio 2026 (ANCI SICILIA)</a:t>
            </a:r>
          </a:p>
        </p:txBody>
      </p:sp>
      <p:sp>
        <p:nvSpPr>
          <p:cNvPr id="6" name="Segnaposto numero diapositiva 5">
            <a:extLst>
              <a:ext uri="{FF2B5EF4-FFF2-40B4-BE49-F238E27FC236}">
                <a16:creationId xmlns:a16="http://schemas.microsoft.com/office/drawing/2014/main" id="{976AAAAA-1EB5-6F49-4C2F-4ECF81F2D495}"/>
              </a:ext>
            </a:extLst>
          </p:cNvPr>
          <p:cNvSpPr>
            <a:spLocks noGrp="1"/>
          </p:cNvSpPr>
          <p:nvPr>
            <p:ph type="sldNum" sz="quarter" idx="12"/>
          </p:nvPr>
        </p:nvSpPr>
        <p:spPr/>
        <p:txBody>
          <a:bodyPr/>
          <a:lstStyle/>
          <a:p>
            <a:fld id="{56C962FA-7BBA-42EA-B52A-38530D7E724D}" type="slidenum">
              <a:rPr lang="it-IT" smtClean="0"/>
              <a:t>‹N›</a:t>
            </a:fld>
            <a:endParaRPr lang="it-IT"/>
          </a:p>
        </p:txBody>
      </p:sp>
    </p:spTree>
    <p:extLst>
      <p:ext uri="{BB962C8B-B14F-4D97-AF65-F5344CB8AC3E}">
        <p14:creationId xmlns:p14="http://schemas.microsoft.com/office/powerpoint/2010/main" val="3276483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22EEB6-4532-0B6D-86EB-55B2DD0DBAA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FA08A72-A57F-8688-E71E-05C51924432F}"/>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CC2260A7-3BE9-00C6-B7EA-5B40815F3842}"/>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5AB8151E-9DD0-8BE6-C6D1-9FCFBC02DBB8}"/>
              </a:ext>
            </a:extLst>
          </p:cNvPr>
          <p:cNvSpPr>
            <a:spLocks noGrp="1"/>
          </p:cNvSpPr>
          <p:nvPr>
            <p:ph type="dt" sz="half" idx="10"/>
          </p:nvPr>
        </p:nvSpPr>
        <p:spPr/>
        <p:txBody>
          <a:bodyPr/>
          <a:lstStyle/>
          <a:p>
            <a:fld id="{FF2823C4-899E-4119-BA88-9DD9E922771D}" type="datetime1">
              <a:rPr lang="it-IT" smtClean="0"/>
              <a:t>24/02/2026</a:t>
            </a:fld>
            <a:endParaRPr lang="it-IT"/>
          </a:p>
        </p:txBody>
      </p:sp>
      <p:sp>
        <p:nvSpPr>
          <p:cNvPr id="6" name="Segnaposto piè di pagina 5">
            <a:extLst>
              <a:ext uri="{FF2B5EF4-FFF2-40B4-BE49-F238E27FC236}">
                <a16:creationId xmlns:a16="http://schemas.microsoft.com/office/drawing/2014/main" id="{CA94B50D-DBB6-6BFE-AD1B-7F2BBF10E53D}"/>
              </a:ext>
            </a:extLst>
          </p:cNvPr>
          <p:cNvSpPr>
            <a:spLocks noGrp="1"/>
          </p:cNvSpPr>
          <p:nvPr>
            <p:ph type="ftr" sz="quarter" idx="11"/>
          </p:nvPr>
        </p:nvSpPr>
        <p:spPr/>
        <p:txBody>
          <a:bodyPr/>
          <a:lstStyle/>
          <a:p>
            <a:r>
              <a:rPr lang="it-IT"/>
              <a:t>M.Serio-Riproduzione riservata -Palermo, 27 febbraio 2026 (ANCI SICILIA)</a:t>
            </a:r>
          </a:p>
        </p:txBody>
      </p:sp>
      <p:sp>
        <p:nvSpPr>
          <p:cNvPr id="7" name="Segnaposto numero diapositiva 6">
            <a:extLst>
              <a:ext uri="{FF2B5EF4-FFF2-40B4-BE49-F238E27FC236}">
                <a16:creationId xmlns:a16="http://schemas.microsoft.com/office/drawing/2014/main" id="{639C56D7-AD09-845B-46B8-373D9BB539F7}"/>
              </a:ext>
            </a:extLst>
          </p:cNvPr>
          <p:cNvSpPr>
            <a:spLocks noGrp="1"/>
          </p:cNvSpPr>
          <p:nvPr>
            <p:ph type="sldNum" sz="quarter" idx="12"/>
          </p:nvPr>
        </p:nvSpPr>
        <p:spPr/>
        <p:txBody>
          <a:bodyPr/>
          <a:lstStyle/>
          <a:p>
            <a:fld id="{56C962FA-7BBA-42EA-B52A-38530D7E724D}" type="slidenum">
              <a:rPr lang="it-IT" smtClean="0"/>
              <a:t>‹N›</a:t>
            </a:fld>
            <a:endParaRPr lang="it-IT"/>
          </a:p>
        </p:txBody>
      </p:sp>
    </p:spTree>
    <p:extLst>
      <p:ext uri="{BB962C8B-B14F-4D97-AF65-F5344CB8AC3E}">
        <p14:creationId xmlns:p14="http://schemas.microsoft.com/office/powerpoint/2010/main" val="1635909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F64D88-3D9E-CBAF-F5DC-559AD51A7675}"/>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260F9BB-4702-4150-F295-5D34ADAFE4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7D076FD2-D56D-AA20-3E6F-341986C72377}"/>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762F14EC-8FBF-25B3-FC5E-447B6D3AD0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06A69B02-49DF-285E-19B9-D20AABBB266F}"/>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C44C4E23-C88C-C1D3-2BF7-4F8A67F18443}"/>
              </a:ext>
            </a:extLst>
          </p:cNvPr>
          <p:cNvSpPr>
            <a:spLocks noGrp="1"/>
          </p:cNvSpPr>
          <p:nvPr>
            <p:ph type="dt" sz="half" idx="10"/>
          </p:nvPr>
        </p:nvSpPr>
        <p:spPr/>
        <p:txBody>
          <a:bodyPr/>
          <a:lstStyle/>
          <a:p>
            <a:fld id="{23A94A76-74B9-4ED9-9D66-0733CE3BC957}" type="datetime1">
              <a:rPr lang="it-IT" smtClean="0"/>
              <a:t>24/02/2026</a:t>
            </a:fld>
            <a:endParaRPr lang="it-IT"/>
          </a:p>
        </p:txBody>
      </p:sp>
      <p:sp>
        <p:nvSpPr>
          <p:cNvPr id="8" name="Segnaposto piè di pagina 7">
            <a:extLst>
              <a:ext uri="{FF2B5EF4-FFF2-40B4-BE49-F238E27FC236}">
                <a16:creationId xmlns:a16="http://schemas.microsoft.com/office/drawing/2014/main" id="{62B314C7-D6E0-FBF4-2423-2585C3ED41D3}"/>
              </a:ext>
            </a:extLst>
          </p:cNvPr>
          <p:cNvSpPr>
            <a:spLocks noGrp="1"/>
          </p:cNvSpPr>
          <p:nvPr>
            <p:ph type="ftr" sz="quarter" idx="11"/>
          </p:nvPr>
        </p:nvSpPr>
        <p:spPr/>
        <p:txBody>
          <a:bodyPr/>
          <a:lstStyle/>
          <a:p>
            <a:r>
              <a:rPr lang="it-IT"/>
              <a:t>M.Serio-Riproduzione riservata -Palermo, 27 febbraio 2026 (ANCI SICILIA)</a:t>
            </a:r>
          </a:p>
        </p:txBody>
      </p:sp>
      <p:sp>
        <p:nvSpPr>
          <p:cNvPr id="9" name="Segnaposto numero diapositiva 8">
            <a:extLst>
              <a:ext uri="{FF2B5EF4-FFF2-40B4-BE49-F238E27FC236}">
                <a16:creationId xmlns:a16="http://schemas.microsoft.com/office/drawing/2014/main" id="{B69EB561-D771-AE26-6FCB-2AF6727D0D54}"/>
              </a:ext>
            </a:extLst>
          </p:cNvPr>
          <p:cNvSpPr>
            <a:spLocks noGrp="1"/>
          </p:cNvSpPr>
          <p:nvPr>
            <p:ph type="sldNum" sz="quarter" idx="12"/>
          </p:nvPr>
        </p:nvSpPr>
        <p:spPr/>
        <p:txBody>
          <a:bodyPr/>
          <a:lstStyle/>
          <a:p>
            <a:fld id="{56C962FA-7BBA-42EA-B52A-38530D7E724D}" type="slidenum">
              <a:rPr lang="it-IT" smtClean="0"/>
              <a:t>‹N›</a:t>
            </a:fld>
            <a:endParaRPr lang="it-IT"/>
          </a:p>
        </p:txBody>
      </p:sp>
    </p:spTree>
    <p:extLst>
      <p:ext uri="{BB962C8B-B14F-4D97-AF65-F5344CB8AC3E}">
        <p14:creationId xmlns:p14="http://schemas.microsoft.com/office/powerpoint/2010/main" val="2894652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4D8E1F-F36F-FFB4-34FE-E9CC0EA8C3AC}"/>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37838A12-AFA3-9200-8B6A-46001FEE23FD}"/>
              </a:ext>
            </a:extLst>
          </p:cNvPr>
          <p:cNvSpPr>
            <a:spLocks noGrp="1"/>
          </p:cNvSpPr>
          <p:nvPr>
            <p:ph type="dt" sz="half" idx="10"/>
          </p:nvPr>
        </p:nvSpPr>
        <p:spPr/>
        <p:txBody>
          <a:bodyPr/>
          <a:lstStyle/>
          <a:p>
            <a:fld id="{5D8E3E72-F125-443C-874A-D56529B3ACAE}" type="datetime1">
              <a:rPr lang="it-IT" smtClean="0"/>
              <a:t>24/02/2026</a:t>
            </a:fld>
            <a:endParaRPr lang="it-IT"/>
          </a:p>
        </p:txBody>
      </p:sp>
      <p:sp>
        <p:nvSpPr>
          <p:cNvPr id="4" name="Segnaposto piè di pagina 3">
            <a:extLst>
              <a:ext uri="{FF2B5EF4-FFF2-40B4-BE49-F238E27FC236}">
                <a16:creationId xmlns:a16="http://schemas.microsoft.com/office/drawing/2014/main" id="{E5883A82-7D1B-B518-B283-E3858345DD2A}"/>
              </a:ext>
            </a:extLst>
          </p:cNvPr>
          <p:cNvSpPr>
            <a:spLocks noGrp="1"/>
          </p:cNvSpPr>
          <p:nvPr>
            <p:ph type="ftr" sz="quarter" idx="11"/>
          </p:nvPr>
        </p:nvSpPr>
        <p:spPr/>
        <p:txBody>
          <a:bodyPr/>
          <a:lstStyle/>
          <a:p>
            <a:r>
              <a:rPr lang="it-IT"/>
              <a:t>M.Serio-Riproduzione riservata -Palermo, 27 febbraio 2026 (ANCI SICILIA)</a:t>
            </a:r>
          </a:p>
        </p:txBody>
      </p:sp>
      <p:sp>
        <p:nvSpPr>
          <p:cNvPr id="5" name="Segnaposto numero diapositiva 4">
            <a:extLst>
              <a:ext uri="{FF2B5EF4-FFF2-40B4-BE49-F238E27FC236}">
                <a16:creationId xmlns:a16="http://schemas.microsoft.com/office/drawing/2014/main" id="{3ABB2102-50AC-4B1B-3622-CA86695EDEB1}"/>
              </a:ext>
            </a:extLst>
          </p:cNvPr>
          <p:cNvSpPr>
            <a:spLocks noGrp="1"/>
          </p:cNvSpPr>
          <p:nvPr>
            <p:ph type="sldNum" sz="quarter" idx="12"/>
          </p:nvPr>
        </p:nvSpPr>
        <p:spPr/>
        <p:txBody>
          <a:bodyPr/>
          <a:lstStyle/>
          <a:p>
            <a:fld id="{56C962FA-7BBA-42EA-B52A-38530D7E724D}" type="slidenum">
              <a:rPr lang="it-IT" smtClean="0"/>
              <a:t>‹N›</a:t>
            </a:fld>
            <a:endParaRPr lang="it-IT"/>
          </a:p>
        </p:txBody>
      </p:sp>
    </p:spTree>
    <p:extLst>
      <p:ext uri="{BB962C8B-B14F-4D97-AF65-F5344CB8AC3E}">
        <p14:creationId xmlns:p14="http://schemas.microsoft.com/office/powerpoint/2010/main" val="2595796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A3799485-8F7F-5151-7816-F28313453BF4}"/>
              </a:ext>
            </a:extLst>
          </p:cNvPr>
          <p:cNvSpPr>
            <a:spLocks noGrp="1"/>
          </p:cNvSpPr>
          <p:nvPr>
            <p:ph type="dt" sz="half" idx="10"/>
          </p:nvPr>
        </p:nvSpPr>
        <p:spPr/>
        <p:txBody>
          <a:bodyPr/>
          <a:lstStyle/>
          <a:p>
            <a:fld id="{20663C5F-6454-477B-89C4-43C0AD791B45}" type="datetime1">
              <a:rPr lang="it-IT" smtClean="0"/>
              <a:t>24/02/2026</a:t>
            </a:fld>
            <a:endParaRPr lang="it-IT"/>
          </a:p>
        </p:txBody>
      </p:sp>
      <p:sp>
        <p:nvSpPr>
          <p:cNvPr id="3" name="Segnaposto piè di pagina 2">
            <a:extLst>
              <a:ext uri="{FF2B5EF4-FFF2-40B4-BE49-F238E27FC236}">
                <a16:creationId xmlns:a16="http://schemas.microsoft.com/office/drawing/2014/main" id="{164D6CBE-2AA2-94D3-BAD7-684440339089}"/>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65CCF08B-2109-5459-1E73-748933D37D2E}"/>
              </a:ext>
            </a:extLst>
          </p:cNvPr>
          <p:cNvSpPr>
            <a:spLocks noGrp="1"/>
          </p:cNvSpPr>
          <p:nvPr>
            <p:ph type="sldNum" sz="quarter" idx="12"/>
          </p:nvPr>
        </p:nvSpPr>
        <p:spPr/>
        <p:txBody>
          <a:bodyPr/>
          <a:lstStyle/>
          <a:p>
            <a:fld id="{56C962FA-7BBA-42EA-B52A-38530D7E724D}" type="slidenum">
              <a:rPr lang="it-IT" smtClean="0"/>
              <a:t>‹N›</a:t>
            </a:fld>
            <a:endParaRPr lang="it-IT"/>
          </a:p>
        </p:txBody>
      </p:sp>
    </p:spTree>
    <p:extLst>
      <p:ext uri="{BB962C8B-B14F-4D97-AF65-F5344CB8AC3E}">
        <p14:creationId xmlns:p14="http://schemas.microsoft.com/office/powerpoint/2010/main" val="2288395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3BE0C7-A268-E99E-2436-C6AD70D58E8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0304EF2-6D9B-47E5-77F7-D70079964F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B937A504-E6B9-885F-0811-A4BE7431AF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3539EFF-4C66-BD9B-746C-5370694CA830}"/>
              </a:ext>
            </a:extLst>
          </p:cNvPr>
          <p:cNvSpPr>
            <a:spLocks noGrp="1"/>
          </p:cNvSpPr>
          <p:nvPr>
            <p:ph type="dt" sz="half" idx="10"/>
          </p:nvPr>
        </p:nvSpPr>
        <p:spPr/>
        <p:txBody>
          <a:bodyPr/>
          <a:lstStyle/>
          <a:p>
            <a:fld id="{1FC3AD02-F78C-4BC3-A2DC-7C031E5AD270}" type="datetime1">
              <a:rPr lang="it-IT" smtClean="0"/>
              <a:t>24/02/2026</a:t>
            </a:fld>
            <a:endParaRPr lang="it-IT"/>
          </a:p>
        </p:txBody>
      </p:sp>
      <p:sp>
        <p:nvSpPr>
          <p:cNvPr id="6" name="Segnaposto piè di pagina 5">
            <a:extLst>
              <a:ext uri="{FF2B5EF4-FFF2-40B4-BE49-F238E27FC236}">
                <a16:creationId xmlns:a16="http://schemas.microsoft.com/office/drawing/2014/main" id="{A718E800-1075-F93D-FEE9-EDACBDE06B3F}"/>
              </a:ext>
            </a:extLst>
          </p:cNvPr>
          <p:cNvSpPr>
            <a:spLocks noGrp="1"/>
          </p:cNvSpPr>
          <p:nvPr>
            <p:ph type="ftr" sz="quarter" idx="11"/>
          </p:nvPr>
        </p:nvSpPr>
        <p:spPr/>
        <p:txBody>
          <a:bodyPr/>
          <a:lstStyle/>
          <a:p>
            <a:r>
              <a:rPr lang="it-IT"/>
              <a:t>M.Serio-Riproduzione riservata -Palermo, 27 febbraio 2026 (ANCI SICILIA)</a:t>
            </a:r>
          </a:p>
        </p:txBody>
      </p:sp>
      <p:sp>
        <p:nvSpPr>
          <p:cNvPr id="7" name="Segnaposto numero diapositiva 6">
            <a:extLst>
              <a:ext uri="{FF2B5EF4-FFF2-40B4-BE49-F238E27FC236}">
                <a16:creationId xmlns:a16="http://schemas.microsoft.com/office/drawing/2014/main" id="{E0F9F203-F4CC-39E4-5CE4-1AC196FACA2E}"/>
              </a:ext>
            </a:extLst>
          </p:cNvPr>
          <p:cNvSpPr>
            <a:spLocks noGrp="1"/>
          </p:cNvSpPr>
          <p:nvPr>
            <p:ph type="sldNum" sz="quarter" idx="12"/>
          </p:nvPr>
        </p:nvSpPr>
        <p:spPr/>
        <p:txBody>
          <a:bodyPr/>
          <a:lstStyle/>
          <a:p>
            <a:fld id="{56C962FA-7BBA-42EA-B52A-38530D7E724D}" type="slidenum">
              <a:rPr lang="it-IT" smtClean="0"/>
              <a:t>‹N›</a:t>
            </a:fld>
            <a:endParaRPr lang="it-IT"/>
          </a:p>
        </p:txBody>
      </p:sp>
    </p:spTree>
    <p:extLst>
      <p:ext uri="{BB962C8B-B14F-4D97-AF65-F5344CB8AC3E}">
        <p14:creationId xmlns:p14="http://schemas.microsoft.com/office/powerpoint/2010/main" val="3707390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2CD1EB-1F3A-DF68-838E-8E43F76178B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F0DB3965-DD6B-0D5A-D053-3AE6758FC3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7584AEE0-F50A-E1C5-8A32-8A06AB56DA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AC7ABB4-A4FB-1C1F-C32F-BE895154E279}"/>
              </a:ext>
            </a:extLst>
          </p:cNvPr>
          <p:cNvSpPr>
            <a:spLocks noGrp="1"/>
          </p:cNvSpPr>
          <p:nvPr>
            <p:ph type="dt" sz="half" idx="10"/>
          </p:nvPr>
        </p:nvSpPr>
        <p:spPr/>
        <p:txBody>
          <a:bodyPr/>
          <a:lstStyle/>
          <a:p>
            <a:fld id="{761ED2DF-6B68-40C6-975A-FAD8A67A1400}" type="datetime1">
              <a:rPr lang="it-IT" smtClean="0"/>
              <a:t>24/02/2026</a:t>
            </a:fld>
            <a:endParaRPr lang="it-IT"/>
          </a:p>
        </p:txBody>
      </p:sp>
      <p:sp>
        <p:nvSpPr>
          <p:cNvPr id="6" name="Segnaposto piè di pagina 5">
            <a:extLst>
              <a:ext uri="{FF2B5EF4-FFF2-40B4-BE49-F238E27FC236}">
                <a16:creationId xmlns:a16="http://schemas.microsoft.com/office/drawing/2014/main" id="{13752F08-D343-50C6-F25E-B9CDED733D14}"/>
              </a:ext>
            </a:extLst>
          </p:cNvPr>
          <p:cNvSpPr>
            <a:spLocks noGrp="1"/>
          </p:cNvSpPr>
          <p:nvPr>
            <p:ph type="ftr" sz="quarter" idx="11"/>
          </p:nvPr>
        </p:nvSpPr>
        <p:spPr/>
        <p:txBody>
          <a:bodyPr/>
          <a:lstStyle/>
          <a:p>
            <a:r>
              <a:rPr lang="it-IT"/>
              <a:t>M.Serio-Riproduzione riservata -Palermo, 27 febbraio 2026 (ANCI SICILIA)</a:t>
            </a:r>
          </a:p>
        </p:txBody>
      </p:sp>
      <p:sp>
        <p:nvSpPr>
          <p:cNvPr id="7" name="Segnaposto numero diapositiva 6">
            <a:extLst>
              <a:ext uri="{FF2B5EF4-FFF2-40B4-BE49-F238E27FC236}">
                <a16:creationId xmlns:a16="http://schemas.microsoft.com/office/drawing/2014/main" id="{A4EC6DD1-46D2-27F8-373A-C22134CEDA71}"/>
              </a:ext>
            </a:extLst>
          </p:cNvPr>
          <p:cNvSpPr>
            <a:spLocks noGrp="1"/>
          </p:cNvSpPr>
          <p:nvPr>
            <p:ph type="sldNum" sz="quarter" idx="12"/>
          </p:nvPr>
        </p:nvSpPr>
        <p:spPr/>
        <p:txBody>
          <a:bodyPr/>
          <a:lstStyle/>
          <a:p>
            <a:fld id="{56C962FA-7BBA-42EA-B52A-38530D7E724D}" type="slidenum">
              <a:rPr lang="it-IT" smtClean="0"/>
              <a:t>‹N›</a:t>
            </a:fld>
            <a:endParaRPr lang="it-IT"/>
          </a:p>
        </p:txBody>
      </p:sp>
    </p:spTree>
    <p:extLst>
      <p:ext uri="{BB962C8B-B14F-4D97-AF65-F5344CB8AC3E}">
        <p14:creationId xmlns:p14="http://schemas.microsoft.com/office/powerpoint/2010/main" val="1009760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4067983-4450-D24A-CC93-81BAD5D63A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56106DD-914C-6750-5A2F-2A0913A504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BD640E5-991B-EF06-0823-6BAD28B8DA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5780EC2-D841-4D37-9B00-72CE5896546B}" type="datetime1">
              <a:rPr lang="it-IT" smtClean="0"/>
              <a:t>24/02/2026</a:t>
            </a:fld>
            <a:endParaRPr lang="it-IT"/>
          </a:p>
        </p:txBody>
      </p:sp>
      <p:sp>
        <p:nvSpPr>
          <p:cNvPr id="5" name="Segnaposto piè di pagina 4">
            <a:extLst>
              <a:ext uri="{FF2B5EF4-FFF2-40B4-BE49-F238E27FC236}">
                <a16:creationId xmlns:a16="http://schemas.microsoft.com/office/drawing/2014/main" id="{4EF8D6DF-75FD-8420-0E18-F44D5170E4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it-IT"/>
              <a:t>M.Serio-Riproduzione riservata -Palermo, 27 febbraio 2026 (ANCI SICILIA)</a:t>
            </a:r>
          </a:p>
        </p:txBody>
      </p:sp>
      <p:sp>
        <p:nvSpPr>
          <p:cNvPr id="6" name="Segnaposto numero diapositiva 5">
            <a:extLst>
              <a:ext uri="{FF2B5EF4-FFF2-40B4-BE49-F238E27FC236}">
                <a16:creationId xmlns:a16="http://schemas.microsoft.com/office/drawing/2014/main" id="{07D8A373-2BEB-A79A-69DC-38C5A7C728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6C962FA-7BBA-42EA-B52A-38530D7E724D}" type="slidenum">
              <a:rPr lang="it-IT" smtClean="0"/>
              <a:t>‹N›</a:t>
            </a:fld>
            <a:endParaRPr lang="it-IT"/>
          </a:p>
        </p:txBody>
      </p:sp>
    </p:spTree>
    <p:extLst>
      <p:ext uri="{BB962C8B-B14F-4D97-AF65-F5344CB8AC3E}">
        <p14:creationId xmlns:p14="http://schemas.microsoft.com/office/powerpoint/2010/main" val="118144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drive.google.com/file/d/1CAcFZPnplfuh7JQ_vKI2LSHJkQ1DFSsE/view?usp=sharing" TargetMode="Externa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5.jp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hyperlink" Target="http://polizialocale-mase.blogspot.it/" TargetMode="External"/><Relationship Id="rId2" Type="http://schemas.openxmlformats.org/officeDocument/2006/relationships/hyperlink" Target="mailto:marioserio@gmail.com" TargetMode="Externa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gif"/><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sportellounicodelcilento.it/attivita-economica/manifestazioni-temporanee-in-luogo-aperto-sagre-feste-ecc"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 Id="rId5" Type="http://schemas.openxmlformats.org/officeDocument/2006/relationships/image" Target="../media/image22.jp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3%20Normativa/Legge%20122%20-%202010_0.pdf" TargetMode="External"/><Relationship Id="rId2" Type="http://schemas.openxmlformats.org/officeDocument/2006/relationships/hyperlink" Target="../3%20Normativa/Decreto_Legislativo_26_marzo_2010__n.59.pdf"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hyperlink" Target="https://www.italiasemplice.gov.it/portale/documents/20117/182984/modulo_scia_alberghiero.pdf/ea210954-750d-bbdf-7427-34ee1c4aca59?download=true" TargetMode="External"/><Relationship Id="rId3" Type="http://schemas.openxmlformats.org/officeDocument/2006/relationships/hyperlink" Target="https://www.italiasemplice.gov.it/portale/documents/20117/195864/commercio_all-ingrosso_2025/0a254743-c929-8c4c-66eb-fbb655f5d881?download=true" TargetMode="External"/><Relationship Id="rId7" Type="http://schemas.openxmlformats.org/officeDocument/2006/relationships/hyperlink" Target="https://www.italiasemplice.gov.it/portale/documents/20117/182984/modulo_scia_aria_aperta.pdf/1e2e9d9b-db8d-9fe5-5ccd-43bb37096361?download=true" TargetMode="External"/><Relationship Id="rId2" Type="http://schemas.openxmlformats.org/officeDocument/2006/relationships/hyperlink" Target="https://www.statoregioni.it/it/conferenza-unificata/sedute-2025/seduta-del-23-ottobre-2025/atti-del-23-ottobre-2025/repertorio-atto-n-140cu/" TargetMode="External"/><Relationship Id="rId1" Type="http://schemas.openxmlformats.org/officeDocument/2006/relationships/slideLayout" Target="../slideLayouts/slideLayout7.xml"/><Relationship Id="rId6" Type="http://schemas.openxmlformats.org/officeDocument/2006/relationships/hyperlink" Target="https://www.statoregioni.it/it/conferenza-unificata/sedute-2024/seduta-del-4-aprile-2024/atti-del-4-aprile-2024/repertorio-atto-n-38cu/" TargetMode="External"/><Relationship Id="rId11" Type="http://schemas.openxmlformats.org/officeDocument/2006/relationships/hyperlink" Target="https://www.italiasemplice.gov.it/portale/documents/20117/182984/modulo_subingresso.pdf/b429d4e8-2eff-d21e-f68b-b854c9a7174a?download=true" TargetMode="External"/><Relationship Id="rId5" Type="http://schemas.openxmlformats.org/officeDocument/2006/relationships/hyperlink" Target="https://www.italiasemplice.gov.it/portale/documents/20117/182984/modulo_vendite_sottocosto.pdf/b597ff86-13b8-6b23-1d3f-bf21e88e0c65?download=true" TargetMode="External"/><Relationship Id="rId10" Type="http://schemas.openxmlformats.org/officeDocument/2006/relationships/hyperlink" Target="http://www.gazzettaufficiale.it/eli/id/2017/06/05/17A03580/sg" TargetMode="External"/><Relationship Id="rId4" Type="http://schemas.openxmlformats.org/officeDocument/2006/relationships/hyperlink" Target="https://www.statoregioni.it/it/conferenza-unificata/sedute-2025/seduta-del-10-luglio-2025/report-della-seduta-della-conferenza-unificata-del-10-luglio-2025/" TargetMode="External"/><Relationship Id="rId9" Type="http://schemas.openxmlformats.org/officeDocument/2006/relationships/hyperlink" Target="https://www.italiasemplice.gov.it/portale/documents/20117/182984/modulo_scia_extra_alberghiero.pdf/8c49791f-3c7c-f966-ae6c-89381de804d7?download=true"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italiasemplice.gov.it/portale/documents/20117/58284/modulo_variazioni_in_comunicazione_strutture_ricettive.pdf/6f060b32-5d0a-afcb-59df-7bac7e85a8b8?download=true" TargetMode="External"/><Relationship Id="rId2" Type="http://schemas.openxmlformats.org/officeDocument/2006/relationships/hyperlink" Target="https://www.statoregioni.it/it/conferenza-unificata/sedute-2024/seduta-del-18-dicembre-2024/atti-del-18-dicembre-2024/repertorio-atto-n-156cu/" TargetMode="External"/><Relationship Id="rId1" Type="http://schemas.openxmlformats.org/officeDocument/2006/relationships/slideLayout" Target="../slideLayouts/slideLayout7.xml"/><Relationship Id="rId4" Type="http://schemas.openxmlformats.org/officeDocument/2006/relationships/hyperlink" Target="https://www.italiasemplice.gov.it/portale/documents/20117/58284/modulo_scia_strutture_locazioni_imprenditoriali.pdf/662bf3ac-2834-2c3d-de67-c338730a400b?download=true"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s://www.anci.it/wp-content/uploads/2025/12/legge-2.12.25-n.-182-semplificazioni.pdf"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8%20SUAP/comunicazione%20provvedimento_resp.suap_conformare_pubb.docx"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hyperlink" Target="https://www.comune.catania.it/contents/2025/7/11/6/linee-guida-licenza-pubblico-spettacolo.pdf" TargetMode="External"/><Relationship Id="rId2" Type="http://schemas.openxmlformats.org/officeDocument/2006/relationships/hyperlink" Target="https://www.fipe.it/wp-content/uploads/2025/03/CIRCO-40-25_L.-n.-16_2025_-conversione-D.L.-Cultura-n.-201_2024_semplificazione-spettacoli-dal-vivo.pdf" TargetMode="Externa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hyperlink" Target="https://www.gazzettaufficiale.it/eli/gu/2025/09/30/227/sg/pdf"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hyperlink" Target="https://www.normattiva.it/uri-res/N2Ls?urn:nir:stato:legge:1990-08-07;241~art19" TargetMode="External"/><Relationship Id="rId2" Type="http://schemas.openxmlformats.org/officeDocument/2006/relationships/hyperlink" Target="https://www.normattiva.it/uri-res/N2Ls?urn:nir:stato:regio.decreto:1940-05-06;635" TargetMode="Externa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9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hyperlink" Target="https://www.normattiva.it/uri-res/N2Ls?urn:nir:presidente.repubblica:decreto:2000-12-28;445"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13.xml"/><Relationship Id="rId5" Type="http://schemas.openxmlformats.org/officeDocument/2006/relationships/image" Target="../media/image73.jpg"/><Relationship Id="rId4" Type="http://schemas.openxmlformats.org/officeDocument/2006/relationships/image" Target="../media/image72.jpg"/></Relationships>
</file>

<file path=ppt/slides/_rels/slide9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hyperlink" Target="https://drive.google.com/file/d/1RxhqVKHjpD1tyvR8nlMuBbsQ-dyt-3Nj/view?usp=sharing" TargetMode="External"/><Relationship Id="rId2" Type="http://schemas.openxmlformats.org/officeDocument/2006/relationships/hyperlink" Target="https://drive.google.com/file/d/1pNxeZgOi2iqbdpaHSk9wFvhBApiG1UzZ/view?usp=sharing" TargetMode="Externa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hyperlink" Target="https://www.vigilfuoco.it/servizi-le-aziende-e-i-professionisti/prevenzione-incendi/norme-di-prevenzione-incendi?title&amp;arg&amp;tipo=853&amp;date=1996-08-19" TargetMode="Externa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ChangeArrowheads="1"/>
          </p:cNvSpPr>
          <p:nvPr/>
        </p:nvSpPr>
        <p:spPr bwMode="auto">
          <a:xfrm>
            <a:off x="51476" y="5793032"/>
            <a:ext cx="7272338" cy="366712"/>
          </a:xfrm>
          <a:prstGeom prst="rect">
            <a:avLst/>
          </a:prstGeom>
          <a:noFill/>
          <a:ln w="9525">
            <a:noFill/>
            <a:miter lim="800000"/>
            <a:headEnd/>
            <a:tailEnd/>
          </a:ln>
        </p:spPr>
        <p:txBody>
          <a:bodyPr lIns="91433" tIns="45716" rIns="91433" bIns="45716">
            <a:spAutoFit/>
          </a:bodyPr>
          <a:lstStyle/>
          <a:p>
            <a:pPr algn="ctr" eaLnBrk="0" fontAlgn="base" hangingPunct="0">
              <a:spcBef>
                <a:spcPct val="0"/>
              </a:spcBef>
              <a:spcAft>
                <a:spcPct val="0"/>
              </a:spcAft>
            </a:pPr>
            <a:r>
              <a:rPr lang="it-IT" altLang="it-IT" b="1" dirty="0">
                <a:solidFill>
                  <a:prstClr val="black"/>
                </a:solidFill>
                <a:latin typeface="Tahoma" pitchFamily="34" charset="0"/>
                <a:cs typeface="Tahoma" pitchFamily="34" charset="0"/>
              </a:rPr>
              <a:t>a cura di Mario Vincenzo Serio</a:t>
            </a:r>
          </a:p>
        </p:txBody>
      </p:sp>
      <p:sp>
        <p:nvSpPr>
          <p:cNvPr id="14339" name="Rectangle 3"/>
          <p:cNvSpPr>
            <a:spLocks noChangeArrowheads="1"/>
          </p:cNvSpPr>
          <p:nvPr/>
        </p:nvSpPr>
        <p:spPr bwMode="auto">
          <a:xfrm>
            <a:off x="263663" y="2918778"/>
            <a:ext cx="8346937" cy="2677648"/>
          </a:xfrm>
          <a:prstGeom prst="rect">
            <a:avLst/>
          </a:prstGeom>
          <a:noFill/>
          <a:ln w="9525">
            <a:noFill/>
            <a:miter lim="800000"/>
            <a:headEnd/>
            <a:tailEnd/>
          </a:ln>
        </p:spPr>
        <p:txBody>
          <a:bodyPr wrap="square" lIns="91433" tIns="45716" rIns="91433" bIns="45716">
            <a:spAutoFit/>
          </a:bodyPr>
          <a:lstStyle/>
          <a:p>
            <a:pPr marL="342900" indent="-342900" algn="just" fontAlgn="base">
              <a:spcBef>
                <a:spcPct val="0"/>
              </a:spcBef>
              <a:spcAft>
                <a:spcPct val="0"/>
              </a:spcAft>
              <a:buFont typeface="Arial" panose="020B0604020202020204" pitchFamily="34" charset="0"/>
              <a:buChar char="•"/>
            </a:pPr>
            <a:r>
              <a:rPr lang="it-IT" sz="2400" b="1" dirty="0">
                <a:solidFill>
                  <a:srgbClr val="FF0000"/>
                </a:solidFill>
                <a:latin typeface="Tahoma" panose="020B0604030504040204" pitchFamily="34" charset="0"/>
                <a:ea typeface="Tahoma" panose="020B0604030504040204" pitchFamily="34" charset="0"/>
                <a:cs typeface="Tahoma" panose="020B0604030504040204" pitchFamily="34" charset="0"/>
              </a:rPr>
              <a:t>Le misure di semplificazione</a:t>
            </a:r>
            <a:endParaRPr lang="it-IT" sz="24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342900" indent="-342900" algn="just" fontAlgn="base">
              <a:spcBef>
                <a:spcPct val="0"/>
              </a:spcBef>
              <a:spcAft>
                <a:spcPct val="0"/>
              </a:spcAft>
              <a:buFont typeface="Arial" panose="020B0604020202020204" pitchFamily="34" charset="0"/>
              <a:buChar char="•"/>
            </a:pPr>
            <a:r>
              <a:rPr lang="it-IT" sz="2400" b="1" dirty="0">
                <a:latin typeface="Tahoma" panose="020B0604030504040204" pitchFamily="34" charset="0"/>
                <a:ea typeface="Tahoma" panose="020B0604030504040204" pitchFamily="34" charset="0"/>
                <a:cs typeface="Tahoma" panose="020B0604030504040204" pitchFamily="34" charset="0"/>
              </a:rPr>
              <a:t>LA</a:t>
            </a:r>
            <a:r>
              <a:rPr lang="it-IT" sz="2400" b="1" spc="-70" dirty="0">
                <a:latin typeface="Tahoma" panose="020B0604030504040204" pitchFamily="34" charset="0"/>
                <a:ea typeface="Tahoma" panose="020B0604030504040204" pitchFamily="34" charset="0"/>
                <a:cs typeface="Tahoma" panose="020B0604030504040204" pitchFamily="34" charset="0"/>
              </a:rPr>
              <a:t> </a:t>
            </a:r>
            <a:r>
              <a:rPr lang="it-IT" sz="2400" b="1" dirty="0">
                <a:latin typeface="Tahoma" panose="020B0604030504040204" pitchFamily="34" charset="0"/>
                <a:ea typeface="Tahoma" panose="020B0604030504040204" pitchFamily="34" charset="0"/>
                <a:cs typeface="Tahoma" panose="020B0604030504040204" pitchFamily="34" charset="0"/>
              </a:rPr>
              <a:t>S.C.I.A.</a:t>
            </a:r>
            <a:r>
              <a:rPr lang="it-IT" sz="2400" b="1" spc="-70" dirty="0">
                <a:latin typeface="Tahoma" panose="020B0604030504040204" pitchFamily="34" charset="0"/>
                <a:ea typeface="Tahoma" panose="020B0604030504040204" pitchFamily="34" charset="0"/>
                <a:cs typeface="Tahoma" panose="020B0604030504040204" pitchFamily="34" charset="0"/>
              </a:rPr>
              <a:t> </a:t>
            </a:r>
            <a:r>
              <a:rPr lang="it-IT" sz="2400" b="1" dirty="0">
                <a:latin typeface="Tahoma" panose="020B0604030504040204" pitchFamily="34" charset="0"/>
                <a:ea typeface="Tahoma" panose="020B0604030504040204" pitchFamily="34" charset="0"/>
                <a:cs typeface="Tahoma" panose="020B0604030504040204" pitchFamily="34" charset="0"/>
              </a:rPr>
              <a:t>PER</a:t>
            </a:r>
            <a:r>
              <a:rPr lang="it-IT" sz="2400" b="1" spc="-45" dirty="0">
                <a:latin typeface="Tahoma" panose="020B0604030504040204" pitchFamily="34" charset="0"/>
                <a:ea typeface="Tahoma" panose="020B0604030504040204" pitchFamily="34" charset="0"/>
                <a:cs typeface="Tahoma" panose="020B0604030504040204" pitchFamily="34" charset="0"/>
              </a:rPr>
              <a:t> </a:t>
            </a:r>
            <a:r>
              <a:rPr lang="it-IT" sz="2400" b="1" dirty="0">
                <a:latin typeface="Tahoma" panose="020B0604030504040204" pitchFamily="34" charset="0"/>
                <a:ea typeface="Tahoma" panose="020B0604030504040204" pitchFamily="34" charset="0"/>
                <a:cs typeface="Tahoma" panose="020B0604030504040204" pitchFamily="34" charset="0"/>
              </a:rPr>
              <a:t>GLI</a:t>
            </a:r>
            <a:r>
              <a:rPr lang="it-IT" sz="2400" b="1" spc="-35" dirty="0">
                <a:latin typeface="Tahoma" panose="020B0604030504040204" pitchFamily="34" charset="0"/>
                <a:ea typeface="Tahoma" panose="020B0604030504040204" pitchFamily="34" charset="0"/>
                <a:cs typeface="Tahoma" panose="020B0604030504040204" pitchFamily="34" charset="0"/>
              </a:rPr>
              <a:t> SPETTACOLI </a:t>
            </a:r>
            <a:r>
              <a:rPr lang="it-IT" sz="2400" b="1" spc="-25" dirty="0">
                <a:latin typeface="Tahoma" panose="020B0604030504040204" pitchFamily="34" charset="0"/>
                <a:ea typeface="Tahoma" panose="020B0604030504040204" pitchFamily="34" charset="0"/>
                <a:cs typeface="Tahoma" panose="020B0604030504040204" pitchFamily="34" charset="0"/>
              </a:rPr>
              <a:t>DAL</a:t>
            </a:r>
            <a:r>
              <a:rPr lang="it-IT" sz="2400" b="1" spc="-275" dirty="0">
                <a:latin typeface="Tahoma" panose="020B0604030504040204" pitchFamily="34" charset="0"/>
                <a:ea typeface="Tahoma" panose="020B0604030504040204" pitchFamily="34" charset="0"/>
                <a:cs typeface="Tahoma" panose="020B0604030504040204" pitchFamily="34" charset="0"/>
              </a:rPr>
              <a:t> </a:t>
            </a:r>
            <a:r>
              <a:rPr lang="it-IT" sz="2400" b="1" spc="-20" dirty="0">
                <a:latin typeface="Tahoma" panose="020B0604030504040204" pitchFamily="34" charset="0"/>
                <a:ea typeface="Tahoma" panose="020B0604030504040204" pitchFamily="34" charset="0"/>
                <a:cs typeface="Tahoma" panose="020B0604030504040204" pitchFamily="34" charset="0"/>
              </a:rPr>
              <a:t>VIVO </a:t>
            </a:r>
          </a:p>
          <a:p>
            <a:pPr algn="just" fontAlgn="base">
              <a:spcBef>
                <a:spcPct val="0"/>
              </a:spcBef>
              <a:spcAft>
                <a:spcPct val="0"/>
              </a:spcAft>
            </a:pPr>
            <a:r>
              <a:rPr lang="it-IT" sz="2400" b="1" spc="-20" dirty="0">
                <a:latin typeface="Tahoma" panose="020B0604030504040204" pitchFamily="34" charset="0"/>
                <a:ea typeface="Tahoma" panose="020B0604030504040204" pitchFamily="34" charset="0"/>
                <a:cs typeface="Tahoma" panose="020B0604030504040204" pitchFamily="34" charset="0"/>
              </a:rPr>
              <a:t>(aspetto amministrativo e sanzionatorio)</a:t>
            </a:r>
          </a:p>
          <a:p>
            <a:pPr marL="342900" indent="-342900" algn="just" fontAlgn="base">
              <a:spcBef>
                <a:spcPct val="0"/>
              </a:spcBef>
              <a:spcAft>
                <a:spcPct val="0"/>
              </a:spcAft>
              <a:buFont typeface="Arial" panose="020B0604020202020204" pitchFamily="34" charset="0"/>
              <a:buChar char="•"/>
            </a:pPr>
            <a:r>
              <a:rPr lang="it-IT" sz="2400" b="1" spc="-20" dirty="0">
                <a:solidFill>
                  <a:srgbClr val="FF0000"/>
                </a:solidFill>
                <a:latin typeface="Tahoma" panose="020B0604030504040204" pitchFamily="34" charset="0"/>
                <a:ea typeface="Tahoma" panose="020B0604030504040204" pitchFamily="34" charset="0"/>
                <a:cs typeface="Tahoma" panose="020B0604030504040204" pitchFamily="34" charset="0"/>
              </a:rPr>
              <a:t>Mancata comunicazione di ospitalità in favore di cittadini extracomunitari e apolidi</a:t>
            </a:r>
          </a:p>
          <a:p>
            <a:pPr marL="342900" indent="-342900" algn="just" fontAlgn="base">
              <a:spcBef>
                <a:spcPct val="0"/>
              </a:spcBef>
              <a:spcAft>
                <a:spcPct val="0"/>
              </a:spcAft>
              <a:buFont typeface="Arial" panose="020B0604020202020204" pitchFamily="34" charset="0"/>
              <a:buChar char="•"/>
            </a:pPr>
            <a:r>
              <a:rPr lang="it-IT" sz="2400" b="1" dirty="0">
                <a:latin typeface="Tahoma" panose="020B0604030504040204" pitchFamily="34" charset="0"/>
                <a:ea typeface="Tahoma" panose="020B0604030504040204" pitchFamily="34" charset="0"/>
                <a:cs typeface="Tahoma" panose="020B0604030504040204" pitchFamily="34" charset="0"/>
              </a:rPr>
              <a:t>Decreto Salva Infrazioni: nuove sanzioni per lo sfruttamento nei confronti dei lavoratori stagionali</a:t>
            </a:r>
          </a:p>
        </p:txBody>
      </p:sp>
      <p:sp>
        <p:nvSpPr>
          <p:cNvPr id="14341" name="Rectangle 11"/>
          <p:cNvSpPr>
            <a:spLocks noChangeArrowheads="1"/>
          </p:cNvSpPr>
          <p:nvPr/>
        </p:nvSpPr>
        <p:spPr bwMode="auto">
          <a:xfrm>
            <a:off x="807643" y="6127291"/>
            <a:ext cx="5760002" cy="307768"/>
          </a:xfrm>
          <a:prstGeom prst="rect">
            <a:avLst/>
          </a:prstGeom>
          <a:noFill/>
          <a:ln w="9525">
            <a:noFill/>
            <a:miter lim="800000"/>
            <a:headEnd/>
            <a:tailEnd/>
          </a:ln>
        </p:spPr>
        <p:txBody>
          <a:bodyPr wrap="square" lIns="91433" tIns="45716" rIns="91433" bIns="45716">
            <a:spAutoFit/>
          </a:bodyPr>
          <a:lstStyle/>
          <a:p>
            <a:pPr algn="ctr" fontAlgn="base">
              <a:spcBef>
                <a:spcPct val="0"/>
              </a:spcBef>
              <a:spcAft>
                <a:spcPct val="0"/>
              </a:spcAft>
            </a:pPr>
            <a:r>
              <a:rPr lang="it-IT" sz="1400" b="1" dirty="0">
                <a:solidFill>
                  <a:prstClr val="black"/>
                </a:solidFill>
                <a:latin typeface="Tahoma" pitchFamily="34" charset="0"/>
                <a:cs typeface="Arial" charset="0"/>
              </a:rPr>
              <a:t>Palermo, 27 febbraio 2026</a:t>
            </a:r>
          </a:p>
        </p:txBody>
      </p:sp>
      <p:sp>
        <p:nvSpPr>
          <p:cNvPr id="2" name="Segnaposto numero diapositiva 1">
            <a:extLst>
              <a:ext uri="{FF2B5EF4-FFF2-40B4-BE49-F238E27FC236}">
                <a16:creationId xmlns:a16="http://schemas.microsoft.com/office/drawing/2014/main" id="{F6A8CFC5-1634-4754-838F-1ACCB652B226}"/>
              </a:ext>
            </a:extLst>
          </p:cNvPr>
          <p:cNvSpPr>
            <a:spLocks noGrp="1"/>
          </p:cNvSpPr>
          <p:nvPr>
            <p:ph type="sldNum" sz="quarter" idx="12"/>
          </p:nvPr>
        </p:nvSpPr>
        <p:spPr/>
        <p:txBody>
          <a:bodyPr/>
          <a:lstStyle/>
          <a:p>
            <a:pPr>
              <a:defRPr/>
            </a:pPr>
            <a:fld id="{E893AD77-F91C-4ED2-B7A1-49F0D510210B}" type="slidenum">
              <a:rPr lang="it-IT" smtClean="0"/>
              <a:pPr>
                <a:defRPr/>
              </a:pPr>
              <a:t>1</a:t>
            </a:fld>
            <a:endParaRPr lang="it-IT" dirty="0"/>
          </a:p>
        </p:txBody>
      </p:sp>
      <p:pic>
        <p:nvPicPr>
          <p:cNvPr id="4" name="Immagine 3">
            <a:extLst>
              <a:ext uri="{FF2B5EF4-FFF2-40B4-BE49-F238E27FC236}">
                <a16:creationId xmlns:a16="http://schemas.microsoft.com/office/drawing/2014/main" id="{7A40B179-43F6-44E8-289A-ED0491629F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5052" y="0"/>
            <a:ext cx="5361004" cy="3015565"/>
          </a:xfrm>
          <a:prstGeom prst="rect">
            <a:avLst/>
          </a:prstGeom>
        </p:spPr>
      </p:pic>
      <p:pic>
        <p:nvPicPr>
          <p:cNvPr id="6" name="Immagine 5">
            <a:extLst>
              <a:ext uri="{FF2B5EF4-FFF2-40B4-BE49-F238E27FC236}">
                <a16:creationId xmlns:a16="http://schemas.microsoft.com/office/drawing/2014/main" id="{38353BD3-4D8B-7F46-50AA-B806D6C29F49}"/>
              </a:ext>
            </a:extLst>
          </p:cNvPr>
          <p:cNvPicPr>
            <a:picLocks noChangeAspect="1"/>
          </p:cNvPicPr>
          <p:nvPr/>
        </p:nvPicPr>
        <p:blipFill>
          <a:blip r:embed="rId3"/>
          <a:stretch>
            <a:fillRect/>
          </a:stretch>
        </p:blipFill>
        <p:spPr>
          <a:xfrm>
            <a:off x="8504356" y="85478"/>
            <a:ext cx="3601704" cy="6554760"/>
          </a:xfrm>
          <a:prstGeom prst="rect">
            <a:avLst/>
          </a:prstGeom>
        </p:spPr>
      </p:pic>
      <p:pic>
        <p:nvPicPr>
          <p:cNvPr id="1026" name="Picture 2" descr="Accordo Regione-Anci per riscossione negli enti locali | Regione Siciliana">
            <a:extLst>
              <a:ext uri="{FF2B5EF4-FFF2-40B4-BE49-F238E27FC236}">
                <a16:creationId xmlns:a16="http://schemas.microsoft.com/office/drawing/2014/main" id="{CA8BC5B8-FA49-933A-B925-3DA4778A42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269" y="341113"/>
            <a:ext cx="2686050" cy="1704975"/>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piè di pagina 2">
            <a:extLst>
              <a:ext uri="{FF2B5EF4-FFF2-40B4-BE49-F238E27FC236}">
                <a16:creationId xmlns:a16="http://schemas.microsoft.com/office/drawing/2014/main" id="{93585B08-1752-F002-9C42-99B1226E8303}"/>
              </a:ext>
            </a:extLst>
          </p:cNvPr>
          <p:cNvSpPr>
            <a:spLocks noGrp="1"/>
          </p:cNvSpPr>
          <p:nvPr>
            <p:ph type="ftr" sz="quarter" idx="11"/>
          </p:nvPr>
        </p:nvSpPr>
        <p:spPr/>
        <p:txBody>
          <a:bodyPr/>
          <a:lstStyle/>
          <a:p>
            <a:r>
              <a:rPr lang="it-IT"/>
              <a:t>M.Serio-Riproduzione riservata -Palermo, 27 febbraio 2026 (ANCI SICILIA)</a:t>
            </a:r>
          </a:p>
        </p:txBody>
      </p:sp>
    </p:spTree>
    <p:extLst>
      <p:ext uri="{BB962C8B-B14F-4D97-AF65-F5344CB8AC3E}">
        <p14:creationId xmlns:p14="http://schemas.microsoft.com/office/powerpoint/2010/main" val="41589194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hermata, Carattere, linea&#10;&#10;Il contenuto generato dall'IA potrebbe non essere corretto.">
            <a:extLst>
              <a:ext uri="{FF2B5EF4-FFF2-40B4-BE49-F238E27FC236}">
                <a16:creationId xmlns:a16="http://schemas.microsoft.com/office/drawing/2014/main" id="{49E0185F-9823-FD75-0689-BDE866527032}"/>
              </a:ext>
            </a:extLst>
          </p:cNvPr>
          <p:cNvPicPr>
            <a:picLocks noChangeAspect="1"/>
          </p:cNvPicPr>
          <p:nvPr/>
        </p:nvPicPr>
        <p:blipFill>
          <a:blip r:embed="rId2"/>
          <a:stretch>
            <a:fillRect/>
          </a:stretch>
        </p:blipFill>
        <p:spPr>
          <a:xfrm>
            <a:off x="0" y="619432"/>
            <a:ext cx="12165779" cy="2281083"/>
          </a:xfrm>
          <a:prstGeom prst="rect">
            <a:avLst/>
          </a:prstGeom>
        </p:spPr>
      </p:pic>
      <p:sp>
        <p:nvSpPr>
          <p:cNvPr id="5" name="CasellaDiTesto 4">
            <a:extLst>
              <a:ext uri="{FF2B5EF4-FFF2-40B4-BE49-F238E27FC236}">
                <a16:creationId xmlns:a16="http://schemas.microsoft.com/office/drawing/2014/main" id="{4254BB63-63D6-8248-69E9-5C34FF5DAB20}"/>
              </a:ext>
            </a:extLst>
          </p:cNvPr>
          <p:cNvSpPr txBox="1"/>
          <p:nvPr/>
        </p:nvSpPr>
        <p:spPr>
          <a:xfrm>
            <a:off x="226141" y="3063875"/>
            <a:ext cx="11779045" cy="1200329"/>
          </a:xfrm>
          <a:prstGeom prst="rect">
            <a:avLst/>
          </a:prstGeom>
          <a:noFill/>
        </p:spPr>
        <p:txBody>
          <a:bodyPr wrap="square">
            <a:spAutoFit/>
          </a:bodyPr>
          <a:lstStyle/>
          <a:p>
            <a:r>
              <a:rPr lang="it-IT" dirty="0"/>
              <a:t>LA LEGGE 13/11/2023 NR. 159, PUBBLICATA SULLA GAZZETTA UFFICIALE DELLE REPUBBLICA ITALIANA NR. 266 DEL 14/11/2023, HA MODIFICATO L’ART. 7 COMMA 2 BIS DEL TESTO UNICO CHE DISCIPLINA L’IMMIGRAZIONE IN ITALIA (</a:t>
            </a:r>
            <a:r>
              <a:rPr lang="it-IT" dirty="0" err="1"/>
              <a:t>D.Lgs</a:t>
            </a:r>
            <a:r>
              <a:rPr lang="it-IT" dirty="0"/>
              <a:t> 286/98), INASPRENDO LE VIOLAZIONI PECUNIARIE PER LA MANCATA E/O TARDIVA E/O INCOMPLETA DENUNCIA OSPITALITA’ PER LE PERSONE STRANIERE EXTRA CEE.</a:t>
            </a:r>
          </a:p>
        </p:txBody>
      </p:sp>
      <p:pic>
        <p:nvPicPr>
          <p:cNvPr id="2" name="Immagine 1">
            <a:extLst>
              <a:ext uri="{FF2B5EF4-FFF2-40B4-BE49-F238E27FC236}">
                <a16:creationId xmlns:a16="http://schemas.microsoft.com/office/drawing/2014/main" id="{15B614EC-83AC-405C-8613-2F5E1EDC1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56739"/>
            <a:ext cx="2369127" cy="2369127"/>
          </a:xfrm>
          <a:prstGeom prst="rect">
            <a:avLst/>
          </a:prstGeom>
        </p:spPr>
      </p:pic>
      <p:sp>
        <p:nvSpPr>
          <p:cNvPr id="4" name="Segnaposto piè di pagina 3">
            <a:extLst>
              <a:ext uri="{FF2B5EF4-FFF2-40B4-BE49-F238E27FC236}">
                <a16:creationId xmlns:a16="http://schemas.microsoft.com/office/drawing/2014/main" id="{480B3045-F5DC-FD6C-21D6-93145D567CC7}"/>
              </a:ext>
            </a:extLst>
          </p:cNvPr>
          <p:cNvSpPr>
            <a:spLocks noGrp="1"/>
          </p:cNvSpPr>
          <p:nvPr>
            <p:ph type="ftr" sz="quarter" idx="11"/>
          </p:nvPr>
        </p:nvSpPr>
        <p:spPr/>
        <p:txBody>
          <a:bodyPr/>
          <a:lstStyle/>
          <a:p>
            <a:r>
              <a:rPr lang="it-IT"/>
              <a:t>M.Serio-Riproduzione riservata -Palermo, 27 febbraio 2026 (ANCI SICILIA)</a:t>
            </a:r>
          </a:p>
        </p:txBody>
      </p:sp>
      <p:sp>
        <p:nvSpPr>
          <p:cNvPr id="6" name="Segnaposto numero diapositiva 5">
            <a:extLst>
              <a:ext uri="{FF2B5EF4-FFF2-40B4-BE49-F238E27FC236}">
                <a16:creationId xmlns:a16="http://schemas.microsoft.com/office/drawing/2014/main" id="{CDBDA825-E3F5-67AA-D90A-9BF53F169687}"/>
              </a:ext>
            </a:extLst>
          </p:cNvPr>
          <p:cNvSpPr>
            <a:spLocks noGrp="1"/>
          </p:cNvSpPr>
          <p:nvPr>
            <p:ph type="sldNum" sz="quarter" idx="12"/>
          </p:nvPr>
        </p:nvSpPr>
        <p:spPr/>
        <p:txBody>
          <a:bodyPr/>
          <a:lstStyle/>
          <a:p>
            <a:fld id="{56C962FA-7BBA-42EA-B52A-38530D7E724D}" type="slidenum">
              <a:rPr lang="it-IT" smtClean="0"/>
              <a:t>10</a:t>
            </a:fld>
            <a:endParaRPr lang="it-IT"/>
          </a:p>
        </p:txBody>
      </p:sp>
    </p:spTree>
    <p:extLst>
      <p:ext uri="{BB962C8B-B14F-4D97-AF65-F5344CB8AC3E}">
        <p14:creationId xmlns:p14="http://schemas.microsoft.com/office/powerpoint/2010/main" val="422136318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1637D5DB-BC96-0288-B376-432E81A7E4C9}"/>
              </a:ext>
            </a:extLst>
          </p:cNvPr>
          <p:cNvSpPr txBox="1">
            <a:spLocks/>
          </p:cNvSpPr>
          <p:nvPr/>
        </p:nvSpPr>
        <p:spPr>
          <a:xfrm>
            <a:off x="314632" y="132860"/>
            <a:ext cx="11562735" cy="1568121"/>
          </a:xfrm>
          <a:prstGeom prst="rect">
            <a:avLst/>
          </a:prstGeom>
          <a:solidFill>
            <a:srgbClr val="FFFF00"/>
          </a:solidFill>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it-IT" sz="3600" b="1" dirty="0">
                <a:solidFill>
                  <a:srgbClr val="FF0000"/>
                </a:solidFill>
              </a:rPr>
              <a:t>Articolo 7 del decreto-legge 27 dicembre 2024,n. 201</a:t>
            </a:r>
          </a:p>
          <a:p>
            <a:pPr algn="just"/>
            <a:r>
              <a:rPr lang="it-IT" sz="3600" b="1" dirty="0"/>
              <a:t> Convertito con modificazioni, dalla legge 21 febbraio </a:t>
            </a:r>
            <a:r>
              <a:rPr lang="it-IT" sz="4000" b="1" dirty="0"/>
              <a:t>2025</a:t>
            </a:r>
            <a:r>
              <a:rPr lang="it-IT" sz="3600" b="1" dirty="0"/>
              <a:t>,n. 16, recante «Misure urgenti in materia di cultura», come modificato dall’art. 34 della LEGGE 2 dicembre 2025, n. 182</a:t>
            </a:r>
          </a:p>
        </p:txBody>
      </p:sp>
      <p:sp>
        <p:nvSpPr>
          <p:cNvPr id="7" name="CasellaDiTesto 6">
            <a:extLst>
              <a:ext uri="{FF2B5EF4-FFF2-40B4-BE49-F238E27FC236}">
                <a16:creationId xmlns:a16="http://schemas.microsoft.com/office/drawing/2014/main" id="{E22FB9A3-1C28-57A5-8B6C-940260936D98}"/>
              </a:ext>
            </a:extLst>
          </p:cNvPr>
          <p:cNvSpPr txBox="1"/>
          <p:nvPr/>
        </p:nvSpPr>
        <p:spPr>
          <a:xfrm>
            <a:off x="432619" y="1832807"/>
            <a:ext cx="11444748" cy="4401205"/>
          </a:xfrm>
          <a:prstGeom prst="rect">
            <a:avLst/>
          </a:prstGeom>
          <a:noFill/>
        </p:spPr>
        <p:txBody>
          <a:bodyPr wrap="square">
            <a:spAutoFit/>
          </a:bodyPr>
          <a:lstStyle/>
          <a:p>
            <a:pPr algn="just"/>
            <a:r>
              <a:rPr lang="it-IT" sz="2800" dirty="0"/>
              <a:t>2. Al fine di favorire l'accesso al settore dell'industria culturale, </a:t>
            </a:r>
            <a:r>
              <a:rPr lang="it-IT" sz="2800" b="1" dirty="0"/>
              <a:t>a decorrere dal 1° gennaio 2025, </a:t>
            </a:r>
            <a:r>
              <a:rPr lang="it-IT" sz="2800" b="1" dirty="0">
                <a:highlight>
                  <a:srgbClr val="FF00FF"/>
                </a:highlight>
              </a:rPr>
              <a:t>fuori dei casi previsti dagli articoli 142 e 143 del regolamento di cui al regio decreto 6 maggio 1940, n. 635, </a:t>
            </a:r>
            <a:r>
              <a:rPr lang="it-IT" sz="2800" b="1" dirty="0"/>
              <a:t>per la realizzazione di </a:t>
            </a:r>
            <a:r>
              <a:rPr lang="it-IT" sz="2800" b="1" dirty="0">
                <a:highlight>
                  <a:srgbClr val="FF00FF"/>
                </a:highlight>
              </a:rPr>
              <a:t>spettacoli dal vivo </a:t>
            </a:r>
            <a:r>
              <a:rPr lang="it-IT" sz="2800" dirty="0"/>
              <a:t>che comprendono attività culturali quali il </a:t>
            </a:r>
            <a:r>
              <a:rPr lang="it-IT" sz="2800" b="1" dirty="0"/>
              <a:t>teatro, la musica, la </a:t>
            </a:r>
            <a:r>
              <a:rPr lang="it-IT" sz="2800" b="1" dirty="0">
                <a:highlight>
                  <a:srgbClr val="FF00FF"/>
                </a:highlight>
              </a:rPr>
              <a:t>danza</a:t>
            </a:r>
            <a:r>
              <a:rPr lang="it-IT" sz="2800" b="1" dirty="0"/>
              <a:t> e il musical nonché le proiezioni cinematografiche, </a:t>
            </a:r>
            <a:r>
              <a:rPr lang="it-IT" sz="2800" dirty="0"/>
              <a:t>che si svolgono in un orario compreso tra le ore 8.00 e le ore 1.00 del giorno seguente, </a:t>
            </a:r>
            <a:r>
              <a:rPr lang="it-IT" sz="2800" b="1" dirty="0"/>
              <a:t>compresi le rassegne e i festival che si svolgono per più giorni con le medesime modalità artistiche e organizzative, </a:t>
            </a:r>
            <a:r>
              <a:rPr lang="it-IT" sz="2800" dirty="0"/>
              <a:t>destinati ad un massimo di </a:t>
            </a:r>
            <a:r>
              <a:rPr lang="it-IT" sz="2800" b="1" dirty="0">
                <a:solidFill>
                  <a:srgbClr val="FF0000"/>
                </a:solidFill>
              </a:rPr>
              <a:t>2.000 partecipanti</a:t>
            </a:r>
            <a:r>
              <a:rPr lang="it-IT" sz="2800" dirty="0"/>
              <a:t>, </a:t>
            </a:r>
          </a:p>
        </p:txBody>
      </p:sp>
      <p:sp>
        <p:nvSpPr>
          <p:cNvPr id="2" name="Segnaposto piè di pagina 1">
            <a:extLst>
              <a:ext uri="{FF2B5EF4-FFF2-40B4-BE49-F238E27FC236}">
                <a16:creationId xmlns:a16="http://schemas.microsoft.com/office/drawing/2014/main" id="{20A0BAF6-22DF-6EDF-2A91-FF6DD6D0B65E}"/>
              </a:ext>
            </a:extLst>
          </p:cNvPr>
          <p:cNvSpPr>
            <a:spLocks noGrp="1"/>
          </p:cNvSpPr>
          <p:nvPr>
            <p:ph type="ftr" sz="quarter" idx="11"/>
          </p:nvPr>
        </p:nvSpPr>
        <p:spPr/>
        <p:txBody>
          <a:bodyPr/>
          <a:lstStyle/>
          <a:p>
            <a:r>
              <a:rPr lang="it-IT"/>
              <a:t>M.Serio-Riproduzione riservata -Palermo, 27 febbraio 2026 (ANCI SICILIA)</a:t>
            </a:r>
          </a:p>
        </p:txBody>
      </p:sp>
      <p:sp>
        <p:nvSpPr>
          <p:cNvPr id="3" name="Segnaposto numero diapositiva 2">
            <a:extLst>
              <a:ext uri="{FF2B5EF4-FFF2-40B4-BE49-F238E27FC236}">
                <a16:creationId xmlns:a16="http://schemas.microsoft.com/office/drawing/2014/main" id="{C81E5358-0302-3E5E-B116-84B21EF31BE3}"/>
              </a:ext>
            </a:extLst>
          </p:cNvPr>
          <p:cNvSpPr>
            <a:spLocks noGrp="1"/>
          </p:cNvSpPr>
          <p:nvPr>
            <p:ph type="sldNum" sz="quarter" idx="12"/>
          </p:nvPr>
        </p:nvSpPr>
        <p:spPr/>
        <p:txBody>
          <a:bodyPr/>
          <a:lstStyle/>
          <a:p>
            <a:fld id="{56C962FA-7BBA-42EA-B52A-38530D7E724D}" type="slidenum">
              <a:rPr lang="it-IT" smtClean="0"/>
              <a:t>100</a:t>
            </a:fld>
            <a:endParaRPr lang="it-IT"/>
          </a:p>
        </p:txBody>
      </p:sp>
    </p:spTree>
    <p:extLst>
      <p:ext uri="{BB962C8B-B14F-4D97-AF65-F5344CB8AC3E}">
        <p14:creationId xmlns:p14="http://schemas.microsoft.com/office/powerpoint/2010/main" val="40744574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1D1BDF0-E86C-9F39-C721-DE9F3712E1A8}"/>
              </a:ext>
            </a:extLst>
          </p:cNvPr>
          <p:cNvSpPr txBox="1"/>
          <p:nvPr/>
        </p:nvSpPr>
        <p:spPr>
          <a:xfrm>
            <a:off x="314631" y="1877962"/>
            <a:ext cx="11562735" cy="3046988"/>
          </a:xfrm>
          <a:prstGeom prst="rect">
            <a:avLst/>
          </a:prstGeom>
          <a:noFill/>
        </p:spPr>
        <p:txBody>
          <a:bodyPr wrap="square">
            <a:spAutoFit/>
          </a:bodyPr>
          <a:lstStyle/>
          <a:p>
            <a:pPr algn="just"/>
            <a:r>
              <a:rPr lang="it-IT" sz="2400" b="1" dirty="0">
                <a:solidFill>
                  <a:srgbClr val="FF0000"/>
                </a:solidFill>
              </a:rPr>
              <a:t>ogni atto </a:t>
            </a:r>
            <a:r>
              <a:rPr lang="it-IT" sz="2400" dirty="0"/>
              <a:t>di autorizzazione, licenza, concessione non costitutiva, permesso o nulla osta comunque denominato, richiesto per l'organizzazione di spettacoli dal vivo, il cui rilascio dipenda esclusivamente dall'accertamento di requisiti e presupposti richiesti dalla legge o da atti amministrativi a contenuto generale, </a:t>
            </a:r>
            <a:r>
              <a:rPr lang="it-IT" sz="2400" b="1" dirty="0">
                <a:solidFill>
                  <a:srgbClr val="FF0000"/>
                </a:solidFill>
              </a:rPr>
              <a:t>è sostituito dalla segnalazione certificata di inizio attività</a:t>
            </a:r>
            <a:r>
              <a:rPr lang="it-IT" sz="2400" dirty="0"/>
              <a:t> di cui all'articolo 19 della legge 7 agosto 1990, n. 241, presentata dall'interessato allo sportello unico per le attività produttive o ufficio analogo, </a:t>
            </a:r>
            <a:r>
              <a:rPr lang="it-IT" sz="2400" b="1" dirty="0">
                <a:highlight>
                  <a:srgbClr val="FF00FF"/>
                </a:highlight>
              </a:rPr>
              <a:t>con esclusione dei casi in cui sussistono vincoli ambientali, paesaggistici o culturali nel luogo </a:t>
            </a:r>
            <a:r>
              <a:rPr lang="it-IT" sz="2400" dirty="0"/>
              <a:t>in cui si svolge lo spettacolo. </a:t>
            </a:r>
          </a:p>
        </p:txBody>
      </p:sp>
      <p:sp>
        <p:nvSpPr>
          <p:cNvPr id="4" name="Titolo 1">
            <a:extLst>
              <a:ext uri="{FF2B5EF4-FFF2-40B4-BE49-F238E27FC236}">
                <a16:creationId xmlns:a16="http://schemas.microsoft.com/office/drawing/2014/main" id="{4DAB2ED6-11DB-F728-C13F-A2C834575977}"/>
              </a:ext>
            </a:extLst>
          </p:cNvPr>
          <p:cNvSpPr txBox="1">
            <a:spLocks/>
          </p:cNvSpPr>
          <p:nvPr/>
        </p:nvSpPr>
        <p:spPr>
          <a:xfrm>
            <a:off x="314632" y="132860"/>
            <a:ext cx="11562735" cy="1568121"/>
          </a:xfrm>
          <a:prstGeom prst="rect">
            <a:avLst/>
          </a:prstGeom>
          <a:solidFill>
            <a:srgbClr val="FFFF00"/>
          </a:solidFill>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it-IT" sz="3600" b="1" dirty="0">
                <a:solidFill>
                  <a:srgbClr val="FF0000"/>
                </a:solidFill>
              </a:rPr>
              <a:t>Articolo 7 del decreto-legge 27 dicembre 2024,n. 201</a:t>
            </a:r>
          </a:p>
          <a:p>
            <a:pPr algn="just"/>
            <a:r>
              <a:rPr lang="it-IT" sz="3600" b="1" dirty="0"/>
              <a:t> Convertito con modificazioni, dalla legge 21 febbraio </a:t>
            </a:r>
            <a:r>
              <a:rPr lang="it-IT" sz="4000" b="1" dirty="0"/>
              <a:t>2025</a:t>
            </a:r>
            <a:r>
              <a:rPr lang="it-IT" sz="3600" b="1" dirty="0"/>
              <a:t>,n. 16, recante «Misure urgenti in materia di cultura», come modificato dall’art. 34 della LEGGE 2 dicembre 2025, n. 182</a:t>
            </a:r>
          </a:p>
        </p:txBody>
      </p:sp>
      <p:sp>
        <p:nvSpPr>
          <p:cNvPr id="2" name="Segnaposto piè di pagina 1">
            <a:extLst>
              <a:ext uri="{FF2B5EF4-FFF2-40B4-BE49-F238E27FC236}">
                <a16:creationId xmlns:a16="http://schemas.microsoft.com/office/drawing/2014/main" id="{F1B3D02A-5D94-F07B-F39F-DAFD3B01B0EC}"/>
              </a:ext>
            </a:extLst>
          </p:cNvPr>
          <p:cNvSpPr>
            <a:spLocks noGrp="1"/>
          </p:cNvSpPr>
          <p:nvPr>
            <p:ph type="ftr" sz="quarter" idx="11"/>
          </p:nvPr>
        </p:nvSpPr>
        <p:spPr/>
        <p:txBody>
          <a:bodyPr/>
          <a:lstStyle/>
          <a:p>
            <a:r>
              <a:rPr lang="it-IT"/>
              <a:t>M.Serio-Riproduzione riservata -Palermo, 27 febbraio 2026 (ANCI SICILIA)</a:t>
            </a:r>
          </a:p>
        </p:txBody>
      </p:sp>
      <p:sp>
        <p:nvSpPr>
          <p:cNvPr id="5" name="Segnaposto numero diapositiva 4">
            <a:extLst>
              <a:ext uri="{FF2B5EF4-FFF2-40B4-BE49-F238E27FC236}">
                <a16:creationId xmlns:a16="http://schemas.microsoft.com/office/drawing/2014/main" id="{C27620FB-D507-3EB2-1834-1AFC86BE35E6}"/>
              </a:ext>
            </a:extLst>
          </p:cNvPr>
          <p:cNvSpPr>
            <a:spLocks noGrp="1"/>
          </p:cNvSpPr>
          <p:nvPr>
            <p:ph type="sldNum" sz="quarter" idx="12"/>
          </p:nvPr>
        </p:nvSpPr>
        <p:spPr/>
        <p:txBody>
          <a:bodyPr/>
          <a:lstStyle/>
          <a:p>
            <a:fld id="{56C962FA-7BBA-42EA-B52A-38530D7E724D}" type="slidenum">
              <a:rPr lang="it-IT" smtClean="0"/>
              <a:t>101</a:t>
            </a:fld>
            <a:endParaRPr lang="it-IT"/>
          </a:p>
        </p:txBody>
      </p:sp>
    </p:spTree>
    <p:extLst>
      <p:ext uri="{BB962C8B-B14F-4D97-AF65-F5344CB8AC3E}">
        <p14:creationId xmlns:p14="http://schemas.microsoft.com/office/powerpoint/2010/main" val="59935410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53042F1-1E62-2C8E-6A6A-F6BAA6F98771}"/>
              </a:ext>
            </a:extLst>
          </p:cNvPr>
          <p:cNvSpPr txBox="1"/>
          <p:nvPr/>
        </p:nvSpPr>
        <p:spPr>
          <a:xfrm>
            <a:off x="1" y="130629"/>
            <a:ext cx="12007780" cy="4524315"/>
          </a:xfrm>
          <a:prstGeom prst="rect">
            <a:avLst/>
          </a:prstGeom>
          <a:noFill/>
        </p:spPr>
        <p:txBody>
          <a:bodyPr wrap="square">
            <a:spAutoFit/>
          </a:bodyPr>
          <a:lstStyle/>
          <a:p>
            <a:pPr algn="just"/>
            <a:r>
              <a:rPr lang="it-IT" b="1" dirty="0"/>
              <a:t>Art. 142. REGIO DECRETO 6 maggio 1940, n. 635 </a:t>
            </a:r>
          </a:p>
          <a:p>
            <a:pPr algn="just">
              <a:buNone/>
            </a:pPr>
            <a:br>
              <a:rPr lang="it-IT" dirty="0"/>
            </a:br>
            <a:r>
              <a:rPr lang="it-IT" dirty="0"/>
              <a:t>1. Relativamente ai locali o agli impianti indicati nel presente articolo e </a:t>
            </a:r>
            <a:r>
              <a:rPr lang="it-IT" b="1" dirty="0">
                <a:solidFill>
                  <a:srgbClr val="FF0000"/>
                </a:solidFill>
              </a:rPr>
              <a:t>quando la commissione comunale non è istituita</a:t>
            </a:r>
            <a:r>
              <a:rPr lang="it-IT" dirty="0"/>
              <a:t> o le sue funzioni non sono esercitate in forma associata, ai compiti di cui al primo comma dell'articolo 141 </a:t>
            </a:r>
            <a:r>
              <a:rPr lang="it-IT" b="1" dirty="0">
                <a:solidFill>
                  <a:srgbClr val="FF0000"/>
                </a:solidFill>
              </a:rPr>
              <a:t>provvede la commissione provinciale di vigilanza.</a:t>
            </a:r>
          </a:p>
          <a:p>
            <a:pPr algn="just">
              <a:buNone/>
            </a:pPr>
            <a:br>
              <a:rPr lang="it-IT" b="1" dirty="0">
                <a:solidFill>
                  <a:srgbClr val="FF0000"/>
                </a:solidFill>
              </a:rPr>
            </a:br>
            <a:r>
              <a:rPr lang="it-IT" dirty="0"/>
              <a:t>…….. </a:t>
            </a:r>
            <a:br>
              <a:rPr lang="it-IT" dirty="0"/>
            </a:br>
            <a:r>
              <a:rPr lang="it-IT" dirty="0">
                <a:solidFill>
                  <a:srgbClr val="FF0000"/>
                </a:solidFill>
              </a:rPr>
              <a:t>9. Fuori dei casi di cui al comma precedente e di cui all'articolo 141, secondo e terzo comma, la verifica da parte della commissione provinciale di cui al presente articolo è sempre prescritta: </a:t>
            </a:r>
            <a:br>
              <a:rPr lang="it-IT" dirty="0"/>
            </a:br>
            <a:r>
              <a:rPr lang="it-IT" dirty="0"/>
              <a:t>a) nella composizione di cui al primo comma, eventualmente integrata con gli esperti di cui al secondo comma, per i locali cinematografici o teatrali e per gli spettacoli viaggianti di capienza superiore a 1.300 spettatori e per gli altri locali o gli impianti con capienza superiore a 5.000 spettatori;</a:t>
            </a:r>
          </a:p>
          <a:p>
            <a:pPr algn="just">
              <a:buNone/>
            </a:pPr>
            <a:r>
              <a:rPr lang="it-IT" dirty="0"/>
              <a:t>b) con l'integrazione di cui all'articolo 141-bis, terzo comma, per i parchi di divertimento e per le attrezzature da divertimento meccaniche o elettromeccaniche che comportano sollecitazioni fisiche degli spettatori o del pubblico partecipante ai giochi superiori ai livelli indicati con decreto del Ministro dell'interno, di concerto con il Ministro della sanità</a:t>
            </a:r>
            <a:r>
              <a:rPr lang="it-IT" sz="1600" dirty="0"/>
              <a:t>. </a:t>
            </a:r>
          </a:p>
        </p:txBody>
      </p:sp>
      <p:sp>
        <p:nvSpPr>
          <p:cNvPr id="7" name="CasellaDiTesto 6">
            <a:extLst>
              <a:ext uri="{FF2B5EF4-FFF2-40B4-BE49-F238E27FC236}">
                <a16:creationId xmlns:a16="http://schemas.microsoft.com/office/drawing/2014/main" id="{CE3BE1A0-EA18-90DD-3B2B-86A13265A538}"/>
              </a:ext>
            </a:extLst>
          </p:cNvPr>
          <p:cNvSpPr txBox="1"/>
          <p:nvPr/>
        </p:nvSpPr>
        <p:spPr>
          <a:xfrm>
            <a:off x="53009" y="4512629"/>
            <a:ext cx="11901764" cy="2031325"/>
          </a:xfrm>
          <a:prstGeom prst="rect">
            <a:avLst/>
          </a:prstGeom>
          <a:solidFill>
            <a:srgbClr val="FFFF00"/>
          </a:solidFill>
        </p:spPr>
        <p:txBody>
          <a:bodyPr wrap="square">
            <a:spAutoFit/>
          </a:bodyPr>
          <a:lstStyle/>
          <a:p>
            <a:pPr algn="just">
              <a:buNone/>
            </a:pPr>
            <a:r>
              <a:rPr lang="it-IT" b="1" dirty="0">
                <a:effectLst/>
              </a:rPr>
              <a:t>Commissione Comunale di vigilanza non istituita</a:t>
            </a:r>
            <a:endParaRPr lang="it-IT" b="1" dirty="0"/>
          </a:p>
          <a:p>
            <a:pPr algn="just">
              <a:buNone/>
            </a:pPr>
            <a:r>
              <a:rPr lang="it-IT" b="1" dirty="0">
                <a:effectLst/>
              </a:rPr>
              <a:t>Rientrano nella competenza della Commissione Provinciale di Vigilanza di cui all’art. 142 del Regolamento di esecuzione del Testo Unico delle Leggi di Pubblica Sicurezza ai fini dell'applicazione dell’art. 80 del T.U.L.P.S. le rimanenti tipologie di locali e impianti, indipendentemente dalla loro capienza, quando la commissione comunale non è istituita o le sue funzioni non sono esercitate in forma associata, ai sensi dell’art. 142, comma 1, del regolamento di esecuzione del testo unico delle leggi di pubblica sicurezza Regio Decreto del 6 maggio 1940 n.635. </a:t>
            </a:r>
            <a:endParaRPr lang="it-IT" b="1" dirty="0"/>
          </a:p>
        </p:txBody>
      </p:sp>
      <p:sp>
        <p:nvSpPr>
          <p:cNvPr id="2" name="Segnaposto piè di pagina 1">
            <a:extLst>
              <a:ext uri="{FF2B5EF4-FFF2-40B4-BE49-F238E27FC236}">
                <a16:creationId xmlns:a16="http://schemas.microsoft.com/office/drawing/2014/main" id="{BB902FF8-000B-E09D-AE81-20B07533608D}"/>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DF5D98FD-C9C1-E1CB-FE3C-A7B5769C033A}"/>
              </a:ext>
            </a:extLst>
          </p:cNvPr>
          <p:cNvSpPr>
            <a:spLocks noGrp="1"/>
          </p:cNvSpPr>
          <p:nvPr>
            <p:ph type="sldNum" sz="quarter" idx="12"/>
          </p:nvPr>
        </p:nvSpPr>
        <p:spPr/>
        <p:txBody>
          <a:bodyPr/>
          <a:lstStyle/>
          <a:p>
            <a:fld id="{56C962FA-7BBA-42EA-B52A-38530D7E724D}" type="slidenum">
              <a:rPr lang="it-IT" smtClean="0"/>
              <a:t>102</a:t>
            </a:fld>
            <a:endParaRPr lang="it-IT"/>
          </a:p>
        </p:txBody>
      </p:sp>
    </p:spTree>
    <p:extLst>
      <p:ext uri="{BB962C8B-B14F-4D97-AF65-F5344CB8AC3E}">
        <p14:creationId xmlns:p14="http://schemas.microsoft.com/office/powerpoint/2010/main" val="190467737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66047BB-B9B3-32E4-11CD-C5DBF64C69B1}"/>
              </a:ext>
            </a:extLst>
          </p:cNvPr>
          <p:cNvSpPr txBox="1"/>
          <p:nvPr/>
        </p:nvSpPr>
        <p:spPr>
          <a:xfrm>
            <a:off x="745435" y="1123123"/>
            <a:ext cx="10942982" cy="2031325"/>
          </a:xfrm>
          <a:prstGeom prst="rect">
            <a:avLst/>
          </a:prstGeom>
          <a:noFill/>
        </p:spPr>
        <p:txBody>
          <a:bodyPr wrap="square">
            <a:spAutoFit/>
          </a:bodyPr>
          <a:lstStyle/>
          <a:p>
            <a:r>
              <a:rPr lang="it-IT" dirty="0"/>
              <a:t>Art. 143. </a:t>
            </a:r>
            <a:br>
              <a:rPr lang="it-IT" dirty="0"/>
            </a:br>
            <a:br>
              <a:rPr lang="it-IT" dirty="0"/>
            </a:br>
            <a:r>
              <a:rPr lang="it-IT" b="1" dirty="0"/>
              <a:t>Il </a:t>
            </a:r>
            <a:r>
              <a:rPr lang="it-IT" b="1" dirty="0">
                <a:solidFill>
                  <a:srgbClr val="FF0000"/>
                </a:solidFill>
              </a:rPr>
              <a:t>progetto per la costruzione o la sostanziale rinnovazione di un teatro o di un locale di pubblico spettacolo</a:t>
            </a:r>
            <a:r>
              <a:rPr lang="it-IT" b="1" dirty="0"/>
              <a:t> deve essere presentato al Prefetto per l'approvazione. </a:t>
            </a:r>
            <a:br>
              <a:rPr lang="it-IT" b="1" dirty="0"/>
            </a:br>
            <a:br>
              <a:rPr lang="it-IT" dirty="0"/>
            </a:br>
            <a:r>
              <a:rPr lang="it-IT" dirty="0"/>
              <a:t>Il Prefetto decide sentita la Commissione di vigilanza e osservate le norme dei Regi decreti-legge 3 febbraio 1936-XIV, n. 419, e 10 settembre 1936-XIV, n. 1916. </a:t>
            </a:r>
          </a:p>
        </p:txBody>
      </p:sp>
      <p:sp>
        <p:nvSpPr>
          <p:cNvPr id="5" name="CasellaDiTesto 4">
            <a:extLst>
              <a:ext uri="{FF2B5EF4-FFF2-40B4-BE49-F238E27FC236}">
                <a16:creationId xmlns:a16="http://schemas.microsoft.com/office/drawing/2014/main" id="{5ABE51E1-0F4E-5B3D-D9ED-9B25C98C6D85}"/>
              </a:ext>
            </a:extLst>
          </p:cNvPr>
          <p:cNvSpPr txBox="1"/>
          <p:nvPr/>
        </p:nvSpPr>
        <p:spPr>
          <a:xfrm>
            <a:off x="745435" y="511073"/>
            <a:ext cx="6097656" cy="369332"/>
          </a:xfrm>
          <a:prstGeom prst="rect">
            <a:avLst/>
          </a:prstGeom>
          <a:noFill/>
        </p:spPr>
        <p:txBody>
          <a:bodyPr wrap="square">
            <a:spAutoFit/>
          </a:bodyPr>
          <a:lstStyle/>
          <a:p>
            <a:r>
              <a:rPr lang="it-IT" b="1" dirty="0"/>
              <a:t>Art. 143 REGIO DECRETO 6 maggio 1940, n. 635 </a:t>
            </a:r>
          </a:p>
        </p:txBody>
      </p:sp>
      <p:sp>
        <p:nvSpPr>
          <p:cNvPr id="2" name="Segnaposto piè di pagina 1">
            <a:extLst>
              <a:ext uri="{FF2B5EF4-FFF2-40B4-BE49-F238E27FC236}">
                <a16:creationId xmlns:a16="http://schemas.microsoft.com/office/drawing/2014/main" id="{59109E5E-728C-D212-54EA-EA3F45A40798}"/>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ECBF23F6-873B-F651-8879-0FB3D1D53797}"/>
              </a:ext>
            </a:extLst>
          </p:cNvPr>
          <p:cNvSpPr>
            <a:spLocks noGrp="1"/>
          </p:cNvSpPr>
          <p:nvPr>
            <p:ph type="sldNum" sz="quarter" idx="12"/>
          </p:nvPr>
        </p:nvSpPr>
        <p:spPr/>
        <p:txBody>
          <a:bodyPr/>
          <a:lstStyle/>
          <a:p>
            <a:fld id="{56C962FA-7BBA-42EA-B52A-38530D7E724D}" type="slidenum">
              <a:rPr lang="it-IT" smtClean="0"/>
              <a:t>103</a:t>
            </a:fld>
            <a:endParaRPr lang="it-IT"/>
          </a:p>
        </p:txBody>
      </p:sp>
    </p:spTree>
    <p:extLst>
      <p:ext uri="{BB962C8B-B14F-4D97-AF65-F5344CB8AC3E}">
        <p14:creationId xmlns:p14="http://schemas.microsoft.com/office/powerpoint/2010/main" val="152047562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B98499C-16AC-824D-D852-CF15B2693B01}"/>
              </a:ext>
            </a:extLst>
          </p:cNvPr>
          <p:cNvSpPr txBox="1"/>
          <p:nvPr/>
        </p:nvSpPr>
        <p:spPr>
          <a:xfrm>
            <a:off x="0" y="0"/>
            <a:ext cx="12191999" cy="4796185"/>
          </a:xfrm>
          <a:prstGeom prst="rect">
            <a:avLst/>
          </a:prstGeom>
          <a:noFill/>
        </p:spPr>
        <p:txBody>
          <a:bodyPr wrap="square">
            <a:spAutoFit/>
          </a:bodyPr>
          <a:lstStyle/>
          <a:p>
            <a:pPr marL="12700">
              <a:lnSpc>
                <a:spcPct val="100000"/>
              </a:lnSpc>
              <a:spcBef>
                <a:spcPts val="795"/>
              </a:spcBef>
            </a:pPr>
            <a:r>
              <a:rPr lang="it-IT" sz="2900" b="1" dirty="0">
                <a:highlight>
                  <a:srgbClr val="FF00FF"/>
                </a:highlight>
                <a:latin typeface="Tw Cen MT"/>
                <a:cs typeface="Tw Cen MT"/>
              </a:rPr>
              <a:t>fuori</a:t>
            </a:r>
            <a:r>
              <a:rPr lang="it-IT" sz="2900" b="1" spc="-60" dirty="0">
                <a:highlight>
                  <a:srgbClr val="FF00FF"/>
                </a:highlight>
                <a:latin typeface="Tw Cen MT"/>
                <a:cs typeface="Tw Cen MT"/>
              </a:rPr>
              <a:t> </a:t>
            </a:r>
            <a:r>
              <a:rPr lang="it-IT" sz="2900" b="1" dirty="0">
                <a:highlight>
                  <a:srgbClr val="FF00FF"/>
                </a:highlight>
                <a:latin typeface="Tw Cen MT"/>
                <a:cs typeface="Tw Cen MT"/>
              </a:rPr>
              <a:t>dei</a:t>
            </a:r>
            <a:r>
              <a:rPr lang="it-IT" sz="2900" b="1" spc="-25" dirty="0">
                <a:highlight>
                  <a:srgbClr val="FF00FF"/>
                </a:highlight>
                <a:latin typeface="Tw Cen MT"/>
                <a:cs typeface="Tw Cen MT"/>
              </a:rPr>
              <a:t> </a:t>
            </a:r>
            <a:r>
              <a:rPr lang="it-IT" sz="2900" b="1" dirty="0">
                <a:highlight>
                  <a:srgbClr val="FF00FF"/>
                </a:highlight>
                <a:latin typeface="Tw Cen MT"/>
                <a:cs typeface="Tw Cen MT"/>
              </a:rPr>
              <a:t>casi</a:t>
            </a:r>
            <a:r>
              <a:rPr lang="it-IT" sz="2900" b="1" spc="-25" dirty="0">
                <a:highlight>
                  <a:srgbClr val="FF00FF"/>
                </a:highlight>
                <a:latin typeface="Tw Cen MT"/>
                <a:cs typeface="Tw Cen MT"/>
              </a:rPr>
              <a:t> </a:t>
            </a:r>
            <a:r>
              <a:rPr lang="it-IT" sz="2900" b="1" dirty="0">
                <a:highlight>
                  <a:srgbClr val="FF00FF"/>
                </a:highlight>
                <a:latin typeface="Tw Cen MT"/>
                <a:cs typeface="Tw Cen MT"/>
              </a:rPr>
              <a:t>previsti</a:t>
            </a:r>
            <a:r>
              <a:rPr lang="it-IT" sz="2900" b="1" spc="-25" dirty="0">
                <a:highlight>
                  <a:srgbClr val="FF00FF"/>
                </a:highlight>
                <a:latin typeface="Tw Cen MT"/>
                <a:cs typeface="Tw Cen MT"/>
              </a:rPr>
              <a:t> </a:t>
            </a:r>
            <a:r>
              <a:rPr lang="it-IT" sz="2900" b="1" dirty="0">
                <a:highlight>
                  <a:srgbClr val="FF00FF"/>
                </a:highlight>
                <a:latin typeface="Tw Cen MT"/>
                <a:cs typeface="Tw Cen MT"/>
              </a:rPr>
              <a:t>dagli</a:t>
            </a:r>
            <a:r>
              <a:rPr lang="it-IT" sz="2900" b="1" spc="-25" dirty="0">
                <a:highlight>
                  <a:srgbClr val="FF00FF"/>
                </a:highlight>
                <a:latin typeface="Tw Cen MT"/>
                <a:cs typeface="Tw Cen MT"/>
              </a:rPr>
              <a:t> </a:t>
            </a:r>
            <a:r>
              <a:rPr lang="it-IT" sz="2900" b="1" dirty="0">
                <a:highlight>
                  <a:srgbClr val="FF00FF"/>
                </a:highlight>
                <a:latin typeface="Tw Cen MT"/>
                <a:cs typeface="Tw Cen MT"/>
              </a:rPr>
              <a:t>artt.</a:t>
            </a:r>
            <a:r>
              <a:rPr lang="it-IT" sz="2900" b="1" spc="-55" dirty="0">
                <a:highlight>
                  <a:srgbClr val="FF00FF"/>
                </a:highlight>
                <a:latin typeface="Tw Cen MT"/>
                <a:cs typeface="Tw Cen MT"/>
              </a:rPr>
              <a:t> </a:t>
            </a:r>
            <a:r>
              <a:rPr lang="it-IT" sz="2900" b="1" dirty="0">
                <a:highlight>
                  <a:srgbClr val="FF00FF"/>
                </a:highlight>
                <a:latin typeface="Tw Cen MT"/>
                <a:cs typeface="Tw Cen MT"/>
              </a:rPr>
              <a:t>142</a:t>
            </a:r>
          </a:p>
          <a:p>
            <a:pPr marL="332740" marR="76200" indent="-320675">
              <a:lnSpc>
                <a:spcPct val="100000"/>
              </a:lnSpc>
              <a:spcBef>
                <a:spcPts val="695"/>
              </a:spcBef>
              <a:buClr>
                <a:srgbClr val="BF504D"/>
              </a:buClr>
              <a:buSzPct val="60344"/>
              <a:buFont typeface="Times New Roman"/>
              <a:buChar char="□"/>
              <a:tabLst>
                <a:tab pos="332740" algn="l"/>
              </a:tabLst>
            </a:pPr>
            <a:r>
              <a:rPr lang="it-IT" sz="2900" b="1" dirty="0">
                <a:latin typeface="Tw Cen MT"/>
                <a:cs typeface="Tw Cen MT"/>
              </a:rPr>
              <a:t>controlli</a:t>
            </a:r>
            <a:r>
              <a:rPr lang="it-IT" sz="2900" b="1" spc="-50" dirty="0">
                <a:latin typeface="Tw Cen MT"/>
                <a:cs typeface="Tw Cen MT"/>
              </a:rPr>
              <a:t> </a:t>
            </a:r>
            <a:r>
              <a:rPr lang="it-IT" sz="2900" dirty="0">
                <a:latin typeface="Tw Cen MT"/>
                <a:cs typeface="Tw Cen MT"/>
              </a:rPr>
              <a:t>da</a:t>
            </a:r>
            <a:r>
              <a:rPr lang="it-IT" sz="2900" spc="-35" dirty="0">
                <a:latin typeface="Tw Cen MT"/>
                <a:cs typeface="Tw Cen MT"/>
              </a:rPr>
              <a:t> </a:t>
            </a:r>
            <a:r>
              <a:rPr lang="it-IT" sz="2900" dirty="0">
                <a:latin typeface="Tw Cen MT"/>
                <a:cs typeface="Tw Cen MT"/>
              </a:rPr>
              <a:t>parte</a:t>
            </a:r>
            <a:r>
              <a:rPr lang="it-IT" sz="2900" spc="-55" dirty="0">
                <a:latin typeface="Tw Cen MT"/>
                <a:cs typeface="Tw Cen MT"/>
              </a:rPr>
              <a:t> </a:t>
            </a:r>
            <a:r>
              <a:rPr lang="it-IT" sz="2900" dirty="0">
                <a:latin typeface="Tw Cen MT"/>
                <a:cs typeface="Tw Cen MT"/>
              </a:rPr>
              <a:t>della</a:t>
            </a:r>
            <a:r>
              <a:rPr lang="it-IT" sz="2900" spc="-60" dirty="0">
                <a:latin typeface="Tw Cen MT"/>
                <a:cs typeface="Tw Cen MT"/>
              </a:rPr>
              <a:t> </a:t>
            </a:r>
            <a:r>
              <a:rPr lang="it-IT" sz="2900" dirty="0">
                <a:latin typeface="Tw Cen MT"/>
                <a:cs typeface="Tw Cen MT"/>
              </a:rPr>
              <a:t>commissione</a:t>
            </a:r>
            <a:r>
              <a:rPr lang="it-IT" sz="2900" spc="-55" dirty="0">
                <a:latin typeface="Tw Cen MT"/>
                <a:cs typeface="Tw Cen MT"/>
              </a:rPr>
              <a:t> </a:t>
            </a:r>
            <a:r>
              <a:rPr lang="it-IT" sz="2900" dirty="0">
                <a:latin typeface="Tw Cen MT"/>
                <a:cs typeface="Tw Cen MT"/>
              </a:rPr>
              <a:t>provinciale</a:t>
            </a:r>
            <a:r>
              <a:rPr lang="it-IT" sz="2900" spc="-60" dirty="0">
                <a:latin typeface="Tw Cen MT"/>
                <a:cs typeface="Tw Cen MT"/>
              </a:rPr>
              <a:t> </a:t>
            </a:r>
            <a:r>
              <a:rPr lang="it-IT" sz="2900" spc="-25" dirty="0">
                <a:latin typeface="Tw Cen MT"/>
                <a:cs typeface="Tw Cen MT"/>
              </a:rPr>
              <a:t>di </a:t>
            </a:r>
            <a:r>
              <a:rPr lang="it-IT" sz="2900" spc="-10" dirty="0">
                <a:latin typeface="Tw Cen MT"/>
                <a:cs typeface="Tw Cen MT"/>
              </a:rPr>
              <a:t>vigilanza </a:t>
            </a:r>
            <a:r>
              <a:rPr lang="it-IT" sz="1400" spc="-10" dirty="0">
                <a:latin typeface="Tw Cen MT"/>
                <a:cs typeface="Tw Cen MT"/>
              </a:rPr>
              <a:t>(locali pubblico spettacolo)</a:t>
            </a:r>
            <a:endParaRPr lang="it-IT" sz="1400" dirty="0">
              <a:latin typeface="Tw Cen MT"/>
              <a:cs typeface="Tw Cen MT"/>
            </a:endParaRPr>
          </a:p>
          <a:p>
            <a:pPr marL="650875" marR="273685" lvl="1" indent="-273050">
              <a:lnSpc>
                <a:spcPct val="100000"/>
              </a:lnSpc>
              <a:spcBef>
                <a:spcPts val="625"/>
              </a:spcBef>
              <a:buClr>
                <a:srgbClr val="4F80BC"/>
              </a:buClr>
              <a:buSzPct val="69230"/>
              <a:buFont typeface="Wingdings 2"/>
              <a:buChar char=""/>
              <a:tabLst>
                <a:tab pos="650875" algn="l"/>
              </a:tabLst>
            </a:pPr>
            <a:r>
              <a:rPr lang="it-IT" sz="2600" dirty="0">
                <a:latin typeface="Tw Cen MT"/>
                <a:cs typeface="Tw Cen MT"/>
              </a:rPr>
              <a:t>per</a:t>
            </a:r>
            <a:r>
              <a:rPr lang="it-IT" sz="2600" spc="-75" dirty="0">
                <a:latin typeface="Tw Cen MT"/>
                <a:cs typeface="Tw Cen MT"/>
              </a:rPr>
              <a:t> </a:t>
            </a:r>
            <a:r>
              <a:rPr lang="it-IT" sz="2600" dirty="0">
                <a:latin typeface="Tw Cen MT"/>
                <a:cs typeface="Tw Cen MT"/>
              </a:rPr>
              <a:t>i</a:t>
            </a:r>
            <a:r>
              <a:rPr lang="it-IT" sz="2600" spc="-20" dirty="0">
                <a:latin typeface="Tw Cen MT"/>
                <a:cs typeface="Tw Cen MT"/>
              </a:rPr>
              <a:t> </a:t>
            </a:r>
            <a:r>
              <a:rPr lang="it-IT" sz="2600" dirty="0">
                <a:latin typeface="Tw Cen MT"/>
                <a:cs typeface="Tw Cen MT"/>
              </a:rPr>
              <a:t>locali</a:t>
            </a:r>
            <a:r>
              <a:rPr lang="it-IT" sz="2600" spc="-40" dirty="0">
                <a:latin typeface="Tw Cen MT"/>
                <a:cs typeface="Tw Cen MT"/>
              </a:rPr>
              <a:t> </a:t>
            </a:r>
            <a:r>
              <a:rPr lang="it-IT" sz="2600" dirty="0">
                <a:latin typeface="Tw Cen MT"/>
                <a:cs typeface="Tw Cen MT"/>
              </a:rPr>
              <a:t>cinematografici</a:t>
            </a:r>
            <a:r>
              <a:rPr lang="it-IT" sz="2600" spc="-65" dirty="0">
                <a:latin typeface="Tw Cen MT"/>
                <a:cs typeface="Tw Cen MT"/>
              </a:rPr>
              <a:t> </a:t>
            </a:r>
            <a:r>
              <a:rPr lang="it-IT" sz="2600" dirty="0">
                <a:latin typeface="Tw Cen MT"/>
                <a:cs typeface="Tw Cen MT"/>
              </a:rPr>
              <a:t>o</a:t>
            </a:r>
            <a:r>
              <a:rPr lang="it-IT" sz="2600" spc="-40" dirty="0">
                <a:latin typeface="Tw Cen MT"/>
                <a:cs typeface="Tw Cen MT"/>
              </a:rPr>
              <a:t> </a:t>
            </a:r>
            <a:r>
              <a:rPr lang="it-IT" sz="2600" dirty="0">
                <a:latin typeface="Tw Cen MT"/>
                <a:cs typeface="Tw Cen MT"/>
              </a:rPr>
              <a:t>teatrali</a:t>
            </a:r>
            <a:r>
              <a:rPr lang="it-IT" sz="2600" spc="-65" dirty="0">
                <a:latin typeface="Tw Cen MT"/>
                <a:cs typeface="Tw Cen MT"/>
              </a:rPr>
              <a:t> </a:t>
            </a:r>
            <a:r>
              <a:rPr lang="it-IT" sz="2600" dirty="0">
                <a:latin typeface="Tw Cen MT"/>
                <a:cs typeface="Tw Cen MT"/>
              </a:rPr>
              <a:t>e</a:t>
            </a:r>
            <a:r>
              <a:rPr lang="it-IT" sz="2600" spc="-15" dirty="0">
                <a:latin typeface="Tw Cen MT"/>
                <a:cs typeface="Tw Cen MT"/>
              </a:rPr>
              <a:t> </a:t>
            </a:r>
            <a:r>
              <a:rPr lang="it-IT" sz="2600" dirty="0">
                <a:latin typeface="Tw Cen MT"/>
                <a:cs typeface="Tw Cen MT"/>
              </a:rPr>
              <a:t>per</a:t>
            </a:r>
            <a:r>
              <a:rPr lang="it-IT" sz="2600" spc="-50" dirty="0">
                <a:latin typeface="Tw Cen MT"/>
                <a:cs typeface="Tw Cen MT"/>
              </a:rPr>
              <a:t> </a:t>
            </a:r>
            <a:r>
              <a:rPr lang="it-IT" sz="2600" spc="-25" dirty="0">
                <a:latin typeface="Tw Cen MT"/>
                <a:cs typeface="Tw Cen MT"/>
              </a:rPr>
              <a:t>gli </a:t>
            </a:r>
            <a:r>
              <a:rPr lang="it-IT" sz="2600" dirty="0">
                <a:latin typeface="Tw Cen MT"/>
                <a:cs typeface="Tw Cen MT"/>
              </a:rPr>
              <a:t>spettacoli</a:t>
            </a:r>
            <a:r>
              <a:rPr lang="it-IT" sz="2600" spc="-95" dirty="0">
                <a:latin typeface="Tw Cen MT"/>
                <a:cs typeface="Tw Cen MT"/>
              </a:rPr>
              <a:t> </a:t>
            </a:r>
            <a:r>
              <a:rPr lang="it-IT" sz="2600" dirty="0">
                <a:latin typeface="Tw Cen MT"/>
                <a:cs typeface="Tw Cen MT"/>
              </a:rPr>
              <a:t>viaggianti</a:t>
            </a:r>
            <a:r>
              <a:rPr lang="it-IT" sz="2600" spc="-75" dirty="0">
                <a:latin typeface="Tw Cen MT"/>
                <a:cs typeface="Tw Cen MT"/>
              </a:rPr>
              <a:t> </a:t>
            </a:r>
            <a:r>
              <a:rPr lang="it-IT" sz="2600" dirty="0">
                <a:latin typeface="Tw Cen MT"/>
                <a:cs typeface="Tw Cen MT"/>
              </a:rPr>
              <a:t>di</a:t>
            </a:r>
            <a:r>
              <a:rPr lang="it-IT" sz="2600" spc="-45" dirty="0">
                <a:latin typeface="Tw Cen MT"/>
                <a:cs typeface="Tw Cen MT"/>
              </a:rPr>
              <a:t> </a:t>
            </a:r>
            <a:r>
              <a:rPr lang="it-IT" sz="2600" dirty="0">
                <a:latin typeface="Tw Cen MT"/>
                <a:cs typeface="Tw Cen MT"/>
              </a:rPr>
              <a:t>capienza</a:t>
            </a:r>
            <a:r>
              <a:rPr lang="it-IT" sz="2600" spc="-55" dirty="0">
                <a:latin typeface="Tw Cen MT"/>
                <a:cs typeface="Tw Cen MT"/>
              </a:rPr>
              <a:t> </a:t>
            </a:r>
            <a:r>
              <a:rPr lang="it-IT" sz="2600" dirty="0">
                <a:latin typeface="Tw Cen MT"/>
                <a:cs typeface="Tw Cen MT"/>
              </a:rPr>
              <a:t>&gt;</a:t>
            </a:r>
            <a:r>
              <a:rPr lang="it-IT" sz="2600" spc="-40" dirty="0">
                <a:latin typeface="Tw Cen MT"/>
                <a:cs typeface="Tw Cen MT"/>
              </a:rPr>
              <a:t> </a:t>
            </a:r>
            <a:r>
              <a:rPr lang="it-IT" sz="2600" dirty="0">
                <a:latin typeface="Tw Cen MT"/>
                <a:cs typeface="Tw Cen MT"/>
              </a:rPr>
              <a:t>1.300</a:t>
            </a:r>
            <a:r>
              <a:rPr lang="it-IT" sz="2600" spc="-50" dirty="0">
                <a:latin typeface="Tw Cen MT"/>
                <a:cs typeface="Tw Cen MT"/>
              </a:rPr>
              <a:t> </a:t>
            </a:r>
            <a:r>
              <a:rPr lang="it-IT" sz="2600" spc="-10" dirty="0">
                <a:latin typeface="Tw Cen MT"/>
                <a:cs typeface="Tw Cen MT"/>
              </a:rPr>
              <a:t>spettatori,</a:t>
            </a:r>
            <a:endParaRPr lang="it-IT" sz="2600" dirty="0">
              <a:latin typeface="Tw Cen MT"/>
              <a:cs typeface="Tw Cen MT"/>
            </a:endParaRPr>
          </a:p>
          <a:p>
            <a:pPr marL="650875" marR="107314" lvl="1" indent="-273050">
              <a:lnSpc>
                <a:spcPct val="100000"/>
              </a:lnSpc>
              <a:spcBef>
                <a:spcPts val="600"/>
              </a:spcBef>
              <a:buClr>
                <a:srgbClr val="4F80BC"/>
              </a:buClr>
              <a:buSzPct val="69230"/>
              <a:buFont typeface="Wingdings 2"/>
              <a:buChar char=""/>
              <a:tabLst>
                <a:tab pos="650875" algn="l"/>
              </a:tabLst>
            </a:pPr>
            <a:r>
              <a:rPr lang="it-IT" sz="2600" dirty="0">
                <a:latin typeface="Tw Cen MT"/>
                <a:cs typeface="Tw Cen MT"/>
              </a:rPr>
              <a:t>per</a:t>
            </a:r>
            <a:r>
              <a:rPr lang="it-IT" sz="2600" spc="-75" dirty="0">
                <a:latin typeface="Tw Cen MT"/>
                <a:cs typeface="Tw Cen MT"/>
              </a:rPr>
              <a:t> </a:t>
            </a:r>
            <a:r>
              <a:rPr lang="it-IT" sz="2600" dirty="0">
                <a:latin typeface="Tw Cen MT"/>
                <a:cs typeface="Tw Cen MT"/>
              </a:rPr>
              <a:t>gli</a:t>
            </a:r>
            <a:r>
              <a:rPr lang="it-IT" sz="2600" spc="-10" dirty="0">
                <a:latin typeface="Tw Cen MT"/>
                <a:cs typeface="Tw Cen MT"/>
              </a:rPr>
              <a:t> </a:t>
            </a:r>
            <a:r>
              <a:rPr lang="it-IT" sz="2600" dirty="0">
                <a:latin typeface="Tw Cen MT"/>
                <a:cs typeface="Tw Cen MT"/>
              </a:rPr>
              <a:t>altri</a:t>
            </a:r>
            <a:r>
              <a:rPr lang="it-IT" sz="2600" spc="-15" dirty="0">
                <a:latin typeface="Tw Cen MT"/>
                <a:cs typeface="Tw Cen MT"/>
              </a:rPr>
              <a:t> </a:t>
            </a:r>
            <a:r>
              <a:rPr lang="it-IT" sz="2600" dirty="0">
                <a:latin typeface="Tw Cen MT"/>
                <a:cs typeface="Tw Cen MT"/>
              </a:rPr>
              <a:t>locali</a:t>
            </a:r>
            <a:r>
              <a:rPr lang="it-IT" sz="2600" spc="-35" dirty="0">
                <a:latin typeface="Tw Cen MT"/>
                <a:cs typeface="Tw Cen MT"/>
              </a:rPr>
              <a:t> </a:t>
            </a:r>
            <a:r>
              <a:rPr lang="it-IT" sz="2600" dirty="0">
                <a:latin typeface="Tw Cen MT"/>
                <a:cs typeface="Tw Cen MT"/>
              </a:rPr>
              <a:t>o</a:t>
            </a:r>
            <a:r>
              <a:rPr lang="it-IT" sz="2600" spc="-35" dirty="0">
                <a:latin typeface="Tw Cen MT"/>
                <a:cs typeface="Tw Cen MT"/>
              </a:rPr>
              <a:t> </a:t>
            </a:r>
            <a:r>
              <a:rPr lang="it-IT" sz="2600" dirty="0">
                <a:latin typeface="Tw Cen MT"/>
                <a:cs typeface="Tw Cen MT"/>
              </a:rPr>
              <a:t>gli</a:t>
            </a:r>
            <a:r>
              <a:rPr lang="it-IT" sz="2600" spc="-40" dirty="0">
                <a:latin typeface="Tw Cen MT"/>
                <a:cs typeface="Tw Cen MT"/>
              </a:rPr>
              <a:t> </a:t>
            </a:r>
            <a:r>
              <a:rPr lang="it-IT" sz="2600" dirty="0">
                <a:latin typeface="Tw Cen MT"/>
                <a:cs typeface="Tw Cen MT"/>
              </a:rPr>
              <a:t>impianti</a:t>
            </a:r>
            <a:r>
              <a:rPr lang="it-IT" sz="2600" spc="-35" dirty="0">
                <a:latin typeface="Tw Cen MT"/>
                <a:cs typeface="Tw Cen MT"/>
              </a:rPr>
              <a:t> </a:t>
            </a:r>
            <a:r>
              <a:rPr lang="it-IT" sz="2600" dirty="0">
                <a:latin typeface="Tw Cen MT"/>
                <a:cs typeface="Tw Cen MT"/>
              </a:rPr>
              <a:t>con</a:t>
            </a:r>
            <a:r>
              <a:rPr lang="it-IT" sz="2600" spc="-55" dirty="0">
                <a:latin typeface="Tw Cen MT"/>
                <a:cs typeface="Tw Cen MT"/>
              </a:rPr>
              <a:t> </a:t>
            </a:r>
            <a:r>
              <a:rPr lang="it-IT" sz="2600" dirty="0">
                <a:latin typeface="Tw Cen MT"/>
                <a:cs typeface="Tw Cen MT"/>
              </a:rPr>
              <a:t>capienza</a:t>
            </a:r>
            <a:r>
              <a:rPr lang="it-IT" sz="2600" spc="-45" dirty="0">
                <a:latin typeface="Tw Cen MT"/>
                <a:cs typeface="Tw Cen MT"/>
              </a:rPr>
              <a:t> </a:t>
            </a:r>
            <a:r>
              <a:rPr lang="it-IT" sz="2600" dirty="0">
                <a:latin typeface="Tw Cen MT"/>
                <a:cs typeface="Tw Cen MT"/>
              </a:rPr>
              <a:t>&gt;</a:t>
            </a:r>
            <a:r>
              <a:rPr lang="it-IT" sz="2600" spc="-30" dirty="0">
                <a:latin typeface="Tw Cen MT"/>
                <a:cs typeface="Tw Cen MT"/>
              </a:rPr>
              <a:t> </a:t>
            </a:r>
            <a:r>
              <a:rPr lang="it-IT" sz="2600" spc="-10" dirty="0">
                <a:latin typeface="Tw Cen MT"/>
                <a:cs typeface="Tw Cen MT"/>
              </a:rPr>
              <a:t>5.000 spettatori</a:t>
            </a:r>
            <a:endParaRPr lang="it-IT" sz="2600" dirty="0">
              <a:latin typeface="Tw Cen MT"/>
              <a:cs typeface="Tw Cen MT"/>
            </a:endParaRPr>
          </a:p>
          <a:p>
            <a:pPr marL="650875" marR="319405" lvl="1" indent="-273050">
              <a:lnSpc>
                <a:spcPct val="100000"/>
              </a:lnSpc>
              <a:spcBef>
                <a:spcPts val="600"/>
              </a:spcBef>
              <a:buClr>
                <a:srgbClr val="4F80BC"/>
              </a:buClr>
              <a:buSzPct val="69230"/>
              <a:buFont typeface="Wingdings 2"/>
              <a:buChar char=""/>
              <a:tabLst>
                <a:tab pos="650875" algn="l"/>
              </a:tabLst>
            </a:pPr>
            <a:r>
              <a:rPr lang="it-IT" sz="2600" dirty="0">
                <a:latin typeface="Tw Cen MT"/>
                <a:cs typeface="Tw Cen MT"/>
              </a:rPr>
              <a:t>per</a:t>
            </a:r>
            <a:r>
              <a:rPr lang="it-IT" sz="2600" spc="-55" dirty="0">
                <a:latin typeface="Tw Cen MT"/>
                <a:cs typeface="Tw Cen MT"/>
              </a:rPr>
              <a:t> </a:t>
            </a:r>
            <a:r>
              <a:rPr lang="it-IT" sz="2600" dirty="0">
                <a:latin typeface="Tw Cen MT"/>
                <a:cs typeface="Tw Cen MT"/>
              </a:rPr>
              <a:t>i</a:t>
            </a:r>
            <a:r>
              <a:rPr lang="it-IT" sz="2600" spc="10" dirty="0">
                <a:latin typeface="Tw Cen MT"/>
                <a:cs typeface="Tw Cen MT"/>
              </a:rPr>
              <a:t> </a:t>
            </a:r>
            <a:r>
              <a:rPr lang="it-IT" sz="2600" dirty="0">
                <a:latin typeface="Tw Cen MT"/>
                <a:cs typeface="Tw Cen MT"/>
              </a:rPr>
              <a:t>parchi</a:t>
            </a:r>
            <a:r>
              <a:rPr lang="it-IT" sz="2600" spc="-15" dirty="0">
                <a:latin typeface="Tw Cen MT"/>
                <a:cs typeface="Tw Cen MT"/>
              </a:rPr>
              <a:t> </a:t>
            </a:r>
            <a:r>
              <a:rPr lang="it-IT" sz="2600" dirty="0">
                <a:latin typeface="Tw Cen MT"/>
                <a:cs typeface="Tw Cen MT"/>
              </a:rPr>
              <a:t>di</a:t>
            </a:r>
            <a:r>
              <a:rPr lang="it-IT" sz="2600" spc="-15" dirty="0">
                <a:latin typeface="Tw Cen MT"/>
                <a:cs typeface="Tw Cen MT"/>
              </a:rPr>
              <a:t> </a:t>
            </a:r>
            <a:r>
              <a:rPr lang="it-IT" sz="2600" dirty="0">
                <a:latin typeface="Tw Cen MT"/>
                <a:cs typeface="Tw Cen MT"/>
              </a:rPr>
              <a:t>divertimento</a:t>
            </a:r>
            <a:r>
              <a:rPr lang="it-IT" sz="2600" spc="-45" dirty="0">
                <a:latin typeface="Tw Cen MT"/>
                <a:cs typeface="Tw Cen MT"/>
              </a:rPr>
              <a:t> </a:t>
            </a:r>
            <a:r>
              <a:rPr lang="it-IT" sz="2600" dirty="0">
                <a:latin typeface="Tw Cen MT"/>
                <a:cs typeface="Tw Cen MT"/>
              </a:rPr>
              <a:t>e</a:t>
            </a:r>
            <a:r>
              <a:rPr lang="it-IT" sz="2600" spc="-15" dirty="0">
                <a:latin typeface="Tw Cen MT"/>
                <a:cs typeface="Tw Cen MT"/>
              </a:rPr>
              <a:t> </a:t>
            </a:r>
            <a:r>
              <a:rPr lang="it-IT" sz="2600" dirty="0">
                <a:latin typeface="Tw Cen MT"/>
                <a:cs typeface="Tw Cen MT"/>
              </a:rPr>
              <a:t>per</a:t>
            </a:r>
            <a:r>
              <a:rPr lang="it-IT" sz="2600" spc="-50" dirty="0">
                <a:latin typeface="Tw Cen MT"/>
                <a:cs typeface="Tw Cen MT"/>
              </a:rPr>
              <a:t> </a:t>
            </a:r>
            <a:r>
              <a:rPr lang="it-IT" sz="2600" dirty="0">
                <a:latin typeface="Tw Cen MT"/>
                <a:cs typeface="Tw Cen MT"/>
              </a:rPr>
              <a:t>le</a:t>
            </a:r>
            <a:r>
              <a:rPr lang="it-IT" sz="2600" spc="-15" dirty="0">
                <a:latin typeface="Tw Cen MT"/>
                <a:cs typeface="Tw Cen MT"/>
              </a:rPr>
              <a:t> </a:t>
            </a:r>
            <a:r>
              <a:rPr lang="it-IT" sz="2600" dirty="0">
                <a:latin typeface="Tw Cen MT"/>
                <a:cs typeface="Tw Cen MT"/>
              </a:rPr>
              <a:t>attrezzature</a:t>
            </a:r>
            <a:r>
              <a:rPr lang="it-IT" sz="2600" spc="-45" dirty="0">
                <a:latin typeface="Tw Cen MT"/>
                <a:cs typeface="Tw Cen MT"/>
              </a:rPr>
              <a:t> </a:t>
            </a:r>
            <a:r>
              <a:rPr lang="it-IT" sz="2600" spc="-25" dirty="0">
                <a:latin typeface="Tw Cen MT"/>
                <a:cs typeface="Tw Cen MT"/>
              </a:rPr>
              <a:t>da </a:t>
            </a:r>
            <a:r>
              <a:rPr lang="it-IT" sz="2600" dirty="0">
                <a:latin typeface="Tw Cen MT"/>
                <a:cs typeface="Tw Cen MT"/>
              </a:rPr>
              <a:t>divertimento</a:t>
            </a:r>
            <a:r>
              <a:rPr lang="it-IT" sz="2600" spc="-50" dirty="0">
                <a:latin typeface="Tw Cen MT"/>
                <a:cs typeface="Tw Cen MT"/>
              </a:rPr>
              <a:t> </a:t>
            </a:r>
            <a:r>
              <a:rPr lang="it-IT" sz="2600" dirty="0">
                <a:latin typeface="Tw Cen MT"/>
                <a:cs typeface="Tw Cen MT"/>
              </a:rPr>
              <a:t>meccaniche</a:t>
            </a:r>
            <a:r>
              <a:rPr lang="it-IT" sz="2600" spc="-15" dirty="0">
                <a:latin typeface="Tw Cen MT"/>
                <a:cs typeface="Tw Cen MT"/>
              </a:rPr>
              <a:t> </a:t>
            </a:r>
            <a:r>
              <a:rPr lang="it-IT" sz="2600" dirty="0">
                <a:latin typeface="Tw Cen MT"/>
                <a:cs typeface="Tw Cen MT"/>
              </a:rPr>
              <a:t>o</a:t>
            </a:r>
            <a:r>
              <a:rPr lang="it-IT" sz="2600" spc="-15" dirty="0">
                <a:latin typeface="Tw Cen MT"/>
                <a:cs typeface="Tw Cen MT"/>
              </a:rPr>
              <a:t> </a:t>
            </a:r>
            <a:r>
              <a:rPr lang="it-IT" sz="2600" spc="-10" dirty="0">
                <a:latin typeface="Tw Cen MT"/>
                <a:cs typeface="Tw Cen MT"/>
              </a:rPr>
              <a:t>elettromeccaniche</a:t>
            </a:r>
          </a:p>
          <a:p>
            <a:pPr marL="377825" marR="319405" lvl="1">
              <a:lnSpc>
                <a:spcPct val="100000"/>
              </a:lnSpc>
              <a:spcBef>
                <a:spcPts val="600"/>
              </a:spcBef>
              <a:buClr>
                <a:srgbClr val="4F80BC"/>
              </a:buClr>
              <a:buSzPct val="69230"/>
              <a:tabLst>
                <a:tab pos="650875" algn="l"/>
              </a:tabLst>
            </a:pPr>
            <a:r>
              <a:rPr lang="it-IT" sz="2800" b="1" dirty="0">
                <a:highlight>
                  <a:srgbClr val="FF00FF"/>
                </a:highlight>
                <a:latin typeface="Tw Cen MT"/>
                <a:cs typeface="Tw Cen MT"/>
              </a:rPr>
              <a:t>e 143</a:t>
            </a:r>
            <a:r>
              <a:rPr lang="it-IT" sz="2800" b="1" spc="-10" dirty="0">
                <a:highlight>
                  <a:srgbClr val="FF00FF"/>
                </a:highlight>
                <a:latin typeface="Tw Cen MT"/>
                <a:cs typeface="Tw Cen MT"/>
              </a:rPr>
              <a:t> </a:t>
            </a:r>
            <a:r>
              <a:rPr lang="it-IT" sz="2800" b="1" dirty="0">
                <a:highlight>
                  <a:srgbClr val="FF00FF"/>
                </a:highlight>
                <a:latin typeface="Tw Cen MT"/>
                <a:cs typeface="Tw Cen MT"/>
              </a:rPr>
              <a:t>reg.</a:t>
            </a:r>
            <a:r>
              <a:rPr lang="it-IT" sz="2800" b="1" spc="-25" dirty="0">
                <a:highlight>
                  <a:srgbClr val="FF00FF"/>
                </a:highlight>
                <a:latin typeface="Tw Cen MT"/>
                <a:cs typeface="Tw Cen MT"/>
              </a:rPr>
              <a:t> </a:t>
            </a:r>
            <a:r>
              <a:rPr lang="it-IT" sz="2800" b="1" spc="-10" dirty="0" err="1">
                <a:highlight>
                  <a:srgbClr val="FF00FF"/>
                </a:highlight>
                <a:latin typeface="Tw Cen MT"/>
                <a:cs typeface="Tw Cen MT"/>
              </a:rPr>
              <a:t>Tulps</a:t>
            </a:r>
            <a:endParaRPr lang="it-IT" sz="2600" dirty="0">
              <a:latin typeface="Tw Cen MT"/>
              <a:cs typeface="Tw Cen MT"/>
            </a:endParaRPr>
          </a:p>
          <a:p>
            <a:pPr marL="332740" indent="-320040">
              <a:lnSpc>
                <a:spcPct val="100000"/>
              </a:lnSpc>
              <a:spcBef>
                <a:spcPts val="685"/>
              </a:spcBef>
              <a:buClr>
                <a:srgbClr val="BF504D"/>
              </a:buClr>
              <a:buSzPct val="60344"/>
              <a:buFont typeface="Times New Roman"/>
              <a:buChar char="□"/>
              <a:tabLst>
                <a:tab pos="332740" algn="l"/>
              </a:tabLst>
            </a:pPr>
            <a:r>
              <a:rPr lang="it-IT" sz="2900" dirty="0">
                <a:latin typeface="Tw Cen MT"/>
                <a:cs typeface="Tw Cen MT"/>
              </a:rPr>
              <a:t>costruzione</a:t>
            </a:r>
            <a:r>
              <a:rPr lang="it-IT" sz="2900" spc="-70" dirty="0">
                <a:latin typeface="Tw Cen MT"/>
                <a:cs typeface="Tw Cen MT"/>
              </a:rPr>
              <a:t> </a:t>
            </a:r>
            <a:r>
              <a:rPr lang="it-IT" sz="2900" dirty="0">
                <a:latin typeface="Tw Cen MT"/>
                <a:cs typeface="Tw Cen MT"/>
              </a:rPr>
              <a:t>o</a:t>
            </a:r>
            <a:r>
              <a:rPr lang="it-IT" sz="2900" spc="-15" dirty="0">
                <a:latin typeface="Tw Cen MT"/>
                <a:cs typeface="Tw Cen MT"/>
              </a:rPr>
              <a:t> </a:t>
            </a:r>
            <a:r>
              <a:rPr lang="it-IT" sz="2900" dirty="0">
                <a:latin typeface="Tw Cen MT"/>
                <a:cs typeface="Tw Cen MT"/>
              </a:rPr>
              <a:t>rinnovazione</a:t>
            </a:r>
            <a:r>
              <a:rPr lang="it-IT" sz="2900" spc="-15" dirty="0">
                <a:latin typeface="Tw Cen MT"/>
                <a:cs typeface="Tw Cen MT"/>
              </a:rPr>
              <a:t> </a:t>
            </a:r>
            <a:r>
              <a:rPr lang="it-IT" sz="2900" dirty="0">
                <a:latin typeface="Tw Cen MT"/>
                <a:cs typeface="Tw Cen MT"/>
              </a:rPr>
              <a:t>di</a:t>
            </a:r>
            <a:r>
              <a:rPr lang="it-IT" sz="2900" spc="-10" dirty="0">
                <a:latin typeface="Tw Cen MT"/>
                <a:cs typeface="Tw Cen MT"/>
              </a:rPr>
              <a:t> </a:t>
            </a:r>
            <a:r>
              <a:rPr lang="it-IT" sz="2900" dirty="0">
                <a:latin typeface="Tw Cen MT"/>
                <a:cs typeface="Tw Cen MT"/>
              </a:rPr>
              <a:t>un</a:t>
            </a:r>
            <a:r>
              <a:rPr lang="it-IT" sz="2900" spc="-15" dirty="0">
                <a:latin typeface="Tw Cen MT"/>
                <a:cs typeface="Tw Cen MT"/>
              </a:rPr>
              <a:t> </a:t>
            </a:r>
            <a:r>
              <a:rPr lang="it-IT" sz="2900" b="1" dirty="0">
                <a:latin typeface="Tw Cen MT"/>
                <a:cs typeface="Tw Cen MT"/>
              </a:rPr>
              <a:t>teatro</a:t>
            </a:r>
            <a:r>
              <a:rPr lang="it-IT" sz="2900" b="1" spc="-25" dirty="0">
                <a:latin typeface="Tw Cen MT"/>
                <a:cs typeface="Tw Cen MT"/>
              </a:rPr>
              <a:t> </a:t>
            </a:r>
            <a:r>
              <a:rPr lang="it-IT" sz="2900" dirty="0">
                <a:latin typeface="Tw Cen MT"/>
                <a:cs typeface="Tw Cen MT"/>
              </a:rPr>
              <a:t>o</a:t>
            </a:r>
            <a:r>
              <a:rPr lang="it-IT" sz="2900" spc="-15" dirty="0">
                <a:latin typeface="Tw Cen MT"/>
                <a:cs typeface="Tw Cen MT"/>
              </a:rPr>
              <a:t> </a:t>
            </a:r>
            <a:r>
              <a:rPr lang="it-IT" sz="2900" dirty="0">
                <a:latin typeface="Tw Cen MT"/>
                <a:cs typeface="Tw Cen MT"/>
              </a:rPr>
              <a:t>di</a:t>
            </a:r>
            <a:r>
              <a:rPr lang="it-IT" sz="2900" spc="-40" dirty="0">
                <a:latin typeface="Tw Cen MT"/>
                <a:cs typeface="Tw Cen MT"/>
              </a:rPr>
              <a:t> </a:t>
            </a:r>
            <a:r>
              <a:rPr lang="it-IT" sz="2900" spc="-25" dirty="0">
                <a:latin typeface="Tw Cen MT"/>
                <a:cs typeface="Tw Cen MT"/>
              </a:rPr>
              <a:t>un</a:t>
            </a:r>
            <a:endParaRPr lang="it-IT" sz="2900" dirty="0">
              <a:latin typeface="Tw Cen MT"/>
              <a:cs typeface="Tw Cen MT"/>
            </a:endParaRPr>
          </a:p>
          <a:p>
            <a:pPr marL="332740">
              <a:lnSpc>
                <a:spcPct val="100000"/>
              </a:lnSpc>
            </a:pPr>
            <a:r>
              <a:rPr lang="it-IT" sz="2900" b="1" dirty="0">
                <a:latin typeface="Tw Cen MT"/>
                <a:cs typeface="Tw Cen MT"/>
              </a:rPr>
              <a:t>locale</a:t>
            </a:r>
            <a:r>
              <a:rPr lang="it-IT" sz="2900" b="1" spc="-70" dirty="0">
                <a:latin typeface="Tw Cen MT"/>
                <a:cs typeface="Tw Cen MT"/>
              </a:rPr>
              <a:t> </a:t>
            </a:r>
            <a:r>
              <a:rPr lang="it-IT" sz="2900" b="1" dirty="0">
                <a:latin typeface="Tw Cen MT"/>
                <a:cs typeface="Tw Cen MT"/>
              </a:rPr>
              <a:t>di</a:t>
            </a:r>
            <a:r>
              <a:rPr lang="it-IT" sz="2900" b="1" spc="-20" dirty="0">
                <a:latin typeface="Tw Cen MT"/>
                <a:cs typeface="Tw Cen MT"/>
              </a:rPr>
              <a:t> </a:t>
            </a:r>
            <a:r>
              <a:rPr lang="it-IT" sz="2900" b="1" dirty="0">
                <a:latin typeface="Tw Cen MT"/>
                <a:cs typeface="Tw Cen MT"/>
              </a:rPr>
              <a:t>pubblico</a:t>
            </a:r>
            <a:r>
              <a:rPr lang="it-IT" sz="2900" b="1" spc="-15" dirty="0">
                <a:latin typeface="Tw Cen MT"/>
                <a:cs typeface="Tw Cen MT"/>
              </a:rPr>
              <a:t> </a:t>
            </a:r>
            <a:r>
              <a:rPr lang="it-IT" sz="2900" b="1" spc="-10" dirty="0">
                <a:latin typeface="Tw Cen MT"/>
                <a:cs typeface="Tw Cen MT"/>
              </a:rPr>
              <a:t>spettacolo</a:t>
            </a:r>
            <a:endParaRPr lang="it-IT" sz="2900" dirty="0">
              <a:latin typeface="Tw Cen MT"/>
              <a:cs typeface="Tw Cen MT"/>
            </a:endParaRPr>
          </a:p>
        </p:txBody>
      </p:sp>
      <p:sp>
        <p:nvSpPr>
          <p:cNvPr id="6" name="CasellaDiTesto 5">
            <a:extLst>
              <a:ext uri="{FF2B5EF4-FFF2-40B4-BE49-F238E27FC236}">
                <a16:creationId xmlns:a16="http://schemas.microsoft.com/office/drawing/2014/main" id="{1ED45AF5-AF9F-40D4-497B-8AE1C97F877E}"/>
              </a:ext>
            </a:extLst>
          </p:cNvPr>
          <p:cNvSpPr txBox="1"/>
          <p:nvPr/>
        </p:nvSpPr>
        <p:spPr>
          <a:xfrm>
            <a:off x="122400" y="4765407"/>
            <a:ext cx="11947197" cy="1384995"/>
          </a:xfrm>
          <a:prstGeom prst="rect">
            <a:avLst/>
          </a:prstGeom>
          <a:noFill/>
        </p:spPr>
        <p:txBody>
          <a:bodyPr wrap="square">
            <a:spAutoFit/>
          </a:bodyPr>
          <a:lstStyle/>
          <a:p>
            <a:pPr>
              <a:buNone/>
            </a:pPr>
            <a:r>
              <a:rPr lang="it-IT" sz="1200" dirty="0">
                <a:solidFill>
                  <a:srgbClr val="FF0000"/>
                </a:solidFill>
                <a:effectLst/>
              </a:rPr>
              <a:t>I limiti di competenza delle Commissioni Comunali di Vigilanza stabiliti dal D.P.R. 311/2001, sono:</a:t>
            </a:r>
            <a:endParaRPr lang="it-IT" sz="1200" dirty="0"/>
          </a:p>
          <a:p>
            <a:pPr>
              <a:buNone/>
            </a:pPr>
            <a:r>
              <a:rPr lang="it-IT" sz="1200" dirty="0"/>
              <a:t>- locali per teatri, cinematografi, e per spettacoli viaggianti con capienza </a:t>
            </a:r>
            <a:r>
              <a:rPr lang="it-IT" sz="1200" dirty="0">
                <a:solidFill>
                  <a:srgbClr val="FF0000"/>
                </a:solidFill>
                <a:effectLst/>
              </a:rPr>
              <a:t>fino a 1300 persone,</a:t>
            </a:r>
            <a:br>
              <a:rPr lang="it-IT" sz="1200" dirty="0"/>
            </a:br>
            <a:r>
              <a:rPr lang="it-IT" sz="1200" dirty="0"/>
              <a:t>- altri locali ed impianti, anche all’aperto, con capienza</a:t>
            </a:r>
            <a:r>
              <a:rPr lang="it-IT" sz="1200" dirty="0">
                <a:solidFill>
                  <a:srgbClr val="FF0000"/>
                </a:solidFill>
                <a:effectLst/>
              </a:rPr>
              <a:t> fino a 5000 persone</a:t>
            </a:r>
            <a:r>
              <a:rPr lang="it-IT" sz="1200" dirty="0"/>
              <a:t>.</a:t>
            </a:r>
          </a:p>
          <a:p>
            <a:pPr>
              <a:buNone/>
            </a:pPr>
            <a:r>
              <a:rPr lang="it-IT" sz="1200" dirty="0"/>
              <a:t>Oltre tali limiti la competenza è della Commissione Provinciale di Vigilanza con la composizione di cui all'art. 142 del R.D. 635/1945.</a:t>
            </a:r>
          </a:p>
          <a:p>
            <a:pPr>
              <a:buNone/>
            </a:pPr>
            <a:r>
              <a:rPr lang="it-IT" sz="1200" dirty="0">
                <a:solidFill>
                  <a:srgbClr val="FF0000"/>
                </a:solidFill>
                <a:effectLst/>
              </a:rPr>
              <a:t>(!) </a:t>
            </a:r>
            <a:r>
              <a:rPr lang="it-IT" sz="1200" dirty="0"/>
              <a:t>In ogni caso i parchi di divertimento e le attrezzature da divertimento meccaniche o elettromeccaniche che comportano sollecitazioni fisiche degli spettatori o del pubblico partecipante ai giochi, superiore ai livelli indicati con Decreto del Ministro dell’Interno, di concerto con il Ministro della Salute, sono di competenza della Commissione Provinciale di Vigilanza.</a:t>
            </a:r>
          </a:p>
        </p:txBody>
      </p:sp>
      <p:sp>
        <p:nvSpPr>
          <p:cNvPr id="2" name="Segnaposto piè di pagina 1">
            <a:extLst>
              <a:ext uri="{FF2B5EF4-FFF2-40B4-BE49-F238E27FC236}">
                <a16:creationId xmlns:a16="http://schemas.microsoft.com/office/drawing/2014/main" id="{D6447143-833F-B5B7-48FB-5F89C27D0206}"/>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C17A29CC-F64F-4FA4-5ADF-BD889A252A52}"/>
              </a:ext>
            </a:extLst>
          </p:cNvPr>
          <p:cNvSpPr>
            <a:spLocks noGrp="1"/>
          </p:cNvSpPr>
          <p:nvPr>
            <p:ph type="sldNum" sz="quarter" idx="12"/>
          </p:nvPr>
        </p:nvSpPr>
        <p:spPr/>
        <p:txBody>
          <a:bodyPr/>
          <a:lstStyle/>
          <a:p>
            <a:fld id="{56C962FA-7BBA-42EA-B52A-38530D7E724D}" type="slidenum">
              <a:rPr lang="it-IT" smtClean="0"/>
              <a:t>104</a:t>
            </a:fld>
            <a:endParaRPr lang="it-IT"/>
          </a:p>
        </p:txBody>
      </p:sp>
    </p:spTree>
    <p:extLst>
      <p:ext uri="{BB962C8B-B14F-4D97-AF65-F5344CB8AC3E}">
        <p14:creationId xmlns:p14="http://schemas.microsoft.com/office/powerpoint/2010/main" val="134815484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6FBD2C8F-4F6F-C3D6-7E98-BB3983CAA8D0}"/>
            </a:ext>
          </a:extLst>
        </p:cNvPr>
        <p:cNvGrpSpPr/>
        <p:nvPr/>
      </p:nvGrpSpPr>
      <p:grpSpPr>
        <a:xfrm>
          <a:off x="0" y="0"/>
          <a:ext cx="0" cy="0"/>
          <a:chOff x="0" y="0"/>
          <a:chExt cx="0" cy="0"/>
        </a:xfrm>
      </p:grpSpPr>
      <p:sp>
        <p:nvSpPr>
          <p:cNvPr id="2" name="AutoShape 2" descr="CVLS Figura 2 3">
            <a:extLst>
              <a:ext uri="{FF2B5EF4-FFF2-40B4-BE49-F238E27FC236}">
                <a16:creationId xmlns:a16="http://schemas.microsoft.com/office/drawing/2014/main" id="{B69148CE-23D9-2465-F553-7D024728EFBE}"/>
              </a:ext>
            </a:extLst>
          </p:cNvPr>
          <p:cNvSpPr>
            <a:spLocks noChangeAspect="1" noChangeArrowheads="1"/>
          </p:cNvSpPr>
          <p:nvPr/>
        </p:nvSpPr>
        <p:spPr bwMode="auto">
          <a:xfrm>
            <a:off x="3238500" y="1457325"/>
            <a:ext cx="5715000" cy="39433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 name="Immagine 4" descr="Immagine che contiene testo, schermata, Carattere&#10;&#10;Il contenuto generato dall'IA potrebbe non essere corretto.">
            <a:extLst>
              <a:ext uri="{FF2B5EF4-FFF2-40B4-BE49-F238E27FC236}">
                <a16:creationId xmlns:a16="http://schemas.microsoft.com/office/drawing/2014/main" id="{BD964D1E-C7D4-20CC-2A8E-F8E067451D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25" y="80399"/>
            <a:ext cx="12232126" cy="5396061"/>
          </a:xfrm>
          <a:prstGeom prst="rect">
            <a:avLst/>
          </a:prstGeom>
        </p:spPr>
      </p:pic>
      <p:sp>
        <p:nvSpPr>
          <p:cNvPr id="3" name="Segnaposto piè di pagina 2">
            <a:extLst>
              <a:ext uri="{FF2B5EF4-FFF2-40B4-BE49-F238E27FC236}">
                <a16:creationId xmlns:a16="http://schemas.microsoft.com/office/drawing/2014/main" id="{7A41F758-1EEF-C47A-3BA3-9C67CD3DF735}"/>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CB32F72B-00EB-7539-EC2F-D17BF6BFA07A}"/>
              </a:ext>
            </a:extLst>
          </p:cNvPr>
          <p:cNvSpPr>
            <a:spLocks noGrp="1"/>
          </p:cNvSpPr>
          <p:nvPr>
            <p:ph type="sldNum" sz="quarter" idx="12"/>
          </p:nvPr>
        </p:nvSpPr>
        <p:spPr/>
        <p:txBody>
          <a:bodyPr/>
          <a:lstStyle/>
          <a:p>
            <a:fld id="{56C962FA-7BBA-42EA-B52A-38530D7E724D}" type="slidenum">
              <a:rPr lang="it-IT" smtClean="0"/>
              <a:t>105</a:t>
            </a:fld>
            <a:endParaRPr lang="it-IT"/>
          </a:p>
        </p:txBody>
      </p:sp>
    </p:spTree>
    <p:extLst>
      <p:ext uri="{BB962C8B-B14F-4D97-AF65-F5344CB8AC3E}">
        <p14:creationId xmlns:p14="http://schemas.microsoft.com/office/powerpoint/2010/main" val="163974818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AutoShape 2" descr="CVLS Figura 2 3">
            <a:extLst>
              <a:ext uri="{FF2B5EF4-FFF2-40B4-BE49-F238E27FC236}">
                <a16:creationId xmlns:a16="http://schemas.microsoft.com/office/drawing/2014/main" id="{00D1892B-BD77-A6D5-0813-2E3FFE8008CE}"/>
              </a:ext>
            </a:extLst>
          </p:cNvPr>
          <p:cNvSpPr>
            <a:spLocks noChangeAspect="1" noChangeArrowheads="1"/>
          </p:cNvSpPr>
          <p:nvPr/>
        </p:nvSpPr>
        <p:spPr bwMode="auto">
          <a:xfrm>
            <a:off x="3238500" y="1457325"/>
            <a:ext cx="5715000" cy="39433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4" name="Immagine 3" descr="Immagine che contiene testo, schermata, Carattere, numero&#10;&#10;Il contenuto generato dall'IA potrebbe non essere corretto.">
            <a:extLst>
              <a:ext uri="{FF2B5EF4-FFF2-40B4-BE49-F238E27FC236}">
                <a16:creationId xmlns:a16="http://schemas.microsoft.com/office/drawing/2014/main" id="{668D1A73-25C9-0BA9-6E2F-9C88171A96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019" y="0"/>
            <a:ext cx="8887798" cy="6125765"/>
          </a:xfrm>
          <a:prstGeom prst="rect">
            <a:avLst/>
          </a:prstGeom>
        </p:spPr>
      </p:pic>
      <p:sp>
        <p:nvSpPr>
          <p:cNvPr id="3" name="Segnaposto piè di pagina 2">
            <a:extLst>
              <a:ext uri="{FF2B5EF4-FFF2-40B4-BE49-F238E27FC236}">
                <a16:creationId xmlns:a16="http://schemas.microsoft.com/office/drawing/2014/main" id="{AD62BC43-FC57-3B02-6A99-F598948471B6}"/>
              </a:ext>
            </a:extLst>
          </p:cNvPr>
          <p:cNvSpPr>
            <a:spLocks noGrp="1"/>
          </p:cNvSpPr>
          <p:nvPr>
            <p:ph type="ftr" sz="quarter" idx="11"/>
          </p:nvPr>
        </p:nvSpPr>
        <p:spPr/>
        <p:txBody>
          <a:bodyPr/>
          <a:lstStyle/>
          <a:p>
            <a:r>
              <a:rPr lang="it-IT"/>
              <a:t>M.Serio-Riproduzione riservata -Palermo, 27 febbraio 2026 (ANCI SICILIA)</a:t>
            </a:r>
          </a:p>
        </p:txBody>
      </p:sp>
      <p:sp>
        <p:nvSpPr>
          <p:cNvPr id="5" name="Segnaposto numero diapositiva 4">
            <a:extLst>
              <a:ext uri="{FF2B5EF4-FFF2-40B4-BE49-F238E27FC236}">
                <a16:creationId xmlns:a16="http://schemas.microsoft.com/office/drawing/2014/main" id="{50D6E55E-BBD6-CD5F-6726-3D28B94D8CEB}"/>
              </a:ext>
            </a:extLst>
          </p:cNvPr>
          <p:cNvSpPr>
            <a:spLocks noGrp="1"/>
          </p:cNvSpPr>
          <p:nvPr>
            <p:ph type="sldNum" sz="quarter" idx="12"/>
          </p:nvPr>
        </p:nvSpPr>
        <p:spPr/>
        <p:txBody>
          <a:bodyPr/>
          <a:lstStyle/>
          <a:p>
            <a:fld id="{56C962FA-7BBA-42EA-B52A-38530D7E724D}" type="slidenum">
              <a:rPr lang="it-IT" smtClean="0"/>
              <a:t>106</a:t>
            </a:fld>
            <a:endParaRPr lang="it-IT"/>
          </a:p>
        </p:txBody>
      </p:sp>
    </p:spTree>
    <p:extLst>
      <p:ext uri="{BB962C8B-B14F-4D97-AF65-F5344CB8AC3E}">
        <p14:creationId xmlns:p14="http://schemas.microsoft.com/office/powerpoint/2010/main" val="37747700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E9BFAFF-E34D-D75C-755E-D5DD3CB09C01}"/>
              </a:ext>
            </a:extLst>
          </p:cNvPr>
          <p:cNvSpPr txBox="1"/>
          <p:nvPr/>
        </p:nvSpPr>
        <p:spPr>
          <a:xfrm>
            <a:off x="765313" y="796228"/>
            <a:ext cx="10803835" cy="3271665"/>
          </a:xfrm>
          <a:prstGeom prst="rect">
            <a:avLst/>
          </a:prstGeom>
          <a:noFill/>
        </p:spPr>
        <p:txBody>
          <a:bodyPr wrap="square">
            <a:spAutoFit/>
          </a:bodyPr>
          <a:lstStyle/>
          <a:p>
            <a:pPr marL="478282" marR="11388" lvl="1" indent="-189795" algn="just">
              <a:lnSpc>
                <a:spcPct val="90100"/>
              </a:lnSpc>
              <a:spcBef>
                <a:spcPts val="616"/>
              </a:spcBef>
              <a:buFont typeface="Calibri"/>
              <a:buChar char="-"/>
              <a:tabLst>
                <a:tab pos="478282" algn="l"/>
              </a:tabLst>
            </a:pPr>
            <a:r>
              <a:rPr lang="it-IT" sz="2800" b="1" dirty="0">
                <a:solidFill>
                  <a:srgbClr val="FF0000"/>
                </a:solidFill>
                <a:latin typeface="Calibri"/>
                <a:cs typeface="Calibri"/>
              </a:rPr>
              <a:t>NON</a:t>
            </a:r>
            <a:r>
              <a:rPr lang="it-IT" sz="2800" b="1" spc="588" dirty="0">
                <a:solidFill>
                  <a:srgbClr val="FF0000"/>
                </a:solidFill>
                <a:latin typeface="Calibri"/>
                <a:cs typeface="Calibri"/>
              </a:rPr>
              <a:t> </a:t>
            </a:r>
            <a:r>
              <a:rPr lang="it-IT" sz="2800" b="1" dirty="0">
                <a:solidFill>
                  <a:srgbClr val="FF0000"/>
                </a:solidFill>
                <a:latin typeface="Calibri"/>
                <a:cs typeface="Calibri"/>
              </a:rPr>
              <a:t>si</a:t>
            </a:r>
            <a:r>
              <a:rPr lang="it-IT" sz="2800" b="1" spc="578" dirty="0">
                <a:solidFill>
                  <a:srgbClr val="FF0000"/>
                </a:solidFill>
                <a:latin typeface="Calibri"/>
                <a:cs typeface="Calibri"/>
              </a:rPr>
              <a:t> </a:t>
            </a:r>
            <a:r>
              <a:rPr lang="it-IT" sz="2800" b="1" dirty="0">
                <a:solidFill>
                  <a:srgbClr val="FF0000"/>
                </a:solidFill>
                <a:latin typeface="Calibri"/>
                <a:cs typeface="Calibri"/>
              </a:rPr>
              <a:t>può</a:t>
            </a:r>
            <a:r>
              <a:rPr lang="it-IT" sz="2800" b="1" spc="598" dirty="0">
                <a:solidFill>
                  <a:srgbClr val="FF0000"/>
                </a:solidFill>
                <a:latin typeface="Calibri"/>
                <a:cs typeface="Calibri"/>
              </a:rPr>
              <a:t> </a:t>
            </a:r>
            <a:r>
              <a:rPr lang="it-IT" sz="2800" b="1" dirty="0">
                <a:solidFill>
                  <a:srgbClr val="FF0000"/>
                </a:solidFill>
                <a:latin typeface="Calibri"/>
                <a:cs typeface="Calibri"/>
              </a:rPr>
              <a:t>applicare</a:t>
            </a:r>
            <a:r>
              <a:rPr lang="it-IT" sz="2800" b="1" spc="588" dirty="0">
                <a:solidFill>
                  <a:srgbClr val="FF0000"/>
                </a:solidFill>
                <a:latin typeface="Calibri"/>
                <a:cs typeface="Calibri"/>
              </a:rPr>
              <a:t> </a:t>
            </a:r>
            <a:r>
              <a:rPr lang="it-IT" sz="2800" b="1" dirty="0">
                <a:solidFill>
                  <a:srgbClr val="FF0000"/>
                </a:solidFill>
                <a:latin typeface="Calibri"/>
                <a:cs typeface="Calibri"/>
              </a:rPr>
              <a:t>quando</a:t>
            </a:r>
            <a:r>
              <a:rPr lang="it-IT" sz="2800" b="1" spc="598" dirty="0">
                <a:solidFill>
                  <a:srgbClr val="FF0000"/>
                </a:solidFill>
                <a:latin typeface="Calibri"/>
                <a:cs typeface="Calibri"/>
              </a:rPr>
              <a:t> </a:t>
            </a:r>
            <a:r>
              <a:rPr lang="it-IT" sz="2800" b="1" dirty="0">
                <a:solidFill>
                  <a:srgbClr val="FF0000"/>
                </a:solidFill>
                <a:latin typeface="Calibri"/>
                <a:cs typeface="Calibri"/>
              </a:rPr>
              <a:t>si</a:t>
            </a:r>
            <a:r>
              <a:rPr lang="it-IT" sz="2800" b="1" spc="598" dirty="0">
                <a:solidFill>
                  <a:srgbClr val="FF0000"/>
                </a:solidFill>
                <a:latin typeface="Calibri"/>
                <a:cs typeface="Calibri"/>
              </a:rPr>
              <a:t> </a:t>
            </a:r>
            <a:r>
              <a:rPr lang="it-IT" sz="2800" b="1" dirty="0">
                <a:solidFill>
                  <a:srgbClr val="FF0000"/>
                </a:solidFill>
                <a:latin typeface="Calibri"/>
                <a:cs typeface="Calibri"/>
              </a:rPr>
              <a:t>svolgono</a:t>
            </a:r>
            <a:r>
              <a:rPr lang="it-IT" sz="2800" b="1" spc="598" dirty="0">
                <a:solidFill>
                  <a:srgbClr val="FF0000"/>
                </a:solidFill>
                <a:latin typeface="Calibri"/>
                <a:cs typeface="Calibri"/>
              </a:rPr>
              <a:t> </a:t>
            </a:r>
            <a:r>
              <a:rPr lang="it-IT" sz="2800" b="1" dirty="0">
                <a:solidFill>
                  <a:srgbClr val="FF0000"/>
                </a:solidFill>
                <a:latin typeface="Calibri"/>
                <a:cs typeface="Calibri"/>
              </a:rPr>
              <a:t>in</a:t>
            </a:r>
            <a:r>
              <a:rPr lang="it-IT" sz="2800" b="1" spc="598" dirty="0">
                <a:solidFill>
                  <a:srgbClr val="FF0000"/>
                </a:solidFill>
                <a:latin typeface="Calibri"/>
                <a:cs typeface="Calibri"/>
              </a:rPr>
              <a:t> </a:t>
            </a:r>
            <a:r>
              <a:rPr lang="it-IT" sz="2800" b="1" dirty="0">
                <a:solidFill>
                  <a:srgbClr val="FF0000"/>
                </a:solidFill>
                <a:latin typeface="Calibri"/>
                <a:cs typeface="Calibri"/>
              </a:rPr>
              <a:t>un</a:t>
            </a:r>
            <a:r>
              <a:rPr lang="it-IT" sz="2800" b="1" spc="598" dirty="0">
                <a:solidFill>
                  <a:srgbClr val="FF0000"/>
                </a:solidFill>
                <a:latin typeface="Calibri"/>
                <a:cs typeface="Calibri"/>
              </a:rPr>
              <a:t> </a:t>
            </a:r>
            <a:r>
              <a:rPr lang="it-IT" sz="2800" b="1" dirty="0">
                <a:solidFill>
                  <a:srgbClr val="FF0000"/>
                </a:solidFill>
                <a:latin typeface="Calibri"/>
                <a:cs typeface="Calibri"/>
              </a:rPr>
              <a:t>comune</a:t>
            </a:r>
            <a:r>
              <a:rPr lang="it-IT" sz="2800" b="1" spc="578" dirty="0">
                <a:solidFill>
                  <a:srgbClr val="FF0000"/>
                </a:solidFill>
                <a:latin typeface="Calibri"/>
                <a:cs typeface="Calibri"/>
              </a:rPr>
              <a:t> </a:t>
            </a:r>
            <a:r>
              <a:rPr lang="it-IT" sz="2800" b="1" dirty="0">
                <a:solidFill>
                  <a:srgbClr val="FF0000"/>
                </a:solidFill>
                <a:latin typeface="Calibri"/>
                <a:cs typeface="Calibri"/>
              </a:rPr>
              <a:t>che</a:t>
            </a:r>
            <a:r>
              <a:rPr lang="it-IT" sz="2800" b="1" spc="558" dirty="0">
                <a:solidFill>
                  <a:srgbClr val="FF0000"/>
                </a:solidFill>
                <a:latin typeface="Calibri"/>
                <a:cs typeface="Calibri"/>
              </a:rPr>
              <a:t> </a:t>
            </a:r>
            <a:r>
              <a:rPr lang="it-IT" sz="2800" b="1" dirty="0">
                <a:solidFill>
                  <a:srgbClr val="FF0000"/>
                </a:solidFill>
                <a:latin typeface="Calibri"/>
                <a:cs typeface="Calibri"/>
              </a:rPr>
              <a:t>NON</a:t>
            </a:r>
            <a:r>
              <a:rPr lang="it-IT" sz="2800" b="1" spc="578" dirty="0">
                <a:solidFill>
                  <a:srgbClr val="FF0000"/>
                </a:solidFill>
                <a:latin typeface="Calibri"/>
                <a:cs typeface="Calibri"/>
              </a:rPr>
              <a:t> </a:t>
            </a:r>
            <a:r>
              <a:rPr lang="it-IT" sz="2800" b="1" dirty="0">
                <a:solidFill>
                  <a:srgbClr val="FF0000"/>
                </a:solidFill>
                <a:latin typeface="Calibri"/>
                <a:cs typeface="Calibri"/>
              </a:rPr>
              <a:t>ha</a:t>
            </a:r>
            <a:r>
              <a:rPr lang="it-IT" sz="2800" b="1" spc="538" dirty="0">
                <a:solidFill>
                  <a:srgbClr val="FF0000"/>
                </a:solidFill>
                <a:latin typeface="Calibri"/>
                <a:cs typeface="Calibri"/>
              </a:rPr>
              <a:t> </a:t>
            </a:r>
            <a:r>
              <a:rPr lang="it-IT" sz="2800" b="1" spc="-20" dirty="0">
                <a:solidFill>
                  <a:srgbClr val="FF0000"/>
                </a:solidFill>
                <a:latin typeface="Calibri"/>
                <a:cs typeface="Calibri"/>
              </a:rPr>
              <a:t>istituito </a:t>
            </a:r>
            <a:r>
              <a:rPr lang="it-IT" sz="2800" b="1" dirty="0">
                <a:solidFill>
                  <a:srgbClr val="FF0000"/>
                </a:solidFill>
                <a:latin typeface="Calibri"/>
                <a:cs typeface="Calibri"/>
              </a:rPr>
              <a:t>la CCVLPS,</a:t>
            </a:r>
            <a:r>
              <a:rPr lang="it-IT" sz="2800" b="1" spc="-10" dirty="0">
                <a:solidFill>
                  <a:srgbClr val="FF0000"/>
                </a:solidFill>
                <a:latin typeface="Calibri"/>
                <a:cs typeface="Calibri"/>
              </a:rPr>
              <a:t> </a:t>
            </a:r>
            <a:r>
              <a:rPr lang="it-IT" sz="2800" b="1" dirty="0">
                <a:latin typeface="Calibri"/>
                <a:cs typeface="Calibri"/>
              </a:rPr>
              <a:t>nel</a:t>
            </a:r>
            <a:r>
              <a:rPr lang="it-IT" sz="2800" b="1" spc="30" dirty="0">
                <a:latin typeface="Calibri"/>
                <a:cs typeface="Calibri"/>
              </a:rPr>
              <a:t> </a:t>
            </a:r>
            <a:r>
              <a:rPr lang="it-IT" sz="2800" b="1" dirty="0">
                <a:latin typeface="Calibri"/>
                <a:cs typeface="Calibri"/>
              </a:rPr>
              <a:t>quale cioè</a:t>
            </a:r>
            <a:r>
              <a:rPr lang="it-IT" sz="2800" b="1" spc="-10" dirty="0">
                <a:latin typeface="Calibri"/>
                <a:cs typeface="Calibri"/>
              </a:rPr>
              <a:t> </a:t>
            </a:r>
            <a:r>
              <a:rPr lang="it-IT" sz="2800" b="1" dirty="0">
                <a:latin typeface="Calibri"/>
                <a:cs typeface="Calibri"/>
              </a:rPr>
              <a:t>opera solo</a:t>
            </a:r>
            <a:r>
              <a:rPr lang="it-IT" sz="2800" b="1" spc="50" dirty="0">
                <a:latin typeface="Calibri"/>
                <a:cs typeface="Calibri"/>
              </a:rPr>
              <a:t> </a:t>
            </a:r>
            <a:r>
              <a:rPr lang="it-IT" sz="2800" b="1" dirty="0">
                <a:latin typeface="Calibri"/>
                <a:cs typeface="Calibri"/>
              </a:rPr>
              <a:t>la</a:t>
            </a:r>
            <a:r>
              <a:rPr lang="it-IT" sz="2800" b="1" spc="-40" dirty="0">
                <a:latin typeface="Calibri"/>
                <a:cs typeface="Calibri"/>
              </a:rPr>
              <a:t> </a:t>
            </a:r>
            <a:r>
              <a:rPr lang="it-IT" sz="2800" b="1" dirty="0">
                <a:solidFill>
                  <a:srgbClr val="C00000"/>
                </a:solidFill>
                <a:latin typeface="Calibri"/>
                <a:cs typeface="Calibri"/>
              </a:rPr>
              <a:t>CPVLPS.</a:t>
            </a:r>
            <a:r>
              <a:rPr lang="it-IT" sz="2800" b="1" spc="20" dirty="0">
                <a:solidFill>
                  <a:srgbClr val="C00000"/>
                </a:solidFill>
                <a:latin typeface="Calibri"/>
                <a:cs typeface="Calibri"/>
              </a:rPr>
              <a:t> </a:t>
            </a:r>
            <a:r>
              <a:rPr lang="it-IT" sz="2800" b="1" dirty="0">
                <a:latin typeface="Calibri"/>
                <a:cs typeface="Calibri"/>
              </a:rPr>
              <a:t>In questi</a:t>
            </a:r>
            <a:r>
              <a:rPr lang="it-IT" sz="2800" b="1" spc="20" dirty="0">
                <a:latin typeface="Calibri"/>
                <a:cs typeface="Calibri"/>
              </a:rPr>
              <a:t> </a:t>
            </a:r>
            <a:r>
              <a:rPr lang="it-IT" sz="2800" b="1" dirty="0">
                <a:latin typeface="Calibri"/>
                <a:cs typeface="Calibri"/>
              </a:rPr>
              <a:t>comuni</a:t>
            </a:r>
            <a:r>
              <a:rPr lang="it-IT" sz="2800" b="1" spc="30" dirty="0">
                <a:latin typeface="Calibri"/>
                <a:cs typeface="Calibri"/>
              </a:rPr>
              <a:t> </a:t>
            </a:r>
            <a:r>
              <a:rPr lang="it-IT" sz="2800" b="1" dirty="0">
                <a:latin typeface="Calibri"/>
                <a:cs typeface="Calibri"/>
              </a:rPr>
              <a:t>anche</a:t>
            </a:r>
            <a:r>
              <a:rPr lang="it-IT" sz="2800" b="1" spc="-20" dirty="0">
                <a:latin typeface="Calibri"/>
                <a:cs typeface="Calibri"/>
              </a:rPr>
              <a:t> </a:t>
            </a:r>
            <a:r>
              <a:rPr lang="it-IT" sz="2800" b="1" dirty="0">
                <a:latin typeface="Calibri"/>
                <a:cs typeface="Calibri"/>
              </a:rPr>
              <a:t>gli</a:t>
            </a:r>
            <a:r>
              <a:rPr lang="it-IT" sz="2800" b="1" spc="30" dirty="0">
                <a:latin typeface="Calibri"/>
                <a:cs typeface="Calibri"/>
              </a:rPr>
              <a:t> </a:t>
            </a:r>
            <a:r>
              <a:rPr lang="it-IT" sz="2800" b="1" spc="-20" dirty="0">
                <a:latin typeface="Calibri"/>
                <a:cs typeface="Calibri"/>
              </a:rPr>
              <a:t>spettacoli </a:t>
            </a:r>
            <a:r>
              <a:rPr lang="it-IT" sz="2800" b="1" dirty="0">
                <a:latin typeface="Calibri"/>
                <a:cs typeface="Calibri"/>
              </a:rPr>
              <a:t>che</a:t>
            </a:r>
            <a:r>
              <a:rPr lang="it-IT" sz="2800" b="1" spc="747" dirty="0">
                <a:latin typeface="Calibri"/>
                <a:cs typeface="Calibri"/>
              </a:rPr>
              <a:t> </a:t>
            </a:r>
            <a:r>
              <a:rPr lang="it-IT" sz="2800" b="1" dirty="0">
                <a:latin typeface="Calibri"/>
                <a:cs typeface="Calibri"/>
              </a:rPr>
              <a:t>comprendono</a:t>
            </a:r>
            <a:r>
              <a:rPr lang="it-IT" sz="2800" b="1" spc="777" dirty="0">
                <a:latin typeface="Calibri"/>
                <a:cs typeface="Calibri"/>
              </a:rPr>
              <a:t> </a:t>
            </a:r>
            <a:r>
              <a:rPr lang="it-IT" sz="2800" b="1" dirty="0">
                <a:latin typeface="Calibri"/>
                <a:cs typeface="Calibri"/>
              </a:rPr>
              <a:t>le</a:t>
            </a:r>
            <a:r>
              <a:rPr lang="it-IT" sz="2800" b="1" spc="747" dirty="0">
                <a:latin typeface="Calibri"/>
                <a:cs typeface="Calibri"/>
              </a:rPr>
              <a:t> </a:t>
            </a:r>
            <a:r>
              <a:rPr lang="it-IT" sz="2800" b="1" dirty="0">
                <a:latin typeface="Calibri"/>
                <a:cs typeface="Calibri"/>
              </a:rPr>
              <a:t>attività</a:t>
            </a:r>
            <a:r>
              <a:rPr lang="it-IT" sz="2800" b="1" spc="737" dirty="0">
                <a:latin typeface="Calibri"/>
                <a:cs typeface="Calibri"/>
              </a:rPr>
              <a:t> </a:t>
            </a:r>
            <a:r>
              <a:rPr lang="it-IT" sz="2800" b="1" dirty="0">
                <a:latin typeface="Calibri"/>
                <a:cs typeface="Calibri"/>
              </a:rPr>
              <a:t>culturali</a:t>
            </a:r>
            <a:r>
              <a:rPr lang="it-IT" sz="2800" b="1" spc="767" dirty="0">
                <a:latin typeface="Calibri"/>
                <a:cs typeface="Calibri"/>
              </a:rPr>
              <a:t> </a:t>
            </a:r>
            <a:r>
              <a:rPr lang="it-IT" sz="2800" b="1" dirty="0">
                <a:latin typeface="Calibri"/>
                <a:cs typeface="Calibri"/>
              </a:rPr>
              <a:t>indicate</a:t>
            </a:r>
            <a:r>
              <a:rPr lang="it-IT" sz="2800" b="1" spc="787" dirty="0">
                <a:latin typeface="Calibri"/>
                <a:cs typeface="Calibri"/>
              </a:rPr>
              <a:t> </a:t>
            </a:r>
            <a:r>
              <a:rPr lang="it-IT" sz="2800" b="1" dirty="0">
                <a:latin typeface="Calibri"/>
                <a:cs typeface="Calibri"/>
              </a:rPr>
              <a:t>all’art.</a:t>
            </a:r>
            <a:r>
              <a:rPr lang="it-IT" sz="2800" b="1" spc="757" dirty="0">
                <a:latin typeface="Calibri"/>
                <a:cs typeface="Calibri"/>
              </a:rPr>
              <a:t> </a:t>
            </a:r>
            <a:r>
              <a:rPr lang="it-IT" sz="2800" b="1" dirty="0">
                <a:latin typeface="Calibri"/>
                <a:cs typeface="Calibri"/>
              </a:rPr>
              <a:t>7</a:t>
            </a:r>
            <a:r>
              <a:rPr lang="it-IT" sz="2800" b="1" spc="757" dirty="0">
                <a:latin typeface="Calibri"/>
                <a:cs typeface="Calibri"/>
              </a:rPr>
              <a:t> </a:t>
            </a:r>
            <a:r>
              <a:rPr lang="it-IT" sz="2800" b="1" dirty="0">
                <a:latin typeface="Calibri"/>
                <a:cs typeface="Calibri"/>
              </a:rPr>
              <a:t>co.2</a:t>
            </a:r>
            <a:r>
              <a:rPr lang="it-IT" sz="2800" b="1" spc="757" dirty="0">
                <a:latin typeface="Calibri"/>
                <a:cs typeface="Calibri"/>
              </a:rPr>
              <a:t> </a:t>
            </a:r>
            <a:r>
              <a:rPr lang="it-IT" sz="2800" b="1" dirty="0">
                <a:latin typeface="Calibri"/>
                <a:cs typeface="Calibri"/>
              </a:rPr>
              <a:t>restano</a:t>
            </a:r>
            <a:r>
              <a:rPr lang="it-IT" sz="2800" b="1" spc="747" dirty="0">
                <a:latin typeface="Calibri"/>
                <a:cs typeface="Calibri"/>
              </a:rPr>
              <a:t> </a:t>
            </a:r>
            <a:r>
              <a:rPr lang="it-IT" sz="2800" b="1" spc="-20" dirty="0">
                <a:latin typeface="Calibri"/>
                <a:cs typeface="Calibri"/>
              </a:rPr>
              <a:t>soggetti </a:t>
            </a:r>
            <a:r>
              <a:rPr lang="it-IT" sz="2800" b="1" dirty="0">
                <a:latin typeface="Calibri"/>
                <a:cs typeface="Calibri"/>
              </a:rPr>
              <a:t>al</a:t>
            </a:r>
            <a:r>
              <a:rPr lang="it-IT" sz="2800" b="1" spc="558" dirty="0">
                <a:latin typeface="Calibri"/>
                <a:cs typeface="Calibri"/>
              </a:rPr>
              <a:t> </a:t>
            </a:r>
            <a:r>
              <a:rPr lang="it-IT" sz="2800" b="1" dirty="0">
                <a:latin typeface="Calibri"/>
                <a:cs typeface="Calibri"/>
              </a:rPr>
              <a:t>rilascio</a:t>
            </a:r>
            <a:r>
              <a:rPr lang="it-IT" sz="2800" b="1" spc="548" dirty="0">
                <a:latin typeface="Calibri"/>
                <a:cs typeface="Calibri"/>
              </a:rPr>
              <a:t> </a:t>
            </a:r>
            <a:r>
              <a:rPr lang="it-IT" sz="2800" b="1" dirty="0">
                <a:latin typeface="Calibri"/>
                <a:cs typeface="Calibri"/>
              </a:rPr>
              <a:t>della</a:t>
            </a:r>
            <a:r>
              <a:rPr lang="it-IT" sz="2800" b="1" spc="548" dirty="0">
                <a:latin typeface="Calibri"/>
                <a:cs typeface="Calibri"/>
              </a:rPr>
              <a:t> </a:t>
            </a:r>
            <a:r>
              <a:rPr lang="it-IT" sz="2800" b="1" dirty="0">
                <a:latin typeface="Calibri"/>
                <a:cs typeface="Calibri"/>
              </a:rPr>
              <a:t>licenza</a:t>
            </a:r>
            <a:r>
              <a:rPr lang="it-IT" sz="2800" b="1" spc="506" dirty="0">
                <a:latin typeface="Calibri"/>
                <a:cs typeface="Calibri"/>
              </a:rPr>
              <a:t> </a:t>
            </a:r>
            <a:r>
              <a:rPr lang="it-IT" sz="2800" b="1" dirty="0">
                <a:latin typeface="Calibri"/>
                <a:cs typeface="Calibri"/>
              </a:rPr>
              <a:t>dell’art.</a:t>
            </a:r>
            <a:r>
              <a:rPr lang="it-IT" sz="2800" b="1" spc="558" dirty="0">
                <a:latin typeface="Calibri"/>
                <a:cs typeface="Calibri"/>
              </a:rPr>
              <a:t> </a:t>
            </a:r>
            <a:r>
              <a:rPr lang="it-IT" sz="2800" b="1" dirty="0">
                <a:latin typeface="Calibri"/>
                <a:cs typeface="Calibri"/>
              </a:rPr>
              <a:t>68</a:t>
            </a:r>
            <a:r>
              <a:rPr lang="it-IT" sz="2800" b="1" spc="528" dirty="0">
                <a:latin typeface="Calibri"/>
                <a:cs typeface="Calibri"/>
              </a:rPr>
              <a:t> </a:t>
            </a:r>
            <a:r>
              <a:rPr lang="it-IT" sz="2800" b="1" dirty="0">
                <a:latin typeface="Calibri"/>
                <a:cs typeface="Calibri"/>
              </a:rPr>
              <a:t>TULPS</a:t>
            </a:r>
            <a:r>
              <a:rPr lang="it-IT" sz="2800" b="1" spc="548" dirty="0">
                <a:latin typeface="Calibri"/>
                <a:cs typeface="Calibri"/>
              </a:rPr>
              <a:t> </a:t>
            </a:r>
            <a:r>
              <a:rPr lang="it-IT" sz="2800" b="1" dirty="0">
                <a:latin typeface="Calibri"/>
                <a:cs typeface="Calibri"/>
              </a:rPr>
              <a:t>previo</a:t>
            </a:r>
            <a:r>
              <a:rPr lang="it-IT" sz="2800" b="1" spc="548" dirty="0">
                <a:latin typeface="Calibri"/>
                <a:cs typeface="Calibri"/>
              </a:rPr>
              <a:t> </a:t>
            </a:r>
            <a:r>
              <a:rPr lang="it-IT" sz="2800" b="1" dirty="0">
                <a:latin typeface="Calibri"/>
                <a:cs typeface="Calibri"/>
              </a:rPr>
              <a:t>accertamento</a:t>
            </a:r>
            <a:r>
              <a:rPr lang="it-IT" sz="2800" b="1" spc="558" dirty="0">
                <a:latin typeface="Calibri"/>
                <a:cs typeface="Calibri"/>
              </a:rPr>
              <a:t> </a:t>
            </a:r>
            <a:r>
              <a:rPr lang="it-IT" sz="2800" b="1" dirty="0">
                <a:latin typeface="Calibri"/>
                <a:cs typeface="Calibri"/>
              </a:rPr>
              <a:t>delle</a:t>
            </a:r>
            <a:r>
              <a:rPr lang="it-IT" sz="2800" b="1" spc="538" dirty="0">
                <a:latin typeface="Calibri"/>
                <a:cs typeface="Calibri"/>
              </a:rPr>
              <a:t> </a:t>
            </a:r>
            <a:r>
              <a:rPr lang="it-IT" sz="2800" b="1" spc="-20" dirty="0">
                <a:latin typeface="Calibri"/>
                <a:cs typeface="Calibri"/>
              </a:rPr>
              <a:t>condizioni </a:t>
            </a:r>
            <a:r>
              <a:rPr lang="it-IT" sz="2800" b="1" dirty="0">
                <a:latin typeface="Calibri"/>
                <a:cs typeface="Calibri"/>
              </a:rPr>
              <a:t>di</a:t>
            </a:r>
            <a:r>
              <a:rPr lang="it-IT" sz="2800" b="1" spc="-20" dirty="0">
                <a:latin typeface="Calibri"/>
                <a:cs typeface="Calibri"/>
              </a:rPr>
              <a:t> sicurezza</a:t>
            </a:r>
            <a:r>
              <a:rPr lang="it-IT" sz="2800" b="1" spc="-30" dirty="0">
                <a:latin typeface="Calibri"/>
                <a:cs typeface="Calibri"/>
              </a:rPr>
              <a:t> </a:t>
            </a:r>
            <a:r>
              <a:rPr lang="it-IT" sz="2800" b="1" dirty="0">
                <a:latin typeface="Calibri"/>
                <a:cs typeface="Calibri"/>
              </a:rPr>
              <a:t>ai</a:t>
            </a:r>
            <a:r>
              <a:rPr lang="it-IT" sz="2800" b="1" spc="20" dirty="0">
                <a:latin typeface="Calibri"/>
                <a:cs typeface="Calibri"/>
              </a:rPr>
              <a:t> </a:t>
            </a:r>
            <a:r>
              <a:rPr lang="it-IT" sz="2800" b="1" dirty="0">
                <a:latin typeface="Calibri"/>
                <a:cs typeface="Calibri"/>
              </a:rPr>
              <a:t>sensi</a:t>
            </a:r>
            <a:r>
              <a:rPr lang="it-IT" sz="2800" b="1" spc="-20" dirty="0">
                <a:latin typeface="Calibri"/>
                <a:cs typeface="Calibri"/>
              </a:rPr>
              <a:t> dell’art.</a:t>
            </a:r>
            <a:r>
              <a:rPr lang="it-IT" sz="2800" b="1" spc="-10" dirty="0">
                <a:latin typeface="Calibri"/>
                <a:cs typeface="Calibri"/>
              </a:rPr>
              <a:t> </a:t>
            </a:r>
            <a:r>
              <a:rPr lang="it-IT" sz="2800" b="1" dirty="0">
                <a:latin typeface="Calibri"/>
                <a:cs typeface="Calibri"/>
              </a:rPr>
              <a:t>80</a:t>
            </a:r>
            <a:r>
              <a:rPr lang="it-IT" sz="2800" b="1" spc="-30" dirty="0">
                <a:latin typeface="Calibri"/>
                <a:cs typeface="Calibri"/>
              </a:rPr>
              <a:t> </a:t>
            </a:r>
            <a:r>
              <a:rPr lang="it-IT" sz="2800" b="1" dirty="0">
                <a:latin typeface="Calibri"/>
                <a:cs typeface="Calibri"/>
              </a:rPr>
              <a:t>TULPS</a:t>
            </a:r>
            <a:r>
              <a:rPr lang="it-IT" sz="2800" b="1" spc="468" dirty="0">
                <a:latin typeface="Calibri"/>
                <a:cs typeface="Calibri"/>
              </a:rPr>
              <a:t> </a:t>
            </a:r>
            <a:r>
              <a:rPr lang="it-IT" sz="2800" b="1" dirty="0">
                <a:latin typeface="Calibri"/>
                <a:cs typeface="Calibri"/>
              </a:rPr>
              <a:t>da parte della</a:t>
            </a:r>
            <a:r>
              <a:rPr lang="it-IT" sz="2800" b="1" spc="-20" dirty="0">
                <a:latin typeface="Calibri"/>
                <a:cs typeface="Calibri"/>
              </a:rPr>
              <a:t> </a:t>
            </a:r>
            <a:r>
              <a:rPr lang="it-IT" sz="2800" b="1" spc="-20" dirty="0">
                <a:solidFill>
                  <a:srgbClr val="C00000"/>
                </a:solidFill>
                <a:latin typeface="Calibri"/>
                <a:cs typeface="Calibri"/>
              </a:rPr>
              <a:t>CPVLPS </a:t>
            </a:r>
            <a:r>
              <a:rPr lang="it-IT" sz="2800" b="1" dirty="0">
                <a:highlight>
                  <a:srgbClr val="FFFF00"/>
                </a:highlight>
                <a:latin typeface="Calibri"/>
                <a:cs typeface="Calibri"/>
              </a:rPr>
              <a:t>per</a:t>
            </a:r>
            <a:r>
              <a:rPr lang="it-IT" sz="2800" b="1" spc="10" dirty="0">
                <a:highlight>
                  <a:srgbClr val="FFFF00"/>
                </a:highlight>
                <a:latin typeface="Calibri"/>
                <a:cs typeface="Calibri"/>
              </a:rPr>
              <a:t> </a:t>
            </a:r>
            <a:r>
              <a:rPr lang="it-IT" sz="2800" b="1" dirty="0">
                <a:highlight>
                  <a:srgbClr val="FFFF00"/>
                </a:highlight>
                <a:latin typeface="Calibri"/>
                <a:cs typeface="Calibri"/>
              </a:rPr>
              <a:t>poter</a:t>
            </a:r>
            <a:r>
              <a:rPr lang="it-IT" sz="2800" b="1" spc="20" dirty="0">
                <a:highlight>
                  <a:srgbClr val="FFFF00"/>
                </a:highlight>
                <a:latin typeface="Calibri"/>
                <a:cs typeface="Calibri"/>
              </a:rPr>
              <a:t> </a:t>
            </a:r>
            <a:r>
              <a:rPr lang="it-IT" sz="2800" b="1" spc="-20" dirty="0">
                <a:highlight>
                  <a:srgbClr val="FFFF00"/>
                </a:highlight>
                <a:latin typeface="Calibri"/>
                <a:cs typeface="Calibri"/>
              </a:rPr>
              <a:t>consentire</a:t>
            </a:r>
            <a:r>
              <a:rPr lang="it-IT" sz="2800" b="1" spc="-50" dirty="0">
                <a:highlight>
                  <a:srgbClr val="FFFF00"/>
                </a:highlight>
                <a:latin typeface="Calibri"/>
                <a:cs typeface="Calibri"/>
              </a:rPr>
              <a:t> </a:t>
            </a:r>
            <a:r>
              <a:rPr lang="it-IT" sz="2800" b="1" spc="-20" dirty="0">
                <a:highlight>
                  <a:srgbClr val="FFFF00"/>
                </a:highlight>
                <a:latin typeface="Calibri"/>
                <a:cs typeface="Calibri"/>
              </a:rPr>
              <a:t>l’applicazione</a:t>
            </a:r>
            <a:r>
              <a:rPr lang="it-IT" sz="2800" b="1" spc="-50" dirty="0">
                <a:highlight>
                  <a:srgbClr val="FFFF00"/>
                </a:highlight>
                <a:latin typeface="Calibri"/>
                <a:cs typeface="Calibri"/>
              </a:rPr>
              <a:t> </a:t>
            </a:r>
            <a:r>
              <a:rPr lang="it-IT" sz="2800" b="1" spc="-20" dirty="0">
                <a:highlight>
                  <a:srgbClr val="FFFF00"/>
                </a:highlight>
                <a:latin typeface="Calibri"/>
                <a:cs typeface="Calibri"/>
              </a:rPr>
              <a:t>dell’art.</a:t>
            </a:r>
            <a:r>
              <a:rPr lang="it-IT" sz="2800" b="1" spc="-30" dirty="0">
                <a:highlight>
                  <a:srgbClr val="FFFF00"/>
                </a:highlight>
                <a:latin typeface="Calibri"/>
                <a:cs typeface="Calibri"/>
              </a:rPr>
              <a:t> </a:t>
            </a:r>
            <a:r>
              <a:rPr lang="it-IT" sz="2800" b="1" dirty="0">
                <a:highlight>
                  <a:srgbClr val="FFFF00"/>
                </a:highlight>
                <a:latin typeface="Calibri"/>
                <a:cs typeface="Calibri"/>
              </a:rPr>
              <a:t>7</a:t>
            </a:r>
            <a:r>
              <a:rPr lang="it-IT" sz="2800" b="1" spc="-10" dirty="0">
                <a:highlight>
                  <a:srgbClr val="FFFF00"/>
                </a:highlight>
                <a:latin typeface="Calibri"/>
                <a:cs typeface="Calibri"/>
              </a:rPr>
              <a:t> </a:t>
            </a:r>
            <a:r>
              <a:rPr lang="it-IT" sz="2800" b="1" dirty="0">
                <a:highlight>
                  <a:srgbClr val="FFFF00"/>
                </a:highlight>
                <a:latin typeface="Calibri"/>
                <a:cs typeface="Calibri"/>
              </a:rPr>
              <a:t>co.2 del</a:t>
            </a:r>
            <a:r>
              <a:rPr lang="it-IT" sz="2800" b="1" spc="20" dirty="0">
                <a:highlight>
                  <a:srgbClr val="FFFF00"/>
                </a:highlight>
                <a:latin typeface="Calibri"/>
                <a:cs typeface="Calibri"/>
              </a:rPr>
              <a:t> </a:t>
            </a:r>
            <a:r>
              <a:rPr lang="it-IT" sz="2800" b="1" spc="-20" dirty="0">
                <a:highlight>
                  <a:srgbClr val="FFFF00"/>
                </a:highlight>
                <a:latin typeface="Calibri"/>
                <a:cs typeface="Calibri"/>
              </a:rPr>
              <a:t>D.L.201/2024 </a:t>
            </a:r>
            <a:r>
              <a:rPr lang="it-IT" sz="2800" b="1" dirty="0">
                <a:highlight>
                  <a:srgbClr val="FFFF00"/>
                </a:highlight>
                <a:latin typeface="Calibri"/>
                <a:cs typeface="Calibri"/>
              </a:rPr>
              <a:t>il</a:t>
            </a:r>
            <a:r>
              <a:rPr lang="it-IT" sz="2800" b="1" spc="-10" dirty="0">
                <a:highlight>
                  <a:srgbClr val="FFFF00"/>
                </a:highlight>
                <a:latin typeface="Calibri"/>
                <a:cs typeface="Calibri"/>
              </a:rPr>
              <a:t> </a:t>
            </a:r>
            <a:r>
              <a:rPr lang="it-IT" sz="2800" b="1" dirty="0">
                <a:highlight>
                  <a:srgbClr val="FFFF00"/>
                </a:highlight>
                <a:latin typeface="Calibri"/>
                <a:cs typeface="Calibri"/>
              </a:rPr>
              <a:t>comune</a:t>
            </a:r>
            <a:r>
              <a:rPr lang="it-IT" sz="2800" b="1" spc="-10" dirty="0">
                <a:highlight>
                  <a:srgbClr val="FFFF00"/>
                </a:highlight>
                <a:latin typeface="Calibri"/>
                <a:cs typeface="Calibri"/>
              </a:rPr>
              <a:t> </a:t>
            </a:r>
            <a:r>
              <a:rPr lang="it-IT" sz="2800" b="1" dirty="0">
                <a:highlight>
                  <a:srgbClr val="FFFF00"/>
                </a:highlight>
                <a:latin typeface="Calibri"/>
                <a:cs typeface="Calibri"/>
              </a:rPr>
              <a:t>deve</a:t>
            </a:r>
            <a:r>
              <a:rPr lang="it-IT" sz="2800" b="1" spc="-10" dirty="0">
                <a:highlight>
                  <a:srgbClr val="FFFF00"/>
                </a:highlight>
                <a:latin typeface="Calibri"/>
                <a:cs typeface="Calibri"/>
              </a:rPr>
              <a:t> </a:t>
            </a:r>
            <a:r>
              <a:rPr lang="it-IT" sz="2800" b="1" dirty="0">
                <a:highlight>
                  <a:srgbClr val="FFFF00"/>
                </a:highlight>
                <a:latin typeface="Calibri"/>
                <a:cs typeface="Calibri"/>
              </a:rPr>
              <a:t>aver</a:t>
            </a:r>
            <a:r>
              <a:rPr lang="it-IT" sz="2800" b="1" spc="30" dirty="0">
                <a:highlight>
                  <a:srgbClr val="FFFF00"/>
                </a:highlight>
                <a:latin typeface="Calibri"/>
                <a:cs typeface="Calibri"/>
              </a:rPr>
              <a:t> </a:t>
            </a:r>
            <a:r>
              <a:rPr lang="it-IT" sz="2800" b="1" spc="-20" dirty="0">
                <a:highlight>
                  <a:srgbClr val="FFFF00"/>
                </a:highlight>
                <a:latin typeface="Calibri"/>
                <a:cs typeface="Calibri"/>
              </a:rPr>
              <a:t>istituito</a:t>
            </a:r>
            <a:r>
              <a:rPr lang="it-IT" sz="2800" b="1" spc="-80" dirty="0">
                <a:highlight>
                  <a:srgbClr val="FFFF00"/>
                </a:highlight>
                <a:latin typeface="Calibri"/>
                <a:cs typeface="Calibri"/>
              </a:rPr>
              <a:t> </a:t>
            </a:r>
            <a:r>
              <a:rPr lang="it-IT" sz="2800" b="1" dirty="0">
                <a:highlight>
                  <a:srgbClr val="FFFF00"/>
                </a:highlight>
                <a:latin typeface="Calibri"/>
                <a:cs typeface="Calibri"/>
              </a:rPr>
              <a:t>la</a:t>
            </a:r>
            <a:r>
              <a:rPr lang="it-IT" sz="2800" b="1" spc="-40" dirty="0">
                <a:highlight>
                  <a:srgbClr val="FFFF00"/>
                </a:highlight>
                <a:latin typeface="Calibri"/>
                <a:cs typeface="Calibri"/>
              </a:rPr>
              <a:t> </a:t>
            </a:r>
            <a:r>
              <a:rPr lang="it-IT" sz="2800" b="1" spc="-20" dirty="0">
                <a:highlight>
                  <a:srgbClr val="FFFF00"/>
                </a:highlight>
                <a:latin typeface="Calibri"/>
                <a:cs typeface="Calibri"/>
              </a:rPr>
              <a:t>commissione</a:t>
            </a:r>
            <a:r>
              <a:rPr lang="it-IT" sz="2800" b="1" spc="-80" dirty="0">
                <a:highlight>
                  <a:srgbClr val="FFFF00"/>
                </a:highlight>
                <a:latin typeface="Calibri"/>
                <a:cs typeface="Calibri"/>
              </a:rPr>
              <a:t> </a:t>
            </a:r>
            <a:r>
              <a:rPr lang="it-IT" sz="2800" b="1" spc="-20" dirty="0">
                <a:highlight>
                  <a:srgbClr val="FFFF00"/>
                </a:highlight>
                <a:latin typeface="Calibri"/>
                <a:cs typeface="Calibri"/>
              </a:rPr>
              <a:t>comunale</a:t>
            </a:r>
            <a:endParaRPr lang="it-IT" sz="2800" dirty="0">
              <a:highlight>
                <a:srgbClr val="FFFF00"/>
              </a:highlight>
              <a:latin typeface="Calibri"/>
              <a:cs typeface="Calibri"/>
            </a:endParaRPr>
          </a:p>
        </p:txBody>
      </p:sp>
      <p:sp>
        <p:nvSpPr>
          <p:cNvPr id="2" name="Segnaposto piè di pagina 1">
            <a:extLst>
              <a:ext uri="{FF2B5EF4-FFF2-40B4-BE49-F238E27FC236}">
                <a16:creationId xmlns:a16="http://schemas.microsoft.com/office/drawing/2014/main" id="{F04A4AE7-5674-6787-F4E7-DF89DBE72373}"/>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637E13AC-F956-EEE0-ACB6-F2952ED04562}"/>
              </a:ext>
            </a:extLst>
          </p:cNvPr>
          <p:cNvSpPr>
            <a:spLocks noGrp="1"/>
          </p:cNvSpPr>
          <p:nvPr>
            <p:ph type="sldNum" sz="quarter" idx="12"/>
          </p:nvPr>
        </p:nvSpPr>
        <p:spPr/>
        <p:txBody>
          <a:bodyPr/>
          <a:lstStyle/>
          <a:p>
            <a:fld id="{56C962FA-7BBA-42EA-B52A-38530D7E724D}" type="slidenum">
              <a:rPr lang="it-IT" smtClean="0"/>
              <a:t>107</a:t>
            </a:fld>
            <a:endParaRPr lang="it-IT"/>
          </a:p>
        </p:txBody>
      </p:sp>
    </p:spTree>
    <p:extLst>
      <p:ext uri="{BB962C8B-B14F-4D97-AF65-F5344CB8AC3E}">
        <p14:creationId xmlns:p14="http://schemas.microsoft.com/office/powerpoint/2010/main" val="408733988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0C1CB622-D338-A9C7-3E70-F0AF2939D7F5}"/>
              </a:ext>
            </a:extLst>
          </p:cNvPr>
          <p:cNvSpPr txBox="1"/>
          <p:nvPr/>
        </p:nvSpPr>
        <p:spPr>
          <a:xfrm>
            <a:off x="745435" y="723036"/>
            <a:ext cx="10853529" cy="3046988"/>
          </a:xfrm>
          <a:prstGeom prst="rect">
            <a:avLst/>
          </a:prstGeom>
          <a:noFill/>
        </p:spPr>
        <p:txBody>
          <a:bodyPr wrap="square">
            <a:spAutoFit/>
          </a:bodyPr>
          <a:lstStyle/>
          <a:p>
            <a:r>
              <a:rPr lang="it-IT" sz="3200" b="0" i="1" u="none" strike="noStrike" baseline="0" dirty="0">
                <a:solidFill>
                  <a:srgbClr val="000000"/>
                </a:solidFill>
                <a:latin typeface="Times New Roman" panose="02020603050405020304" pitchFamily="18" charset="0"/>
              </a:rPr>
              <a:t>«La differenza tra </a:t>
            </a:r>
            <a:r>
              <a:rPr lang="it-IT" sz="3200" b="1" i="1" u="none" strike="noStrike" baseline="0" dirty="0">
                <a:highlight>
                  <a:srgbClr val="FF00FF"/>
                </a:highlight>
                <a:latin typeface="Times New Roman" panose="02020603050405020304" pitchFamily="18" charset="0"/>
              </a:rPr>
              <a:t>“spettacoli” e “trattenimenti” </a:t>
            </a:r>
            <a:r>
              <a:rPr lang="it-IT" sz="3200" b="0" i="1" u="none" strike="noStrike" baseline="0" dirty="0">
                <a:solidFill>
                  <a:srgbClr val="000000"/>
                </a:solidFill>
                <a:latin typeface="Times New Roman" panose="02020603050405020304" pitchFamily="18" charset="0"/>
              </a:rPr>
              <a:t>consiste essenzialmente nel fatto che gli spettacoli sono divertimenti cui il pubblico assiste in forma passiva (cinema, teatro, ecc.), mentre i trattenimenti sono divertimenti cui il pubblico partecipa più attivamente (feste da ballo, giostre, baracconi di tiro a segno, ecc.)» </a:t>
            </a:r>
            <a:endParaRPr lang="it-IT" sz="3200" i="1" dirty="0"/>
          </a:p>
        </p:txBody>
      </p:sp>
      <p:sp>
        <p:nvSpPr>
          <p:cNvPr id="9" name="CasellaDiTesto 8">
            <a:extLst>
              <a:ext uri="{FF2B5EF4-FFF2-40B4-BE49-F238E27FC236}">
                <a16:creationId xmlns:a16="http://schemas.microsoft.com/office/drawing/2014/main" id="{DBEE68EB-0944-6A51-4ACE-B639A281AE42}"/>
              </a:ext>
            </a:extLst>
          </p:cNvPr>
          <p:cNvSpPr txBox="1"/>
          <p:nvPr/>
        </p:nvSpPr>
        <p:spPr>
          <a:xfrm>
            <a:off x="3047172" y="4153958"/>
            <a:ext cx="6097656" cy="369332"/>
          </a:xfrm>
          <a:prstGeom prst="rect">
            <a:avLst/>
          </a:prstGeom>
          <a:noFill/>
        </p:spPr>
        <p:txBody>
          <a:bodyPr wrap="square">
            <a:spAutoFit/>
          </a:bodyPr>
          <a:lstStyle/>
          <a:p>
            <a:r>
              <a:rPr lang="it-IT" sz="1800" b="1" i="0" u="none" strike="noStrike" baseline="0" dirty="0">
                <a:solidFill>
                  <a:srgbClr val="000000"/>
                </a:solidFill>
                <a:latin typeface="Times New Roman" panose="02020603050405020304" pitchFamily="18" charset="0"/>
              </a:rPr>
              <a:t>Circolare n. 52 Prot. n° 30431/4101 </a:t>
            </a:r>
            <a:r>
              <a:rPr lang="it-IT" b="1" dirty="0">
                <a:solidFill>
                  <a:srgbClr val="000000"/>
                </a:solidFill>
                <a:latin typeface="Times New Roman" panose="02020603050405020304" pitchFamily="18" charset="0"/>
              </a:rPr>
              <a:t>del </a:t>
            </a:r>
            <a:r>
              <a:rPr lang="it-IT" sz="1800" b="1" i="0" u="none" strike="noStrike" baseline="0" dirty="0">
                <a:solidFill>
                  <a:srgbClr val="000000"/>
                </a:solidFill>
                <a:latin typeface="Times New Roman" panose="02020603050405020304" pitchFamily="18" charset="0"/>
              </a:rPr>
              <a:t>20 novembre 1982 </a:t>
            </a:r>
            <a:endParaRPr lang="it-IT" dirty="0"/>
          </a:p>
        </p:txBody>
      </p:sp>
      <p:sp>
        <p:nvSpPr>
          <p:cNvPr id="2" name="Segnaposto piè di pagina 1">
            <a:extLst>
              <a:ext uri="{FF2B5EF4-FFF2-40B4-BE49-F238E27FC236}">
                <a16:creationId xmlns:a16="http://schemas.microsoft.com/office/drawing/2014/main" id="{2636332B-0C7C-A242-3A80-D88E4950DF47}"/>
              </a:ext>
            </a:extLst>
          </p:cNvPr>
          <p:cNvSpPr>
            <a:spLocks noGrp="1"/>
          </p:cNvSpPr>
          <p:nvPr>
            <p:ph type="ftr" sz="quarter" idx="11"/>
          </p:nvPr>
        </p:nvSpPr>
        <p:spPr/>
        <p:txBody>
          <a:bodyPr/>
          <a:lstStyle/>
          <a:p>
            <a:r>
              <a:rPr lang="it-IT"/>
              <a:t>M.Serio-Riproduzione riservata -Palermo, 27 febbraio 2026 (ANCI SICILIA)</a:t>
            </a:r>
          </a:p>
        </p:txBody>
      </p:sp>
      <p:sp>
        <p:nvSpPr>
          <p:cNvPr id="3" name="Segnaposto numero diapositiva 2">
            <a:extLst>
              <a:ext uri="{FF2B5EF4-FFF2-40B4-BE49-F238E27FC236}">
                <a16:creationId xmlns:a16="http://schemas.microsoft.com/office/drawing/2014/main" id="{8CD9EFCB-7D8F-495D-171E-B5612E1D1D93}"/>
              </a:ext>
            </a:extLst>
          </p:cNvPr>
          <p:cNvSpPr>
            <a:spLocks noGrp="1"/>
          </p:cNvSpPr>
          <p:nvPr>
            <p:ph type="sldNum" sz="quarter" idx="12"/>
          </p:nvPr>
        </p:nvSpPr>
        <p:spPr/>
        <p:txBody>
          <a:bodyPr/>
          <a:lstStyle/>
          <a:p>
            <a:fld id="{56C962FA-7BBA-42EA-B52A-38530D7E724D}" type="slidenum">
              <a:rPr lang="it-IT" smtClean="0"/>
              <a:t>108</a:t>
            </a:fld>
            <a:endParaRPr lang="it-IT"/>
          </a:p>
        </p:txBody>
      </p:sp>
    </p:spTree>
    <p:extLst>
      <p:ext uri="{BB962C8B-B14F-4D97-AF65-F5344CB8AC3E}">
        <p14:creationId xmlns:p14="http://schemas.microsoft.com/office/powerpoint/2010/main" val="377360498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CA028772-1731-8BF5-9500-909F4350483C}"/>
              </a:ext>
            </a:extLst>
          </p:cNvPr>
          <p:cNvSpPr txBox="1"/>
          <p:nvPr/>
        </p:nvSpPr>
        <p:spPr>
          <a:xfrm>
            <a:off x="393290" y="294968"/>
            <a:ext cx="10766323" cy="6091411"/>
          </a:xfrm>
          <a:prstGeom prst="rect">
            <a:avLst/>
          </a:prstGeom>
          <a:noFill/>
        </p:spPr>
        <p:txBody>
          <a:bodyPr wrap="square">
            <a:spAutoFit/>
          </a:bodyPr>
          <a:lstStyle/>
          <a:p>
            <a:pPr algn="just"/>
            <a:r>
              <a:rPr lang="it-IT" sz="2000" i="1" dirty="0">
                <a:latin typeface="Tw Cen MT"/>
                <a:cs typeface="Tw Cen MT"/>
              </a:rPr>
              <a:t>…</a:t>
            </a:r>
            <a:r>
              <a:rPr lang="it-IT" sz="2000" i="1" spc="-55" dirty="0">
                <a:latin typeface="Tw Cen MT"/>
                <a:cs typeface="Tw Cen MT"/>
              </a:rPr>
              <a:t> </a:t>
            </a:r>
            <a:r>
              <a:rPr lang="it-IT" sz="2000" i="1" dirty="0"/>
              <a:t>E' stata, invece, segnalata un'applicazione distorta e strumentale del citato art.38-bis del D.L. n. 76/2020.</a:t>
            </a:r>
          </a:p>
          <a:p>
            <a:pPr algn="just"/>
            <a:r>
              <a:rPr lang="it-IT" sz="2000" i="1" dirty="0"/>
              <a:t>In sostanza, taluni operatori economici del settore interpreterebbero il termine </a:t>
            </a:r>
            <a:r>
              <a:rPr lang="it-IT" sz="2000" b="1" i="1" dirty="0">
                <a:highlight>
                  <a:srgbClr val="FF00FF"/>
                </a:highlight>
              </a:rPr>
              <a:t>"danza" </a:t>
            </a:r>
            <a:r>
              <a:rPr lang="it-IT" sz="2000" i="1" dirty="0"/>
              <a:t>in maniera impropria, facendovi rientrare anche l'attività della discoteca e del locale da ballo, laddove, al contrario, </a:t>
            </a:r>
            <a:r>
              <a:rPr lang="it-IT" sz="2000" b="1" i="1" dirty="0">
                <a:highlight>
                  <a:srgbClr val="FF00FF"/>
                </a:highlight>
              </a:rPr>
              <a:t>il pubblico non assiste in maniera passiva</a:t>
            </a:r>
            <a:r>
              <a:rPr lang="it-IT" sz="2000" b="1" i="1" dirty="0"/>
              <a:t> </a:t>
            </a:r>
            <a:r>
              <a:rPr lang="it-IT" sz="2000" i="1" dirty="0"/>
              <a:t>allo spettacolo di danza, ma è esso stesso soggetto attivo del ballo.</a:t>
            </a:r>
          </a:p>
          <a:p>
            <a:pPr algn="just"/>
            <a:r>
              <a:rPr lang="it-IT" sz="2000" i="1" dirty="0"/>
              <a:t>E' evidente che la semplificazione del regime giuridico, introdotta dal citato art. 38-bis del D.L. n. 76/2020, se applicata al comparto delle discoteche e delle sale da ballo, è potenzialmente in grado di pregiudicare gli interessi primari della sicurezza e dell'incolumità pubbliche,</a:t>
            </a:r>
          </a:p>
          <a:p>
            <a:pPr algn="just"/>
            <a:r>
              <a:rPr lang="it-IT" sz="2000" i="1" dirty="0"/>
              <a:t>---</a:t>
            </a:r>
            <a:r>
              <a:rPr lang="it-IT" sz="2000" b="1" i="1" dirty="0"/>
              <a:t>Diventa, allora, utile riepilogare gli elementi costitutivi della fattispecie prevista dall'art.38-bis del d. I. n. 76 del 2020, solo in presenza dei quali è possibile sostituire la licenza con la segnalazione certificata di inizio attività di cui </a:t>
            </a:r>
            <a:r>
              <a:rPr lang="it-IT" sz="2000" b="1" i="1" dirty="0" err="1"/>
              <a:t>ali'</a:t>
            </a:r>
            <a:r>
              <a:rPr lang="it-IT" sz="2000" b="1" i="1" dirty="0"/>
              <a:t> art. 19 della legge 7 agosto 1990, n. 241:</a:t>
            </a:r>
          </a:p>
          <a:p>
            <a:pPr algn="just"/>
            <a:r>
              <a:rPr lang="it-IT" sz="2000" i="1" dirty="0"/>
              <a:t>I. tipologia dell'evento: specifiche e circoscritte fattispecie di spettacoli dal vivo che comprendono attività culturali quali il teatro, la musica, la danza e il musical, nonché le proiezioni cinematografiche, </a:t>
            </a:r>
            <a:r>
              <a:rPr lang="it-IT" sz="2000" b="1" i="1" dirty="0">
                <a:solidFill>
                  <a:srgbClr val="FF0000"/>
                </a:solidFill>
              </a:rPr>
              <a:t>ove il pubblico assiste allo spettacolo in maniera passiva, all'interno di strutture allestite in spazi per il corretto stazionamento a tutela della pubblica incolumità.</a:t>
            </a:r>
            <a:endParaRPr lang="it-IT" sz="2400" dirty="0">
              <a:latin typeface="Tw Cen MT"/>
              <a:cs typeface="Tw Cen MT"/>
            </a:endParaRPr>
          </a:p>
          <a:p>
            <a:pPr marL="4788535">
              <a:lnSpc>
                <a:spcPct val="100000"/>
              </a:lnSpc>
              <a:spcBef>
                <a:spcPts val="745"/>
              </a:spcBef>
            </a:pPr>
            <a:r>
              <a:rPr lang="it-IT" sz="2400" i="1" dirty="0">
                <a:latin typeface="Tw Cen MT"/>
                <a:cs typeface="Tw Cen MT"/>
              </a:rPr>
              <a:t>(Circolare</a:t>
            </a:r>
            <a:r>
              <a:rPr lang="it-IT" sz="2400" i="1" spc="-50" dirty="0">
                <a:latin typeface="Tw Cen MT"/>
                <a:cs typeface="Tw Cen MT"/>
              </a:rPr>
              <a:t> </a:t>
            </a:r>
            <a:r>
              <a:rPr lang="it-IT" sz="2400" i="1" dirty="0">
                <a:latin typeface="Tw Cen MT"/>
                <a:cs typeface="Tw Cen MT"/>
              </a:rPr>
              <a:t>15015</a:t>
            </a:r>
            <a:r>
              <a:rPr lang="it-IT" sz="2400" i="1" spc="-40" dirty="0">
                <a:latin typeface="Tw Cen MT"/>
                <a:cs typeface="Tw Cen MT"/>
              </a:rPr>
              <a:t> </a:t>
            </a:r>
            <a:r>
              <a:rPr lang="it-IT" sz="2400" i="1" dirty="0">
                <a:latin typeface="Tw Cen MT"/>
                <a:cs typeface="Tw Cen MT"/>
              </a:rPr>
              <a:t>del</a:t>
            </a:r>
            <a:r>
              <a:rPr lang="it-IT" sz="2400" i="1" spc="-55" dirty="0">
                <a:latin typeface="Tw Cen MT"/>
                <a:cs typeface="Tw Cen MT"/>
              </a:rPr>
              <a:t> </a:t>
            </a:r>
            <a:r>
              <a:rPr lang="it-IT" sz="2400" i="1" spc="-10" dirty="0">
                <a:latin typeface="Tw Cen MT"/>
                <a:cs typeface="Tw Cen MT"/>
              </a:rPr>
              <a:t>7/4/2024)</a:t>
            </a:r>
            <a:endParaRPr lang="it-IT" sz="2400" dirty="0">
              <a:latin typeface="Tw Cen MT"/>
              <a:cs typeface="Tw Cen MT"/>
            </a:endParaRPr>
          </a:p>
        </p:txBody>
      </p:sp>
      <p:sp>
        <p:nvSpPr>
          <p:cNvPr id="2" name="Segnaposto piè di pagina 1">
            <a:extLst>
              <a:ext uri="{FF2B5EF4-FFF2-40B4-BE49-F238E27FC236}">
                <a16:creationId xmlns:a16="http://schemas.microsoft.com/office/drawing/2014/main" id="{FCFBD704-AFE3-87BB-C3FC-FE5AFEDFC823}"/>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27B56517-8B42-C2CD-ADAB-034BED6DDF79}"/>
              </a:ext>
            </a:extLst>
          </p:cNvPr>
          <p:cNvSpPr>
            <a:spLocks noGrp="1"/>
          </p:cNvSpPr>
          <p:nvPr>
            <p:ph type="sldNum" sz="quarter" idx="12"/>
          </p:nvPr>
        </p:nvSpPr>
        <p:spPr/>
        <p:txBody>
          <a:bodyPr/>
          <a:lstStyle/>
          <a:p>
            <a:fld id="{56C962FA-7BBA-42EA-B52A-38530D7E724D}" type="slidenum">
              <a:rPr lang="it-IT" smtClean="0"/>
              <a:t>109</a:t>
            </a:fld>
            <a:endParaRPr lang="it-IT"/>
          </a:p>
        </p:txBody>
      </p:sp>
    </p:spTree>
    <p:extLst>
      <p:ext uri="{BB962C8B-B14F-4D97-AF65-F5344CB8AC3E}">
        <p14:creationId xmlns:p14="http://schemas.microsoft.com/office/powerpoint/2010/main" val="4246037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DDEEB844-0706-F4D9-9FBB-954E98FF84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154" y="1815882"/>
            <a:ext cx="6818672" cy="3835503"/>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F9F75838-E786-295F-8AC6-EB6BA2209B8B}"/>
              </a:ext>
            </a:extLst>
          </p:cNvPr>
          <p:cNvSpPr txBox="1"/>
          <p:nvPr/>
        </p:nvSpPr>
        <p:spPr>
          <a:xfrm>
            <a:off x="108154" y="0"/>
            <a:ext cx="12083845" cy="1815882"/>
          </a:xfrm>
          <a:prstGeom prst="rect">
            <a:avLst/>
          </a:prstGeom>
          <a:solidFill>
            <a:srgbClr val="FFFF00"/>
          </a:solidFill>
        </p:spPr>
        <p:txBody>
          <a:bodyPr wrap="square">
            <a:spAutoFit/>
          </a:bodyPr>
          <a:lstStyle/>
          <a:p>
            <a:pPr algn="just">
              <a:buNone/>
            </a:pPr>
            <a:r>
              <a:rPr lang="it-IT" sz="2800" b="1" dirty="0">
                <a:highlight>
                  <a:srgbClr val="FFFF00"/>
                </a:highlight>
                <a:latin typeface="Tahoma" panose="020B0604030504040204" pitchFamily="34" charset="0"/>
                <a:ea typeface="Tahoma" panose="020B0604030504040204" pitchFamily="34" charset="0"/>
                <a:cs typeface="Tahoma" panose="020B0604030504040204" pitchFamily="34" charset="0"/>
              </a:rPr>
              <a:t>Sanzioni contro i datori che fanno arrivare in Italia e assumono lavoratori stagionali stranieri e li sistemano in alloggi non idonei o con affitti troppo alti, oppure decurtano automaticamente il canone dalla retribuzione.</a:t>
            </a:r>
          </a:p>
        </p:txBody>
      </p:sp>
      <p:sp>
        <p:nvSpPr>
          <p:cNvPr id="2" name="CasellaDiTesto 1">
            <a:extLst>
              <a:ext uri="{FF2B5EF4-FFF2-40B4-BE49-F238E27FC236}">
                <a16:creationId xmlns:a16="http://schemas.microsoft.com/office/drawing/2014/main" id="{4D6AA60B-B197-5110-14CB-A007FDCE7EB2}"/>
              </a:ext>
            </a:extLst>
          </p:cNvPr>
          <p:cNvSpPr txBox="1"/>
          <p:nvPr/>
        </p:nvSpPr>
        <p:spPr>
          <a:xfrm>
            <a:off x="7221793" y="2880419"/>
            <a:ext cx="4437561" cy="646331"/>
          </a:xfrm>
          <a:prstGeom prst="rect">
            <a:avLst/>
          </a:prstGeom>
          <a:noFill/>
        </p:spPr>
        <p:txBody>
          <a:bodyPr wrap="none" rtlCol="0">
            <a:spAutoFit/>
          </a:bodyPr>
          <a:lstStyle/>
          <a:p>
            <a:r>
              <a:rPr lang="it-IT" sz="3600" dirty="0">
                <a:highlight>
                  <a:srgbClr val="FFFF00"/>
                </a:highlight>
              </a:rPr>
              <a:t>Sanzione €uro 700,00</a:t>
            </a:r>
          </a:p>
        </p:txBody>
      </p:sp>
      <p:sp>
        <p:nvSpPr>
          <p:cNvPr id="4" name="CasellaDiTesto 3">
            <a:extLst>
              <a:ext uri="{FF2B5EF4-FFF2-40B4-BE49-F238E27FC236}">
                <a16:creationId xmlns:a16="http://schemas.microsoft.com/office/drawing/2014/main" id="{EDAE20E9-B2B0-3744-147A-2C030E961162}"/>
              </a:ext>
            </a:extLst>
          </p:cNvPr>
          <p:cNvSpPr txBox="1"/>
          <p:nvPr/>
        </p:nvSpPr>
        <p:spPr>
          <a:xfrm>
            <a:off x="8018267" y="3733633"/>
            <a:ext cx="3082290" cy="1754326"/>
          </a:xfrm>
          <a:prstGeom prst="rect">
            <a:avLst/>
          </a:prstGeom>
          <a:noFill/>
        </p:spPr>
        <p:txBody>
          <a:bodyPr wrap="square">
            <a:spAutoFit/>
          </a:bodyPr>
          <a:lstStyle/>
          <a:p>
            <a:pPr algn="just"/>
            <a:r>
              <a:rPr lang="it-IT" sz="1800" b="1" dirty="0">
                <a:solidFill>
                  <a:srgbClr val="FF0000"/>
                </a:solidFill>
                <a:highlight>
                  <a:srgbClr val="FFFF00"/>
                </a:highlight>
              </a:rPr>
              <a:t>Art. 24, comma 15 bis</a:t>
            </a:r>
          </a:p>
          <a:p>
            <a:pPr algn="just"/>
            <a:r>
              <a:rPr lang="it-IT" b="1" dirty="0"/>
              <a:t>Introdotto dal </a:t>
            </a:r>
            <a:r>
              <a:rPr lang="it-IT" sz="1800" b="1" dirty="0"/>
              <a:t>DL </a:t>
            </a:r>
            <a:r>
              <a:rPr lang="it-IT" sz="1800" b="1" i="1" dirty="0"/>
              <a:t>"Salva Infrazioni" </a:t>
            </a:r>
            <a:r>
              <a:rPr lang="it-IT" sz="1800" b="1" dirty="0"/>
              <a:t>n. 131/2024</a:t>
            </a:r>
          </a:p>
          <a:p>
            <a:pPr algn="just"/>
            <a:endParaRPr lang="it-IT" sz="1800" b="1" dirty="0"/>
          </a:p>
          <a:p>
            <a:pPr algn="just"/>
            <a:r>
              <a:rPr lang="it-IT" dirty="0"/>
              <a:t>Alloggio privo di idoneità, canone sproporzionato ecc.</a:t>
            </a:r>
          </a:p>
        </p:txBody>
      </p:sp>
      <p:sp>
        <p:nvSpPr>
          <p:cNvPr id="5" name="Segnaposto piè di pagina 4">
            <a:extLst>
              <a:ext uri="{FF2B5EF4-FFF2-40B4-BE49-F238E27FC236}">
                <a16:creationId xmlns:a16="http://schemas.microsoft.com/office/drawing/2014/main" id="{3397D5DA-E4A2-D74D-9FA8-80C240841C07}"/>
              </a:ext>
            </a:extLst>
          </p:cNvPr>
          <p:cNvSpPr>
            <a:spLocks noGrp="1"/>
          </p:cNvSpPr>
          <p:nvPr>
            <p:ph type="ftr" sz="quarter" idx="11"/>
          </p:nvPr>
        </p:nvSpPr>
        <p:spPr/>
        <p:txBody>
          <a:bodyPr/>
          <a:lstStyle/>
          <a:p>
            <a:r>
              <a:rPr lang="it-IT"/>
              <a:t>M.Serio-Riproduzione riservata -Palermo, 27 febbraio 2026 (ANCI SICILIA)</a:t>
            </a:r>
          </a:p>
        </p:txBody>
      </p:sp>
      <p:sp>
        <p:nvSpPr>
          <p:cNvPr id="6" name="Segnaposto numero diapositiva 5">
            <a:extLst>
              <a:ext uri="{FF2B5EF4-FFF2-40B4-BE49-F238E27FC236}">
                <a16:creationId xmlns:a16="http://schemas.microsoft.com/office/drawing/2014/main" id="{85287E7D-B868-42A7-DC0F-F9CC9246FBB9}"/>
              </a:ext>
            </a:extLst>
          </p:cNvPr>
          <p:cNvSpPr>
            <a:spLocks noGrp="1"/>
          </p:cNvSpPr>
          <p:nvPr>
            <p:ph type="sldNum" sz="quarter" idx="12"/>
          </p:nvPr>
        </p:nvSpPr>
        <p:spPr/>
        <p:txBody>
          <a:bodyPr/>
          <a:lstStyle/>
          <a:p>
            <a:fld id="{56C962FA-7BBA-42EA-B52A-38530D7E724D}" type="slidenum">
              <a:rPr lang="it-IT" smtClean="0"/>
              <a:t>11</a:t>
            </a:fld>
            <a:endParaRPr lang="it-IT"/>
          </a:p>
        </p:txBody>
      </p:sp>
    </p:spTree>
    <p:extLst>
      <p:ext uri="{BB962C8B-B14F-4D97-AF65-F5344CB8AC3E}">
        <p14:creationId xmlns:p14="http://schemas.microsoft.com/office/powerpoint/2010/main" val="39000788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B6ADEF2C-7052-5C6B-4E41-C737DE366212}"/>
              </a:ext>
            </a:extLst>
          </p:cNvPr>
          <p:cNvSpPr txBox="1"/>
          <p:nvPr/>
        </p:nvSpPr>
        <p:spPr>
          <a:xfrm>
            <a:off x="1238865" y="776349"/>
            <a:ext cx="9065341" cy="1622721"/>
          </a:xfrm>
          <a:prstGeom prst="rect">
            <a:avLst/>
          </a:prstGeom>
          <a:noFill/>
        </p:spPr>
        <p:txBody>
          <a:bodyPr wrap="square">
            <a:spAutoFit/>
          </a:bodyPr>
          <a:lstStyle/>
          <a:p>
            <a:pPr marL="332740" marR="5080" indent="-320675">
              <a:lnSpc>
                <a:spcPct val="100000"/>
              </a:lnSpc>
              <a:spcBef>
                <a:spcPts val="100"/>
              </a:spcBef>
            </a:pPr>
            <a:r>
              <a:rPr lang="it-IT" sz="2400" dirty="0">
                <a:latin typeface="Tw Cen MT"/>
                <a:cs typeface="Tw Cen MT"/>
              </a:rPr>
              <a:t>Il</a:t>
            </a:r>
            <a:r>
              <a:rPr lang="it-IT" sz="2400" spc="-60" dirty="0">
                <a:latin typeface="Tw Cen MT"/>
                <a:cs typeface="Tw Cen MT"/>
              </a:rPr>
              <a:t> </a:t>
            </a:r>
            <a:r>
              <a:rPr lang="it-IT" sz="2400" dirty="0">
                <a:latin typeface="Tw Cen MT"/>
                <a:cs typeface="Tw Cen MT"/>
              </a:rPr>
              <a:t>vincolo</a:t>
            </a:r>
            <a:r>
              <a:rPr lang="it-IT" sz="2400" spc="-35" dirty="0">
                <a:latin typeface="Tw Cen MT"/>
                <a:cs typeface="Tw Cen MT"/>
              </a:rPr>
              <a:t> </a:t>
            </a:r>
            <a:r>
              <a:rPr lang="it-IT" sz="2400" dirty="0">
                <a:latin typeface="Tw Cen MT"/>
                <a:cs typeface="Tw Cen MT"/>
              </a:rPr>
              <a:t>paesaggistico</a:t>
            </a:r>
            <a:r>
              <a:rPr lang="it-IT" sz="2400" spc="-90" dirty="0">
                <a:latin typeface="Tw Cen MT"/>
                <a:cs typeface="Tw Cen MT"/>
              </a:rPr>
              <a:t> </a:t>
            </a:r>
            <a:r>
              <a:rPr lang="it-IT" sz="2400" dirty="0">
                <a:latin typeface="Tw Cen MT"/>
                <a:cs typeface="Tw Cen MT"/>
              </a:rPr>
              <a:t>non</a:t>
            </a:r>
            <a:r>
              <a:rPr lang="it-IT" sz="2400" spc="-60" dirty="0">
                <a:latin typeface="Tw Cen MT"/>
                <a:cs typeface="Tw Cen MT"/>
              </a:rPr>
              <a:t> </a:t>
            </a:r>
            <a:r>
              <a:rPr lang="it-IT" sz="2400" dirty="0">
                <a:latin typeface="Tw Cen MT"/>
                <a:cs typeface="Tw Cen MT"/>
              </a:rPr>
              <a:t>rappresenta</a:t>
            </a:r>
            <a:r>
              <a:rPr lang="it-IT" sz="2400" spc="-95" dirty="0">
                <a:latin typeface="Tw Cen MT"/>
                <a:cs typeface="Tw Cen MT"/>
              </a:rPr>
              <a:t> </a:t>
            </a:r>
            <a:r>
              <a:rPr lang="it-IT" sz="2400" dirty="0">
                <a:latin typeface="Tw Cen MT"/>
                <a:cs typeface="Tw Cen MT"/>
              </a:rPr>
              <a:t>un</a:t>
            </a:r>
            <a:r>
              <a:rPr lang="it-IT" sz="2400" spc="-60" dirty="0">
                <a:latin typeface="Tw Cen MT"/>
                <a:cs typeface="Tw Cen MT"/>
              </a:rPr>
              <a:t> </a:t>
            </a:r>
            <a:r>
              <a:rPr lang="it-IT" sz="2400" dirty="0">
                <a:latin typeface="Tw Cen MT"/>
                <a:cs typeface="Tw Cen MT"/>
              </a:rPr>
              <a:t>vero</a:t>
            </a:r>
            <a:r>
              <a:rPr lang="it-IT" sz="2400" spc="-65" dirty="0">
                <a:latin typeface="Tw Cen MT"/>
                <a:cs typeface="Tw Cen MT"/>
              </a:rPr>
              <a:t> </a:t>
            </a:r>
            <a:r>
              <a:rPr lang="it-IT" sz="2400" spc="-10" dirty="0">
                <a:latin typeface="Tw Cen MT"/>
                <a:cs typeface="Tw Cen MT"/>
              </a:rPr>
              <a:t>limite </a:t>
            </a:r>
            <a:r>
              <a:rPr lang="it-IT" sz="2400" dirty="0">
                <a:latin typeface="Tw Cen MT"/>
                <a:cs typeface="Tw Cen MT"/>
              </a:rPr>
              <a:t>in</a:t>
            </a:r>
            <a:r>
              <a:rPr lang="it-IT" sz="2400" spc="-30" dirty="0">
                <a:latin typeface="Tw Cen MT"/>
                <a:cs typeface="Tw Cen MT"/>
              </a:rPr>
              <a:t> </a:t>
            </a:r>
            <a:r>
              <a:rPr lang="it-IT" sz="2400" dirty="0">
                <a:latin typeface="Tw Cen MT"/>
                <a:cs typeface="Tw Cen MT"/>
              </a:rPr>
              <a:t>quanto</a:t>
            </a:r>
            <a:r>
              <a:rPr lang="it-IT" sz="2400" spc="-55" dirty="0">
                <a:latin typeface="Tw Cen MT"/>
                <a:cs typeface="Tw Cen MT"/>
              </a:rPr>
              <a:t> </a:t>
            </a:r>
            <a:r>
              <a:rPr lang="it-IT" sz="2400" dirty="0">
                <a:latin typeface="Tw Cen MT"/>
                <a:cs typeface="Tw Cen MT"/>
              </a:rPr>
              <a:t>il</a:t>
            </a:r>
            <a:r>
              <a:rPr lang="it-IT" sz="2400" spc="5" dirty="0">
                <a:latin typeface="Tw Cen MT"/>
                <a:cs typeface="Tw Cen MT"/>
              </a:rPr>
              <a:t> </a:t>
            </a:r>
            <a:r>
              <a:rPr lang="it-IT" sz="2400" u="sng" dirty="0">
                <a:uFill>
                  <a:solidFill>
                    <a:srgbClr val="000000"/>
                  </a:solidFill>
                </a:uFill>
                <a:latin typeface="Tw Cen MT"/>
                <a:cs typeface="Tw Cen MT"/>
              </a:rPr>
              <a:t>DPR</a:t>
            </a:r>
            <a:r>
              <a:rPr lang="it-IT" sz="2400" u="sng" spc="-5" dirty="0">
                <a:uFill>
                  <a:solidFill>
                    <a:srgbClr val="000000"/>
                  </a:solidFill>
                </a:uFill>
                <a:latin typeface="Tw Cen MT"/>
                <a:cs typeface="Tw Cen MT"/>
              </a:rPr>
              <a:t> </a:t>
            </a:r>
            <a:r>
              <a:rPr lang="it-IT" sz="2400" u="sng" dirty="0">
                <a:uFill>
                  <a:solidFill>
                    <a:srgbClr val="000000"/>
                  </a:solidFill>
                </a:uFill>
                <a:latin typeface="Tw Cen MT"/>
                <a:cs typeface="Tw Cen MT"/>
              </a:rPr>
              <a:t>n.</a:t>
            </a:r>
            <a:r>
              <a:rPr lang="it-IT" sz="2400" u="sng" spc="5" dirty="0">
                <a:uFill>
                  <a:solidFill>
                    <a:srgbClr val="000000"/>
                  </a:solidFill>
                </a:uFill>
                <a:latin typeface="Tw Cen MT"/>
                <a:cs typeface="Tw Cen MT"/>
              </a:rPr>
              <a:t> </a:t>
            </a:r>
            <a:r>
              <a:rPr lang="it-IT" sz="2400" u="sng" dirty="0">
                <a:uFill>
                  <a:solidFill>
                    <a:srgbClr val="000000"/>
                  </a:solidFill>
                </a:uFill>
                <a:latin typeface="Tw Cen MT"/>
                <a:cs typeface="Tw Cen MT"/>
              </a:rPr>
              <a:t>31</a:t>
            </a:r>
            <a:r>
              <a:rPr lang="it-IT" sz="2400" u="sng" spc="-10" dirty="0">
                <a:uFill>
                  <a:solidFill>
                    <a:srgbClr val="000000"/>
                  </a:solidFill>
                </a:uFill>
                <a:latin typeface="Tw Cen MT"/>
                <a:cs typeface="Tw Cen MT"/>
              </a:rPr>
              <a:t> </a:t>
            </a:r>
            <a:r>
              <a:rPr lang="it-IT" sz="2400" u="sng" dirty="0">
                <a:uFill>
                  <a:solidFill>
                    <a:srgbClr val="000000"/>
                  </a:solidFill>
                </a:uFill>
                <a:latin typeface="Tw Cen MT"/>
                <a:cs typeface="Tw Cen MT"/>
              </a:rPr>
              <a:t>del</a:t>
            </a:r>
            <a:r>
              <a:rPr lang="it-IT" sz="2400" u="sng" spc="-25" dirty="0">
                <a:uFill>
                  <a:solidFill>
                    <a:srgbClr val="000000"/>
                  </a:solidFill>
                </a:uFill>
                <a:latin typeface="Tw Cen MT"/>
                <a:cs typeface="Tw Cen MT"/>
              </a:rPr>
              <a:t> </a:t>
            </a:r>
            <a:r>
              <a:rPr lang="it-IT" sz="2400" u="sng" dirty="0">
                <a:uFill>
                  <a:solidFill>
                    <a:srgbClr val="000000"/>
                  </a:solidFill>
                </a:uFill>
                <a:latin typeface="Tw Cen MT"/>
                <a:cs typeface="Tw Cen MT"/>
              </a:rPr>
              <a:t>13.2.2017</a:t>
            </a:r>
            <a:r>
              <a:rPr lang="it-IT" sz="2400" u="none" dirty="0">
                <a:latin typeface="Tw Cen MT"/>
                <a:cs typeface="Tw Cen MT"/>
              </a:rPr>
              <a:t>,</a:t>
            </a:r>
            <a:r>
              <a:rPr lang="it-IT" sz="2400" u="none" spc="-55" dirty="0">
                <a:latin typeface="Tw Cen MT"/>
                <a:cs typeface="Tw Cen MT"/>
              </a:rPr>
              <a:t> allegato «A» </a:t>
            </a:r>
            <a:r>
              <a:rPr lang="it-IT" sz="2400" spc="-55" dirty="0">
                <a:latin typeface="Tw Cen MT"/>
                <a:cs typeface="Tw Cen MT"/>
              </a:rPr>
              <a:t>punto</a:t>
            </a:r>
            <a:r>
              <a:rPr lang="it-IT" sz="2400" u="none" spc="-30" dirty="0">
                <a:latin typeface="Tw Cen MT"/>
                <a:cs typeface="Tw Cen MT"/>
              </a:rPr>
              <a:t> </a:t>
            </a:r>
            <a:r>
              <a:rPr lang="it-IT" sz="2400" b="1" u="none" spc="-25" dirty="0">
                <a:latin typeface="Tw Cen MT"/>
                <a:cs typeface="Tw Cen MT"/>
              </a:rPr>
              <a:t>16 </a:t>
            </a:r>
            <a:r>
              <a:rPr lang="it-IT" sz="2400" u="none" dirty="0">
                <a:latin typeface="Tw Cen MT"/>
                <a:cs typeface="Tw Cen MT"/>
              </a:rPr>
              <a:t>(Circolare</a:t>
            </a:r>
            <a:r>
              <a:rPr lang="it-IT" sz="2400" u="none" spc="-70" dirty="0">
                <a:latin typeface="Tw Cen MT"/>
                <a:cs typeface="Tw Cen MT"/>
              </a:rPr>
              <a:t> </a:t>
            </a:r>
            <a:r>
              <a:rPr lang="it-IT" sz="2400" u="none" dirty="0">
                <a:latin typeface="Tw Cen MT"/>
                <a:cs typeface="Tw Cen MT"/>
              </a:rPr>
              <a:t>Min.</a:t>
            </a:r>
            <a:r>
              <a:rPr lang="it-IT" sz="2400" u="none" spc="-40" dirty="0">
                <a:latin typeface="Tw Cen MT"/>
                <a:cs typeface="Tw Cen MT"/>
              </a:rPr>
              <a:t> </a:t>
            </a:r>
            <a:r>
              <a:rPr lang="it-IT" sz="2400" u="none" dirty="0">
                <a:latin typeface="Tw Cen MT"/>
                <a:cs typeface="Tw Cen MT"/>
              </a:rPr>
              <a:t>beni</a:t>
            </a:r>
            <a:r>
              <a:rPr lang="it-IT" sz="2400" u="none" spc="-10" dirty="0">
                <a:latin typeface="Tw Cen MT"/>
                <a:cs typeface="Tw Cen MT"/>
              </a:rPr>
              <a:t> </a:t>
            </a:r>
            <a:r>
              <a:rPr lang="it-IT" sz="2400" u="none" dirty="0">
                <a:latin typeface="Tw Cen MT"/>
                <a:cs typeface="Tw Cen MT"/>
              </a:rPr>
              <a:t>Culturali</a:t>
            </a:r>
            <a:r>
              <a:rPr lang="it-IT" sz="2400" u="none" spc="-40" dirty="0">
                <a:latin typeface="Tw Cen MT"/>
                <a:cs typeface="Tw Cen MT"/>
              </a:rPr>
              <a:t> </a:t>
            </a:r>
            <a:r>
              <a:rPr lang="it-IT" sz="2400" u="none" dirty="0">
                <a:latin typeface="Tw Cen MT"/>
                <a:cs typeface="Tw Cen MT"/>
              </a:rPr>
              <a:t>n.</a:t>
            </a:r>
            <a:r>
              <a:rPr lang="it-IT" sz="2400" u="none" spc="-40" dirty="0">
                <a:latin typeface="Tw Cen MT"/>
                <a:cs typeface="Tw Cen MT"/>
              </a:rPr>
              <a:t> </a:t>
            </a:r>
            <a:r>
              <a:rPr lang="it-IT" sz="2400" u="none" dirty="0">
                <a:latin typeface="Tw Cen MT"/>
                <a:cs typeface="Tw Cen MT"/>
              </a:rPr>
              <a:t>42</a:t>
            </a:r>
            <a:r>
              <a:rPr lang="it-IT" sz="2400" u="none" spc="-45" dirty="0">
                <a:latin typeface="Tw Cen MT"/>
                <a:cs typeface="Tw Cen MT"/>
              </a:rPr>
              <a:t> </a:t>
            </a:r>
            <a:r>
              <a:rPr lang="it-IT" sz="2400" u="none" dirty="0">
                <a:latin typeface="Tw Cen MT"/>
                <a:cs typeface="Tw Cen MT"/>
              </a:rPr>
              <a:t>del</a:t>
            </a:r>
            <a:r>
              <a:rPr lang="it-IT" sz="2400" u="none" spc="-40" dirty="0">
                <a:latin typeface="Tw Cen MT"/>
                <a:cs typeface="Tw Cen MT"/>
              </a:rPr>
              <a:t> </a:t>
            </a:r>
            <a:r>
              <a:rPr lang="it-IT" sz="2400" u="none" spc="-10" dirty="0">
                <a:latin typeface="Tw Cen MT"/>
                <a:cs typeface="Tw Cen MT"/>
              </a:rPr>
              <a:t>21.7.2017) </a:t>
            </a:r>
            <a:r>
              <a:rPr lang="it-IT" sz="2400" u="none" dirty="0">
                <a:latin typeface="Tw Cen MT"/>
                <a:cs typeface="Tw Cen MT"/>
              </a:rPr>
              <a:t>specifica</a:t>
            </a:r>
            <a:r>
              <a:rPr lang="it-IT" sz="2400" u="none" spc="-55" dirty="0">
                <a:latin typeface="Tw Cen MT"/>
                <a:cs typeface="Tw Cen MT"/>
              </a:rPr>
              <a:t> </a:t>
            </a:r>
            <a:r>
              <a:rPr lang="it-IT" sz="2400" u="none" dirty="0">
                <a:latin typeface="Tw Cen MT"/>
                <a:cs typeface="Tw Cen MT"/>
              </a:rPr>
              <a:t>che</a:t>
            </a:r>
            <a:r>
              <a:rPr lang="it-IT" sz="2400" u="none" spc="10" dirty="0">
                <a:latin typeface="Tw Cen MT"/>
                <a:cs typeface="Tw Cen MT"/>
              </a:rPr>
              <a:t> </a:t>
            </a:r>
            <a:r>
              <a:rPr lang="it-IT" sz="2400" u="none" dirty="0">
                <a:latin typeface="Tw Cen MT"/>
                <a:cs typeface="Tw Cen MT"/>
              </a:rPr>
              <a:t>sono</a:t>
            </a:r>
            <a:r>
              <a:rPr lang="it-IT" sz="2400" u="none" spc="-20" dirty="0">
                <a:latin typeface="Tw Cen MT"/>
                <a:cs typeface="Tw Cen MT"/>
              </a:rPr>
              <a:t> </a:t>
            </a:r>
            <a:r>
              <a:rPr lang="it-IT" sz="2400" u="none" dirty="0">
                <a:latin typeface="Tw Cen MT"/>
                <a:cs typeface="Tw Cen MT"/>
              </a:rPr>
              <a:t>ESCLUSI</a:t>
            </a:r>
            <a:r>
              <a:rPr lang="it-IT" sz="2400" u="none" spc="-15" dirty="0">
                <a:latin typeface="Tw Cen MT"/>
                <a:cs typeface="Tw Cen MT"/>
              </a:rPr>
              <a:t> </a:t>
            </a:r>
            <a:r>
              <a:rPr lang="it-IT" sz="2400" u="none" spc="-10" dirty="0">
                <a:latin typeface="Tw Cen MT"/>
                <a:cs typeface="Tw Cen MT"/>
              </a:rPr>
              <a:t>dall’autorizzazione </a:t>
            </a:r>
            <a:r>
              <a:rPr lang="it-IT" sz="2400" u="none" dirty="0">
                <a:latin typeface="Tw Cen MT"/>
                <a:cs typeface="Tw Cen MT"/>
              </a:rPr>
              <a:t>paesaggistica</a:t>
            </a:r>
            <a:r>
              <a:rPr lang="it-IT" sz="2400" u="none" spc="-110" dirty="0">
                <a:latin typeface="Tw Cen MT"/>
                <a:cs typeface="Tw Cen MT"/>
              </a:rPr>
              <a:t> </a:t>
            </a:r>
            <a:r>
              <a:rPr lang="it-IT" sz="2400" u="none" spc="-50" dirty="0">
                <a:latin typeface="Tw Cen MT"/>
                <a:cs typeface="Tw Cen MT"/>
              </a:rPr>
              <a:t>:</a:t>
            </a:r>
            <a:endParaRPr lang="it-IT" sz="2400" dirty="0">
              <a:latin typeface="Tw Cen MT"/>
              <a:cs typeface="Tw Cen MT"/>
            </a:endParaRPr>
          </a:p>
        </p:txBody>
      </p:sp>
      <p:sp>
        <p:nvSpPr>
          <p:cNvPr id="5" name="CasellaDiTesto 4">
            <a:extLst>
              <a:ext uri="{FF2B5EF4-FFF2-40B4-BE49-F238E27FC236}">
                <a16:creationId xmlns:a16="http://schemas.microsoft.com/office/drawing/2014/main" id="{873A1B38-E98C-4BB0-9862-928C9FFA91BB}"/>
              </a:ext>
            </a:extLst>
          </p:cNvPr>
          <p:cNvSpPr txBox="1"/>
          <p:nvPr/>
        </p:nvSpPr>
        <p:spPr>
          <a:xfrm>
            <a:off x="1238865" y="2329849"/>
            <a:ext cx="8957187" cy="1938992"/>
          </a:xfrm>
          <a:prstGeom prst="rect">
            <a:avLst/>
          </a:prstGeom>
          <a:noFill/>
        </p:spPr>
        <p:txBody>
          <a:bodyPr wrap="square">
            <a:spAutoFit/>
          </a:bodyPr>
          <a:lstStyle/>
          <a:p>
            <a:pPr marL="332740" indent="-320040">
              <a:lnSpc>
                <a:spcPct val="100000"/>
              </a:lnSpc>
              <a:spcBef>
                <a:spcPts val="100"/>
              </a:spcBef>
              <a:buClr>
                <a:srgbClr val="BF504D"/>
              </a:buClr>
              <a:buSzPct val="60344"/>
              <a:buFont typeface="Times New Roman"/>
              <a:buChar char="□"/>
              <a:tabLst>
                <a:tab pos="332740" algn="l"/>
              </a:tabLst>
            </a:pPr>
            <a:r>
              <a:rPr lang="it-IT" sz="2400" b="1" i="1" dirty="0">
                <a:latin typeface="Tw Cen MT"/>
                <a:cs typeface="Tw Cen MT"/>
              </a:rPr>
              <a:t>occupazione</a:t>
            </a:r>
            <a:r>
              <a:rPr lang="it-IT" sz="2400" b="1" i="1" spc="-80" dirty="0">
                <a:latin typeface="Tw Cen MT"/>
                <a:cs typeface="Tw Cen MT"/>
              </a:rPr>
              <a:t> </a:t>
            </a:r>
            <a:r>
              <a:rPr lang="it-IT" sz="2400" b="1" i="1" dirty="0">
                <a:latin typeface="Tw Cen MT"/>
                <a:cs typeface="Tw Cen MT"/>
              </a:rPr>
              <a:t>temporanea</a:t>
            </a:r>
            <a:r>
              <a:rPr lang="it-IT" sz="2400" b="1" i="1" spc="-65" dirty="0">
                <a:latin typeface="Tw Cen MT"/>
                <a:cs typeface="Tw Cen MT"/>
              </a:rPr>
              <a:t> </a:t>
            </a:r>
            <a:r>
              <a:rPr lang="it-IT" sz="2400" i="1" dirty="0">
                <a:latin typeface="Tw Cen MT"/>
                <a:cs typeface="Tw Cen MT"/>
              </a:rPr>
              <a:t>di</a:t>
            </a:r>
            <a:r>
              <a:rPr lang="it-IT" sz="2400" i="1" spc="-20" dirty="0">
                <a:latin typeface="Tw Cen MT"/>
                <a:cs typeface="Tw Cen MT"/>
              </a:rPr>
              <a:t> </a:t>
            </a:r>
            <a:r>
              <a:rPr lang="it-IT" sz="2400" i="1" dirty="0">
                <a:latin typeface="Tw Cen MT"/>
                <a:cs typeface="Tw Cen MT"/>
              </a:rPr>
              <a:t>suolo</a:t>
            </a:r>
            <a:r>
              <a:rPr lang="it-IT" sz="2400" i="1" spc="-50" dirty="0">
                <a:latin typeface="Tw Cen MT"/>
                <a:cs typeface="Tw Cen MT"/>
              </a:rPr>
              <a:t> </a:t>
            </a:r>
            <a:r>
              <a:rPr lang="it-IT" sz="2400" i="1" spc="-20" dirty="0">
                <a:latin typeface="Tw Cen MT"/>
                <a:cs typeface="Tw Cen MT"/>
              </a:rPr>
              <a:t>privato,</a:t>
            </a:r>
            <a:r>
              <a:rPr lang="it-IT" sz="2400" i="1" spc="-80" dirty="0">
                <a:latin typeface="Tw Cen MT"/>
                <a:cs typeface="Tw Cen MT"/>
              </a:rPr>
              <a:t> </a:t>
            </a:r>
            <a:r>
              <a:rPr lang="it-IT" sz="2400" i="1" spc="-10" dirty="0">
                <a:latin typeface="Tw Cen MT"/>
                <a:cs typeface="Tw Cen MT"/>
              </a:rPr>
              <a:t>pubblico</a:t>
            </a:r>
            <a:endParaRPr lang="it-IT" sz="2400" dirty="0">
              <a:latin typeface="Tw Cen MT"/>
              <a:cs typeface="Tw Cen MT"/>
            </a:endParaRPr>
          </a:p>
          <a:p>
            <a:pPr marL="332740" marR="5080">
              <a:lnSpc>
                <a:spcPct val="100000"/>
              </a:lnSpc>
              <a:tabLst>
                <a:tab pos="904240" algn="l"/>
                <a:tab pos="2386965" algn="l"/>
                <a:tab pos="2674620" algn="l"/>
                <a:tab pos="3183255" algn="l"/>
                <a:tab pos="4330065" algn="l"/>
                <a:tab pos="4798695" algn="l"/>
                <a:tab pos="6257925" algn="l"/>
                <a:tab pos="6744334" algn="l"/>
              </a:tabLst>
            </a:pPr>
            <a:r>
              <a:rPr lang="it-IT" sz="2400" i="1" spc="-50" dirty="0">
                <a:latin typeface="Tw Cen MT"/>
                <a:cs typeface="Tw Cen MT"/>
              </a:rPr>
              <a:t>…</a:t>
            </a:r>
            <a:r>
              <a:rPr lang="it-IT" sz="2400" i="1" dirty="0">
                <a:latin typeface="Tw Cen MT"/>
                <a:cs typeface="Tw Cen MT"/>
              </a:rPr>
              <a:t>	</a:t>
            </a:r>
            <a:r>
              <a:rPr lang="it-IT" sz="2400" i="1" spc="-10" dirty="0">
                <a:latin typeface="Tw Cen MT"/>
                <a:cs typeface="Tw Cen MT"/>
              </a:rPr>
              <a:t>mediante</a:t>
            </a:r>
            <a:r>
              <a:rPr lang="it-IT" sz="2400" i="1" dirty="0">
                <a:latin typeface="Tw Cen MT"/>
                <a:cs typeface="Tw Cen MT"/>
              </a:rPr>
              <a:t>	</a:t>
            </a:r>
            <a:r>
              <a:rPr lang="it-IT" sz="2400" i="1" spc="-10" dirty="0">
                <a:latin typeface="Tw Cen MT"/>
                <a:cs typeface="Tw Cen MT"/>
              </a:rPr>
              <a:t>installazione</a:t>
            </a:r>
            <a:r>
              <a:rPr lang="it-IT" sz="2400" i="1" dirty="0">
                <a:latin typeface="Tw Cen MT"/>
                <a:cs typeface="Tw Cen MT"/>
              </a:rPr>
              <a:t>	</a:t>
            </a:r>
            <a:r>
              <a:rPr lang="it-IT" sz="2400" i="1" spc="-25" dirty="0">
                <a:latin typeface="Tw Cen MT"/>
                <a:cs typeface="Tw Cen MT"/>
              </a:rPr>
              <a:t>di</a:t>
            </a:r>
            <a:r>
              <a:rPr lang="it-IT" sz="2400" i="1" dirty="0">
                <a:latin typeface="Tw Cen MT"/>
                <a:cs typeface="Tw Cen MT"/>
              </a:rPr>
              <a:t>	</a:t>
            </a:r>
            <a:r>
              <a:rPr lang="it-IT" sz="2400" i="1" u="sng" spc="-10" dirty="0">
                <a:uFill>
                  <a:solidFill>
                    <a:srgbClr val="000000"/>
                  </a:solidFill>
                </a:uFill>
                <a:latin typeface="Tw Cen MT"/>
                <a:cs typeface="Tw Cen MT"/>
              </a:rPr>
              <a:t>strutture</a:t>
            </a:r>
            <a:r>
              <a:rPr lang="it-IT" sz="2400" i="1" dirty="0">
                <a:latin typeface="Tw Cen MT"/>
                <a:cs typeface="Tw Cen MT"/>
              </a:rPr>
              <a:t>	</a:t>
            </a:r>
            <a:r>
              <a:rPr lang="it-IT" sz="2400" i="1" spc="-50" dirty="0">
                <a:latin typeface="Tw Cen MT"/>
                <a:cs typeface="Tw Cen MT"/>
              </a:rPr>
              <a:t>o</a:t>
            </a:r>
            <a:r>
              <a:rPr lang="it-IT" sz="2400" i="1" dirty="0">
                <a:latin typeface="Tw Cen MT"/>
                <a:cs typeface="Tw Cen MT"/>
              </a:rPr>
              <a:t>	</a:t>
            </a:r>
            <a:r>
              <a:rPr lang="it-IT" sz="2400" i="1" spc="-25" dirty="0">
                <a:latin typeface="Tw Cen MT"/>
                <a:cs typeface="Tw Cen MT"/>
              </a:rPr>
              <a:t>di </a:t>
            </a:r>
            <a:r>
              <a:rPr lang="it-IT" sz="2400" i="1" u="sng" dirty="0">
                <a:uFill>
                  <a:solidFill>
                    <a:srgbClr val="000000"/>
                  </a:solidFill>
                </a:uFill>
                <a:latin typeface="Tw Cen MT"/>
                <a:cs typeface="Tw Cen MT"/>
              </a:rPr>
              <a:t>manufatti</a:t>
            </a:r>
            <a:r>
              <a:rPr lang="it-IT" sz="2400" i="1" spc="-65" dirty="0">
                <a:latin typeface="Tw Cen MT"/>
                <a:cs typeface="Tw Cen MT"/>
              </a:rPr>
              <a:t> </a:t>
            </a:r>
            <a:r>
              <a:rPr lang="it-IT" sz="2400" i="1" dirty="0">
                <a:latin typeface="Tw Cen MT"/>
                <a:cs typeface="Tw Cen MT"/>
              </a:rPr>
              <a:t>semplicemente</a:t>
            </a:r>
            <a:r>
              <a:rPr lang="it-IT" sz="2400" i="1" spc="-45" dirty="0">
                <a:latin typeface="Tw Cen MT"/>
                <a:cs typeface="Tw Cen MT"/>
              </a:rPr>
              <a:t> </a:t>
            </a:r>
            <a:r>
              <a:rPr lang="it-IT" sz="2400" i="1" u="sng" dirty="0">
                <a:uFill>
                  <a:solidFill>
                    <a:srgbClr val="000000"/>
                  </a:solidFill>
                </a:uFill>
                <a:latin typeface="Tw Cen MT"/>
                <a:cs typeface="Tw Cen MT"/>
              </a:rPr>
              <a:t>ancorati</a:t>
            </a:r>
            <a:r>
              <a:rPr lang="it-IT" sz="2400" i="1" u="sng" spc="-45" dirty="0">
                <a:uFill>
                  <a:solidFill>
                    <a:srgbClr val="000000"/>
                  </a:solidFill>
                </a:uFill>
                <a:latin typeface="Tw Cen MT"/>
                <a:cs typeface="Tw Cen MT"/>
              </a:rPr>
              <a:t> </a:t>
            </a:r>
            <a:r>
              <a:rPr lang="it-IT" sz="2400" i="1" u="sng" dirty="0">
                <a:uFill>
                  <a:solidFill>
                    <a:srgbClr val="000000"/>
                  </a:solidFill>
                </a:uFill>
                <a:latin typeface="Tw Cen MT"/>
                <a:cs typeface="Tw Cen MT"/>
              </a:rPr>
              <a:t>al</a:t>
            </a:r>
            <a:r>
              <a:rPr lang="it-IT" sz="2400" i="1" u="sng" spc="-50" dirty="0">
                <a:uFill>
                  <a:solidFill>
                    <a:srgbClr val="000000"/>
                  </a:solidFill>
                </a:uFill>
                <a:latin typeface="Tw Cen MT"/>
                <a:cs typeface="Tw Cen MT"/>
              </a:rPr>
              <a:t> </a:t>
            </a:r>
            <a:r>
              <a:rPr lang="it-IT" sz="2400" i="1" u="sng" dirty="0">
                <a:uFill>
                  <a:solidFill>
                    <a:srgbClr val="000000"/>
                  </a:solidFill>
                </a:uFill>
                <a:latin typeface="Tw Cen MT"/>
                <a:cs typeface="Tw Cen MT"/>
              </a:rPr>
              <a:t>suolo</a:t>
            </a:r>
            <a:r>
              <a:rPr lang="it-IT" sz="2400" i="1" u="sng" spc="-25" dirty="0">
                <a:uFill>
                  <a:solidFill>
                    <a:srgbClr val="000000"/>
                  </a:solidFill>
                </a:uFill>
                <a:latin typeface="Tw Cen MT"/>
                <a:cs typeface="Tw Cen MT"/>
              </a:rPr>
              <a:t> </a:t>
            </a:r>
            <a:r>
              <a:rPr lang="it-IT" sz="2400" i="1" spc="-10" dirty="0">
                <a:latin typeface="Tw Cen MT"/>
                <a:cs typeface="Tw Cen MT"/>
              </a:rPr>
              <a:t>senza </a:t>
            </a:r>
            <a:r>
              <a:rPr lang="it-IT" sz="2400" i="1" dirty="0">
                <a:latin typeface="Tw Cen MT"/>
                <a:cs typeface="Tw Cen MT"/>
              </a:rPr>
              <a:t>opere</a:t>
            </a:r>
            <a:r>
              <a:rPr lang="it-IT" sz="2400" i="1" spc="-45" dirty="0">
                <a:latin typeface="Tw Cen MT"/>
                <a:cs typeface="Tw Cen MT"/>
              </a:rPr>
              <a:t> </a:t>
            </a:r>
            <a:r>
              <a:rPr lang="it-IT" sz="2400" i="1" dirty="0">
                <a:latin typeface="Tw Cen MT"/>
                <a:cs typeface="Tw Cen MT"/>
              </a:rPr>
              <a:t>murarie</a:t>
            </a:r>
            <a:r>
              <a:rPr lang="it-IT" sz="2400" i="1" spc="-45" dirty="0">
                <a:latin typeface="Tw Cen MT"/>
                <a:cs typeface="Tw Cen MT"/>
              </a:rPr>
              <a:t> </a:t>
            </a:r>
            <a:r>
              <a:rPr lang="it-IT" sz="2400" i="1" dirty="0">
                <a:latin typeface="Tw Cen MT"/>
                <a:cs typeface="Tw Cen MT"/>
              </a:rPr>
              <a:t>o</a:t>
            </a:r>
            <a:r>
              <a:rPr lang="it-IT" sz="2400" i="1" spc="-20" dirty="0">
                <a:latin typeface="Tw Cen MT"/>
                <a:cs typeface="Tw Cen MT"/>
              </a:rPr>
              <a:t> </a:t>
            </a:r>
            <a:r>
              <a:rPr lang="it-IT" sz="2400" i="1" spc="-25" dirty="0">
                <a:latin typeface="Tw Cen MT"/>
                <a:cs typeface="Tw Cen MT"/>
              </a:rPr>
              <a:t>di</a:t>
            </a:r>
            <a:r>
              <a:rPr lang="it-IT" sz="2400" i="1" dirty="0">
                <a:latin typeface="Tw Cen MT"/>
                <a:cs typeface="Tw Cen MT"/>
              </a:rPr>
              <a:t>	</a:t>
            </a:r>
            <a:r>
              <a:rPr lang="it-IT" sz="2400" i="1" spc="-10" dirty="0">
                <a:latin typeface="Tw Cen MT"/>
                <a:cs typeface="Tw Cen MT"/>
              </a:rPr>
              <a:t>fondazione,</a:t>
            </a:r>
            <a:r>
              <a:rPr lang="it-IT" sz="2400" i="1" spc="-110" dirty="0">
                <a:latin typeface="Tw Cen MT"/>
                <a:cs typeface="Tw Cen MT"/>
              </a:rPr>
              <a:t> </a:t>
            </a:r>
            <a:r>
              <a:rPr lang="it-IT" sz="2400" i="1" dirty="0">
                <a:latin typeface="Tw Cen MT"/>
                <a:cs typeface="Tw Cen MT"/>
              </a:rPr>
              <a:t>per</a:t>
            </a:r>
            <a:r>
              <a:rPr lang="it-IT" sz="2400" i="1" spc="-75" dirty="0">
                <a:latin typeface="Tw Cen MT"/>
                <a:cs typeface="Tw Cen MT"/>
              </a:rPr>
              <a:t> </a:t>
            </a:r>
            <a:r>
              <a:rPr lang="it-IT" sz="2400" b="1" i="1" spc="-10" dirty="0">
                <a:latin typeface="Tw Cen MT"/>
                <a:cs typeface="Tw Cen MT"/>
              </a:rPr>
              <a:t>manifestazioni, </a:t>
            </a:r>
            <a:r>
              <a:rPr lang="it-IT" sz="2400" b="1" i="1" dirty="0">
                <a:latin typeface="Tw Cen MT"/>
                <a:cs typeface="Tw Cen MT"/>
              </a:rPr>
              <a:t>spettacoli,</a:t>
            </a:r>
            <a:r>
              <a:rPr lang="it-IT" sz="2400" b="1" i="1" spc="-80" dirty="0">
                <a:latin typeface="Tw Cen MT"/>
                <a:cs typeface="Tw Cen MT"/>
              </a:rPr>
              <a:t> </a:t>
            </a:r>
            <a:r>
              <a:rPr lang="it-IT" sz="2400" b="1" i="1" spc="-25" dirty="0">
                <a:latin typeface="Tw Cen MT"/>
                <a:cs typeface="Tw Cen MT"/>
              </a:rPr>
              <a:t>eventi</a:t>
            </a:r>
            <a:r>
              <a:rPr lang="it-IT" sz="2400" b="1" i="1" spc="-45" dirty="0">
                <a:latin typeface="Tw Cen MT"/>
                <a:cs typeface="Tw Cen MT"/>
              </a:rPr>
              <a:t> </a:t>
            </a:r>
            <a:r>
              <a:rPr lang="it-IT" sz="2400" i="1" dirty="0">
                <a:latin typeface="Tw Cen MT"/>
                <a:cs typeface="Tw Cen MT"/>
              </a:rPr>
              <a:t>o</a:t>
            </a:r>
            <a:r>
              <a:rPr lang="it-IT" sz="2400" i="1" spc="-60" dirty="0">
                <a:latin typeface="Tw Cen MT"/>
                <a:cs typeface="Tw Cen MT"/>
              </a:rPr>
              <a:t> </a:t>
            </a:r>
            <a:r>
              <a:rPr lang="it-IT" sz="2400" i="1" dirty="0">
                <a:latin typeface="Tw Cen MT"/>
                <a:cs typeface="Tw Cen MT"/>
              </a:rPr>
              <a:t>per</a:t>
            </a:r>
            <a:r>
              <a:rPr lang="it-IT" sz="2400" i="1" spc="-35" dirty="0">
                <a:latin typeface="Tw Cen MT"/>
                <a:cs typeface="Tw Cen MT"/>
              </a:rPr>
              <a:t> </a:t>
            </a:r>
            <a:r>
              <a:rPr lang="it-IT" sz="2400" i="1" dirty="0">
                <a:latin typeface="Tw Cen MT"/>
                <a:cs typeface="Tw Cen MT"/>
              </a:rPr>
              <a:t>esposizioni</a:t>
            </a:r>
            <a:r>
              <a:rPr lang="it-IT" sz="2400" i="1" spc="-55" dirty="0">
                <a:latin typeface="Tw Cen MT"/>
                <a:cs typeface="Tw Cen MT"/>
              </a:rPr>
              <a:t> </a:t>
            </a:r>
            <a:r>
              <a:rPr lang="it-IT" sz="2400" i="1" dirty="0">
                <a:latin typeface="Tw Cen MT"/>
                <a:cs typeface="Tw Cen MT"/>
              </a:rPr>
              <a:t>e</a:t>
            </a:r>
            <a:r>
              <a:rPr lang="it-IT" sz="2400" i="1" spc="-50" dirty="0">
                <a:latin typeface="Tw Cen MT"/>
                <a:cs typeface="Tw Cen MT"/>
              </a:rPr>
              <a:t> </a:t>
            </a:r>
            <a:r>
              <a:rPr lang="it-IT" sz="2400" i="1" dirty="0">
                <a:latin typeface="Tw Cen MT"/>
                <a:cs typeface="Tw Cen MT"/>
              </a:rPr>
              <a:t>vendita</a:t>
            </a:r>
            <a:r>
              <a:rPr lang="it-IT" sz="2400" i="1" spc="-60" dirty="0">
                <a:latin typeface="Tw Cen MT"/>
                <a:cs typeface="Tw Cen MT"/>
              </a:rPr>
              <a:t> </a:t>
            </a:r>
            <a:r>
              <a:rPr lang="it-IT" sz="2400" i="1" dirty="0">
                <a:latin typeface="Tw Cen MT"/>
                <a:cs typeface="Tw Cen MT"/>
              </a:rPr>
              <a:t>di</a:t>
            </a:r>
            <a:r>
              <a:rPr lang="it-IT" sz="2400" i="1" spc="-55" dirty="0">
                <a:latin typeface="Tw Cen MT"/>
                <a:cs typeface="Tw Cen MT"/>
              </a:rPr>
              <a:t> </a:t>
            </a:r>
            <a:r>
              <a:rPr lang="it-IT" sz="2400" i="1" spc="-10" dirty="0">
                <a:latin typeface="Tw Cen MT"/>
                <a:cs typeface="Tw Cen MT"/>
              </a:rPr>
              <a:t>merci, </a:t>
            </a:r>
            <a:r>
              <a:rPr lang="it-IT" sz="2400" i="1" dirty="0">
                <a:latin typeface="Tw Cen MT"/>
                <a:cs typeface="Tw Cen MT"/>
              </a:rPr>
              <a:t>per</a:t>
            </a:r>
            <a:r>
              <a:rPr lang="it-IT" sz="2400" i="1" spc="-30" dirty="0">
                <a:latin typeface="Tw Cen MT"/>
                <a:cs typeface="Tw Cen MT"/>
              </a:rPr>
              <a:t> </a:t>
            </a:r>
            <a:r>
              <a:rPr lang="it-IT" sz="2400" i="1" dirty="0">
                <a:latin typeface="Tw Cen MT"/>
                <a:cs typeface="Tw Cen MT"/>
              </a:rPr>
              <a:t>…</a:t>
            </a:r>
            <a:r>
              <a:rPr lang="it-IT" sz="2400" i="1" spc="-25" dirty="0">
                <a:latin typeface="Tw Cen MT"/>
                <a:cs typeface="Tw Cen MT"/>
              </a:rPr>
              <a:t> </a:t>
            </a:r>
            <a:r>
              <a:rPr lang="it-IT" sz="2400" i="1" spc="-10" dirty="0">
                <a:latin typeface="Tw Cen MT"/>
                <a:cs typeface="Tw Cen MT"/>
              </a:rPr>
              <a:t>periodo</a:t>
            </a:r>
            <a:r>
              <a:rPr lang="it-IT" sz="2400" i="1" dirty="0">
                <a:latin typeface="Tw Cen MT"/>
                <a:cs typeface="Tw Cen MT"/>
              </a:rPr>
              <a:t>	…</a:t>
            </a:r>
            <a:r>
              <a:rPr lang="it-IT" sz="2400" i="1" spc="-20" dirty="0">
                <a:latin typeface="Tw Cen MT"/>
                <a:cs typeface="Tw Cen MT"/>
              </a:rPr>
              <a:t> </a:t>
            </a:r>
            <a:r>
              <a:rPr lang="it-IT" sz="2400" b="1" i="1" dirty="0">
                <a:latin typeface="Tw Cen MT"/>
                <a:cs typeface="Tw Cen MT"/>
              </a:rPr>
              <a:t>non</a:t>
            </a:r>
            <a:r>
              <a:rPr lang="it-IT" sz="2400" b="1" i="1" spc="-20" dirty="0">
                <a:latin typeface="Tw Cen MT"/>
                <a:cs typeface="Tw Cen MT"/>
              </a:rPr>
              <a:t> </a:t>
            </a:r>
            <a:r>
              <a:rPr lang="it-IT" sz="2400" b="1" i="1" dirty="0">
                <a:latin typeface="Tw Cen MT"/>
                <a:cs typeface="Tw Cen MT"/>
              </a:rPr>
              <a:t>superiore</a:t>
            </a:r>
            <a:r>
              <a:rPr lang="it-IT" sz="2400" b="1" i="1" spc="-35" dirty="0">
                <a:latin typeface="Tw Cen MT"/>
                <a:cs typeface="Tw Cen MT"/>
              </a:rPr>
              <a:t> </a:t>
            </a:r>
            <a:r>
              <a:rPr lang="it-IT" sz="2400" b="1" i="1" dirty="0">
                <a:latin typeface="Tw Cen MT"/>
                <a:cs typeface="Tw Cen MT"/>
              </a:rPr>
              <a:t>a</a:t>
            </a:r>
            <a:r>
              <a:rPr lang="it-IT" sz="2400" b="1" i="1" spc="-5" dirty="0">
                <a:latin typeface="Tw Cen MT"/>
                <a:cs typeface="Tw Cen MT"/>
              </a:rPr>
              <a:t> </a:t>
            </a:r>
            <a:r>
              <a:rPr lang="it-IT" sz="2400" b="1" i="1" dirty="0">
                <a:latin typeface="Tw Cen MT"/>
                <a:cs typeface="Tw Cen MT"/>
              </a:rPr>
              <a:t>120</a:t>
            </a:r>
            <a:r>
              <a:rPr lang="it-IT" sz="2400" b="1" i="1" spc="-10" dirty="0">
                <a:latin typeface="Tw Cen MT"/>
                <a:cs typeface="Tw Cen MT"/>
              </a:rPr>
              <a:t> giorni </a:t>
            </a:r>
            <a:r>
              <a:rPr lang="it-IT" sz="2400" b="1" i="1" dirty="0">
                <a:latin typeface="Tw Cen MT"/>
                <a:cs typeface="Tw Cen MT"/>
              </a:rPr>
              <a:t>nell’anno</a:t>
            </a:r>
            <a:r>
              <a:rPr lang="it-IT" sz="2400" b="1" i="1" spc="-75" dirty="0">
                <a:latin typeface="Tw Cen MT"/>
                <a:cs typeface="Tw Cen MT"/>
              </a:rPr>
              <a:t> </a:t>
            </a:r>
            <a:r>
              <a:rPr lang="it-IT" sz="2400" b="1" i="1" spc="-10" dirty="0">
                <a:latin typeface="Tw Cen MT"/>
                <a:cs typeface="Tw Cen MT"/>
              </a:rPr>
              <a:t>solare.</a:t>
            </a:r>
            <a:endParaRPr lang="it-IT" sz="2400" dirty="0">
              <a:latin typeface="Tw Cen MT"/>
              <a:cs typeface="Tw Cen MT"/>
            </a:endParaRPr>
          </a:p>
        </p:txBody>
      </p:sp>
      <p:sp>
        <p:nvSpPr>
          <p:cNvPr id="9" name="CasellaDiTesto 8">
            <a:extLst>
              <a:ext uri="{FF2B5EF4-FFF2-40B4-BE49-F238E27FC236}">
                <a16:creationId xmlns:a16="http://schemas.microsoft.com/office/drawing/2014/main" id="{41C1577E-1A45-C8D4-07C0-141DEF9F460C}"/>
              </a:ext>
            </a:extLst>
          </p:cNvPr>
          <p:cNvSpPr txBox="1"/>
          <p:nvPr/>
        </p:nvSpPr>
        <p:spPr>
          <a:xfrm>
            <a:off x="1435509" y="4571155"/>
            <a:ext cx="8957187" cy="923330"/>
          </a:xfrm>
          <a:prstGeom prst="rect">
            <a:avLst/>
          </a:prstGeom>
          <a:noFill/>
        </p:spPr>
        <p:txBody>
          <a:bodyPr wrap="square">
            <a:spAutoFit/>
          </a:bodyPr>
          <a:lstStyle/>
          <a:p>
            <a:pPr algn="just"/>
            <a:r>
              <a:rPr lang="it-IT" dirty="0"/>
              <a:t>Poiché gli eventi oggetto di SCIA rispettano in genere le caratteristiche di durata (inferiore a 120 giorni) nella pratica ciò consentirebbe di affermare che il vincolo paesaggistico è superabile  siano rispettati i limiti indicati negli interventi esclusi</a:t>
            </a:r>
          </a:p>
        </p:txBody>
      </p:sp>
      <p:sp>
        <p:nvSpPr>
          <p:cNvPr id="2" name="Segnaposto piè di pagina 1">
            <a:extLst>
              <a:ext uri="{FF2B5EF4-FFF2-40B4-BE49-F238E27FC236}">
                <a16:creationId xmlns:a16="http://schemas.microsoft.com/office/drawing/2014/main" id="{3BB28EA4-C902-0A32-227C-ACBD96D26FFB}"/>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198C9D25-3DD6-9D8D-FC6B-A7C6C5F544A9}"/>
              </a:ext>
            </a:extLst>
          </p:cNvPr>
          <p:cNvSpPr>
            <a:spLocks noGrp="1"/>
          </p:cNvSpPr>
          <p:nvPr>
            <p:ph type="sldNum" sz="quarter" idx="12"/>
          </p:nvPr>
        </p:nvSpPr>
        <p:spPr/>
        <p:txBody>
          <a:bodyPr/>
          <a:lstStyle/>
          <a:p>
            <a:fld id="{56C962FA-7BBA-42EA-B52A-38530D7E724D}" type="slidenum">
              <a:rPr lang="it-IT" smtClean="0"/>
              <a:t>110</a:t>
            </a:fld>
            <a:endParaRPr lang="it-IT"/>
          </a:p>
        </p:txBody>
      </p:sp>
    </p:spTree>
    <p:extLst>
      <p:ext uri="{BB962C8B-B14F-4D97-AF65-F5344CB8AC3E}">
        <p14:creationId xmlns:p14="http://schemas.microsoft.com/office/powerpoint/2010/main" val="305880027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FB347D2A-9E1E-DB06-474B-E4AB1DA8AF75}"/>
              </a:ext>
            </a:extLst>
          </p:cNvPr>
          <p:cNvSpPr txBox="1"/>
          <p:nvPr/>
        </p:nvSpPr>
        <p:spPr>
          <a:xfrm>
            <a:off x="668594" y="639097"/>
            <a:ext cx="10854812" cy="1938992"/>
          </a:xfrm>
          <a:prstGeom prst="rect">
            <a:avLst/>
          </a:prstGeom>
          <a:noFill/>
        </p:spPr>
        <p:txBody>
          <a:bodyPr wrap="square">
            <a:spAutoFit/>
          </a:bodyPr>
          <a:lstStyle/>
          <a:p>
            <a:pPr marL="332740" marR="5080" indent="-320675" algn="just">
              <a:lnSpc>
                <a:spcPct val="100000"/>
              </a:lnSpc>
              <a:spcBef>
                <a:spcPts val="100"/>
              </a:spcBef>
              <a:buClr>
                <a:srgbClr val="BF504D"/>
              </a:buClr>
              <a:buSzPct val="60344"/>
              <a:buFont typeface="Times New Roman"/>
              <a:buChar char="□"/>
              <a:tabLst>
                <a:tab pos="332740" algn="l"/>
              </a:tabLst>
            </a:pPr>
            <a:r>
              <a:rPr lang="it-IT" sz="2400" dirty="0">
                <a:latin typeface="Tw Cen MT"/>
                <a:cs typeface="Tw Cen MT"/>
              </a:rPr>
              <a:t>La</a:t>
            </a:r>
            <a:r>
              <a:rPr lang="it-IT" sz="2400" spc="-10" dirty="0">
                <a:latin typeface="Tw Cen MT"/>
                <a:cs typeface="Tw Cen MT"/>
              </a:rPr>
              <a:t> </a:t>
            </a:r>
            <a:r>
              <a:rPr lang="it-IT" sz="2400" dirty="0">
                <a:latin typeface="Tw Cen MT"/>
                <a:cs typeface="Tw Cen MT"/>
              </a:rPr>
              <a:t>stessa</a:t>
            </a:r>
            <a:r>
              <a:rPr lang="it-IT" sz="2400" spc="-40" dirty="0">
                <a:latin typeface="Tw Cen MT"/>
                <a:cs typeface="Tw Cen MT"/>
              </a:rPr>
              <a:t> </a:t>
            </a:r>
            <a:r>
              <a:rPr lang="it-IT" sz="2400" dirty="0">
                <a:latin typeface="Tw Cen MT"/>
                <a:cs typeface="Tw Cen MT"/>
              </a:rPr>
              <a:t>cosa</a:t>
            </a:r>
            <a:r>
              <a:rPr lang="it-IT" sz="2400" spc="-35" dirty="0">
                <a:latin typeface="Tw Cen MT"/>
                <a:cs typeface="Tw Cen MT"/>
              </a:rPr>
              <a:t> </a:t>
            </a:r>
            <a:r>
              <a:rPr lang="it-IT" sz="2400" dirty="0">
                <a:latin typeface="Tw Cen MT"/>
                <a:cs typeface="Tw Cen MT"/>
              </a:rPr>
              <a:t>non</a:t>
            </a:r>
            <a:r>
              <a:rPr lang="it-IT" sz="2400" spc="-30" dirty="0">
                <a:latin typeface="Tw Cen MT"/>
                <a:cs typeface="Tw Cen MT"/>
              </a:rPr>
              <a:t> </a:t>
            </a:r>
            <a:r>
              <a:rPr lang="it-IT" sz="2400" dirty="0">
                <a:latin typeface="Tw Cen MT"/>
                <a:cs typeface="Tw Cen MT"/>
              </a:rPr>
              <a:t>si</a:t>
            </a:r>
            <a:r>
              <a:rPr lang="it-IT" sz="2400" spc="-25" dirty="0">
                <a:latin typeface="Tw Cen MT"/>
                <a:cs typeface="Tw Cen MT"/>
              </a:rPr>
              <a:t> </a:t>
            </a:r>
            <a:r>
              <a:rPr lang="it-IT" sz="2400" dirty="0">
                <a:latin typeface="Tw Cen MT"/>
                <a:cs typeface="Tw Cen MT"/>
              </a:rPr>
              <a:t>può</a:t>
            </a:r>
            <a:r>
              <a:rPr lang="it-IT" sz="2400" spc="-35" dirty="0">
                <a:latin typeface="Tw Cen MT"/>
                <a:cs typeface="Tw Cen MT"/>
              </a:rPr>
              <a:t> </a:t>
            </a:r>
            <a:r>
              <a:rPr lang="it-IT" sz="2400" dirty="0">
                <a:latin typeface="Tw Cen MT"/>
                <a:cs typeface="Tw Cen MT"/>
              </a:rPr>
              <a:t>invece</a:t>
            </a:r>
            <a:r>
              <a:rPr lang="it-IT" sz="2400" spc="-30" dirty="0">
                <a:latin typeface="Tw Cen MT"/>
                <a:cs typeface="Tw Cen MT"/>
              </a:rPr>
              <a:t> </a:t>
            </a:r>
            <a:r>
              <a:rPr lang="it-IT" sz="2400" dirty="0">
                <a:latin typeface="Tw Cen MT"/>
                <a:cs typeface="Tw Cen MT"/>
              </a:rPr>
              <a:t>sostenere</a:t>
            </a:r>
            <a:r>
              <a:rPr lang="it-IT" sz="2400" spc="-60" dirty="0">
                <a:latin typeface="Tw Cen MT"/>
                <a:cs typeface="Tw Cen MT"/>
              </a:rPr>
              <a:t> </a:t>
            </a:r>
            <a:r>
              <a:rPr lang="it-IT" sz="2400" dirty="0">
                <a:latin typeface="Tw Cen MT"/>
                <a:cs typeface="Tw Cen MT"/>
              </a:rPr>
              <a:t>per</a:t>
            </a:r>
            <a:r>
              <a:rPr lang="it-IT" sz="2400" spc="-35" dirty="0">
                <a:latin typeface="Tw Cen MT"/>
                <a:cs typeface="Tw Cen MT"/>
              </a:rPr>
              <a:t> </a:t>
            </a:r>
            <a:r>
              <a:rPr lang="it-IT" sz="2400" spc="-25" dirty="0">
                <a:latin typeface="Tw Cen MT"/>
                <a:cs typeface="Tw Cen MT"/>
              </a:rPr>
              <a:t>il </a:t>
            </a:r>
            <a:r>
              <a:rPr lang="it-IT" sz="2400" b="1" dirty="0">
                <a:latin typeface="Tw Cen MT"/>
                <a:cs typeface="Tw Cen MT"/>
              </a:rPr>
              <a:t>vincolo</a:t>
            </a:r>
            <a:r>
              <a:rPr lang="it-IT" sz="2400" b="1" spc="-20" dirty="0">
                <a:latin typeface="Tw Cen MT"/>
                <a:cs typeface="Tw Cen MT"/>
              </a:rPr>
              <a:t> </a:t>
            </a:r>
            <a:r>
              <a:rPr lang="it-IT" sz="2400" b="1" dirty="0">
                <a:latin typeface="Tw Cen MT"/>
                <a:cs typeface="Tw Cen MT"/>
              </a:rPr>
              <a:t>culturale</a:t>
            </a:r>
            <a:r>
              <a:rPr lang="it-IT" sz="2400" b="1" spc="-45" dirty="0">
                <a:latin typeface="Tw Cen MT"/>
                <a:cs typeface="Tw Cen MT"/>
              </a:rPr>
              <a:t> </a:t>
            </a:r>
            <a:r>
              <a:rPr lang="it-IT" sz="2400" b="1" dirty="0">
                <a:latin typeface="Tw Cen MT"/>
                <a:cs typeface="Tw Cen MT"/>
              </a:rPr>
              <a:t>e</a:t>
            </a:r>
            <a:r>
              <a:rPr lang="it-IT" sz="2400" b="1" spc="15" dirty="0">
                <a:latin typeface="Tw Cen MT"/>
                <a:cs typeface="Tw Cen MT"/>
              </a:rPr>
              <a:t> </a:t>
            </a:r>
            <a:r>
              <a:rPr lang="it-IT" sz="2400" b="1" dirty="0">
                <a:latin typeface="Tw Cen MT"/>
                <a:cs typeface="Tw Cen MT"/>
              </a:rPr>
              <a:t>monumentale</a:t>
            </a:r>
            <a:r>
              <a:rPr lang="it-IT" sz="2400" b="1" spc="-35" dirty="0">
                <a:latin typeface="Tw Cen MT"/>
                <a:cs typeface="Tw Cen MT"/>
              </a:rPr>
              <a:t> </a:t>
            </a:r>
            <a:r>
              <a:rPr lang="it-IT" sz="2400" dirty="0">
                <a:latin typeface="Tw Cen MT"/>
                <a:cs typeface="Tw Cen MT"/>
              </a:rPr>
              <a:t>,</a:t>
            </a:r>
            <a:r>
              <a:rPr lang="it-IT" sz="2400" spc="20" dirty="0">
                <a:latin typeface="Tw Cen MT"/>
                <a:cs typeface="Tw Cen MT"/>
              </a:rPr>
              <a:t> </a:t>
            </a:r>
            <a:r>
              <a:rPr lang="it-IT" sz="2400" dirty="0">
                <a:latin typeface="Tw Cen MT"/>
                <a:cs typeface="Tw Cen MT"/>
              </a:rPr>
              <a:t>ed</a:t>
            </a:r>
            <a:r>
              <a:rPr lang="it-IT" sz="2400" spc="-25" dirty="0">
                <a:latin typeface="Tw Cen MT"/>
                <a:cs typeface="Tw Cen MT"/>
              </a:rPr>
              <a:t> </a:t>
            </a:r>
            <a:r>
              <a:rPr lang="it-IT" sz="2400" dirty="0">
                <a:latin typeface="Tw Cen MT"/>
                <a:cs typeface="Tw Cen MT"/>
              </a:rPr>
              <a:t>anche</a:t>
            </a:r>
            <a:r>
              <a:rPr lang="it-IT" sz="2400" spc="-20" dirty="0">
                <a:latin typeface="Tw Cen MT"/>
                <a:cs typeface="Tw Cen MT"/>
              </a:rPr>
              <a:t> </a:t>
            </a:r>
            <a:r>
              <a:rPr lang="it-IT" sz="2400" spc="-25" dirty="0">
                <a:latin typeface="Tw Cen MT"/>
                <a:cs typeface="Tw Cen MT"/>
              </a:rPr>
              <a:t>per </a:t>
            </a:r>
            <a:r>
              <a:rPr lang="it-IT" sz="2400" dirty="0">
                <a:latin typeface="Tw Cen MT"/>
                <a:cs typeface="Tw Cen MT"/>
              </a:rPr>
              <a:t>quelli</a:t>
            </a:r>
            <a:r>
              <a:rPr lang="it-IT" sz="2400" spc="-55" dirty="0">
                <a:latin typeface="Tw Cen MT"/>
                <a:cs typeface="Tw Cen MT"/>
              </a:rPr>
              <a:t> </a:t>
            </a:r>
            <a:r>
              <a:rPr lang="it-IT" sz="2400" b="1" dirty="0">
                <a:latin typeface="Tw Cen MT"/>
                <a:cs typeface="Tw Cen MT"/>
              </a:rPr>
              <a:t>idrogeologici</a:t>
            </a:r>
            <a:r>
              <a:rPr lang="it-IT" sz="2400" b="1" spc="-15" dirty="0">
                <a:latin typeface="Tw Cen MT"/>
                <a:cs typeface="Tw Cen MT"/>
              </a:rPr>
              <a:t> </a:t>
            </a:r>
            <a:r>
              <a:rPr lang="it-IT" sz="2400" dirty="0">
                <a:latin typeface="Tw Cen MT"/>
                <a:cs typeface="Tw Cen MT"/>
              </a:rPr>
              <a:t>e</a:t>
            </a:r>
            <a:r>
              <a:rPr lang="it-IT" sz="2400" spc="-15" dirty="0">
                <a:latin typeface="Tw Cen MT"/>
                <a:cs typeface="Tw Cen MT"/>
              </a:rPr>
              <a:t> </a:t>
            </a:r>
            <a:r>
              <a:rPr lang="it-IT" sz="2400" dirty="0">
                <a:latin typeface="Tw Cen MT"/>
                <a:cs typeface="Tw Cen MT"/>
              </a:rPr>
              <a:t>per</a:t>
            </a:r>
            <a:r>
              <a:rPr lang="it-IT" sz="2400" spc="-55" dirty="0">
                <a:latin typeface="Tw Cen MT"/>
                <a:cs typeface="Tw Cen MT"/>
              </a:rPr>
              <a:t> </a:t>
            </a:r>
            <a:r>
              <a:rPr lang="it-IT" sz="2400" dirty="0">
                <a:latin typeface="Tw Cen MT"/>
                <a:cs typeface="Tw Cen MT"/>
              </a:rPr>
              <a:t>la</a:t>
            </a:r>
            <a:r>
              <a:rPr lang="it-IT" sz="2400" spc="-25" dirty="0">
                <a:latin typeface="Tw Cen MT"/>
                <a:cs typeface="Tw Cen MT"/>
              </a:rPr>
              <a:t> </a:t>
            </a:r>
            <a:r>
              <a:rPr lang="it-IT" sz="2400" dirty="0">
                <a:latin typeface="Tw Cen MT"/>
                <a:cs typeface="Tw Cen MT"/>
              </a:rPr>
              <a:t>tutela</a:t>
            </a:r>
            <a:r>
              <a:rPr lang="it-IT" sz="2400" spc="-20" dirty="0">
                <a:latin typeface="Tw Cen MT"/>
                <a:cs typeface="Tw Cen MT"/>
              </a:rPr>
              <a:t> </a:t>
            </a:r>
            <a:r>
              <a:rPr lang="it-IT" sz="2400" dirty="0">
                <a:latin typeface="Tw Cen MT"/>
                <a:cs typeface="Tw Cen MT"/>
              </a:rPr>
              <a:t>delle</a:t>
            </a:r>
            <a:r>
              <a:rPr lang="it-IT" sz="2400" spc="-50" dirty="0">
                <a:latin typeface="Tw Cen MT"/>
                <a:cs typeface="Tw Cen MT"/>
              </a:rPr>
              <a:t> </a:t>
            </a:r>
            <a:r>
              <a:rPr lang="it-IT" sz="2400" dirty="0">
                <a:latin typeface="Tw Cen MT"/>
                <a:cs typeface="Tw Cen MT"/>
              </a:rPr>
              <a:t>acque</a:t>
            </a:r>
            <a:r>
              <a:rPr lang="it-IT" sz="2400" spc="-50" dirty="0">
                <a:latin typeface="Tw Cen MT"/>
                <a:cs typeface="Tw Cen MT"/>
              </a:rPr>
              <a:t> , </a:t>
            </a:r>
            <a:r>
              <a:rPr lang="it-IT" sz="2400" dirty="0">
                <a:latin typeface="Tw Cen MT"/>
                <a:cs typeface="Tw Cen MT"/>
              </a:rPr>
              <a:t>dove</a:t>
            </a:r>
            <a:r>
              <a:rPr lang="it-IT" sz="2400" spc="-65" dirty="0">
                <a:latin typeface="Tw Cen MT"/>
                <a:cs typeface="Tw Cen MT"/>
              </a:rPr>
              <a:t> </a:t>
            </a:r>
            <a:r>
              <a:rPr lang="it-IT" sz="2400" dirty="0">
                <a:latin typeface="Tw Cen MT"/>
                <a:cs typeface="Tw Cen MT"/>
              </a:rPr>
              <a:t>la</a:t>
            </a:r>
            <a:r>
              <a:rPr lang="it-IT" sz="2400" spc="-40" dirty="0">
                <a:latin typeface="Tw Cen MT"/>
                <a:cs typeface="Tw Cen MT"/>
              </a:rPr>
              <a:t> </a:t>
            </a:r>
            <a:r>
              <a:rPr lang="it-IT" sz="2400" dirty="0">
                <a:latin typeface="Tw Cen MT"/>
                <a:cs typeface="Tw Cen MT"/>
              </a:rPr>
              <a:t>legislazione</a:t>
            </a:r>
            <a:r>
              <a:rPr lang="it-IT" sz="2400" spc="-65" dirty="0">
                <a:latin typeface="Tw Cen MT"/>
                <a:cs typeface="Tw Cen MT"/>
              </a:rPr>
              <a:t> </a:t>
            </a:r>
            <a:r>
              <a:rPr lang="it-IT" sz="2400" dirty="0">
                <a:latin typeface="Tw Cen MT"/>
                <a:cs typeface="Tw Cen MT"/>
              </a:rPr>
              <a:t>non</a:t>
            </a:r>
            <a:r>
              <a:rPr lang="it-IT" sz="2400" spc="-55" dirty="0">
                <a:latin typeface="Tw Cen MT"/>
                <a:cs typeface="Tw Cen MT"/>
              </a:rPr>
              <a:t> </a:t>
            </a:r>
            <a:r>
              <a:rPr lang="it-IT" sz="2400" dirty="0">
                <a:latin typeface="Tw Cen MT"/>
                <a:cs typeface="Tw Cen MT"/>
              </a:rPr>
              <a:t>prevede</a:t>
            </a:r>
            <a:r>
              <a:rPr lang="it-IT" sz="2400" spc="-65" dirty="0">
                <a:latin typeface="Tw Cen MT"/>
                <a:cs typeface="Tw Cen MT"/>
              </a:rPr>
              <a:t> </a:t>
            </a:r>
            <a:r>
              <a:rPr lang="it-IT" sz="2400" dirty="0">
                <a:latin typeface="Tw Cen MT"/>
                <a:cs typeface="Tw Cen MT"/>
              </a:rPr>
              <a:t>interventi</a:t>
            </a:r>
            <a:r>
              <a:rPr lang="it-IT" sz="2400" spc="-60" dirty="0">
                <a:latin typeface="Tw Cen MT"/>
                <a:cs typeface="Tw Cen MT"/>
              </a:rPr>
              <a:t> </a:t>
            </a:r>
            <a:r>
              <a:rPr lang="it-IT" sz="2400" spc="-10" dirty="0">
                <a:latin typeface="Tw Cen MT"/>
                <a:cs typeface="Tw Cen MT"/>
              </a:rPr>
              <a:t>esclusi. </a:t>
            </a:r>
            <a:r>
              <a:rPr lang="it-IT" sz="2400" dirty="0">
                <a:latin typeface="Tw Cen MT"/>
                <a:cs typeface="Tw Cen MT"/>
              </a:rPr>
              <a:t>Quindi</a:t>
            </a:r>
            <a:r>
              <a:rPr lang="it-IT" sz="2400" spc="-45" dirty="0">
                <a:latin typeface="Tw Cen MT"/>
                <a:cs typeface="Tw Cen MT"/>
              </a:rPr>
              <a:t> </a:t>
            </a:r>
            <a:r>
              <a:rPr lang="it-IT" sz="2400" dirty="0">
                <a:latin typeface="Tw Cen MT"/>
                <a:cs typeface="Tw Cen MT"/>
              </a:rPr>
              <a:t>l’accertamento</a:t>
            </a:r>
            <a:r>
              <a:rPr lang="it-IT" sz="2400" spc="-65" dirty="0">
                <a:latin typeface="Tw Cen MT"/>
                <a:cs typeface="Tw Cen MT"/>
              </a:rPr>
              <a:t> </a:t>
            </a:r>
            <a:r>
              <a:rPr lang="it-IT" sz="2400" dirty="0">
                <a:latin typeface="Tw Cen MT"/>
                <a:cs typeface="Tw Cen MT"/>
              </a:rPr>
              <a:t>dell’esistenza</a:t>
            </a:r>
            <a:r>
              <a:rPr lang="it-IT" sz="2400" spc="-50" dirty="0">
                <a:latin typeface="Tw Cen MT"/>
                <a:cs typeface="Tw Cen MT"/>
              </a:rPr>
              <a:t> </a:t>
            </a:r>
            <a:r>
              <a:rPr lang="it-IT" sz="2400" dirty="0">
                <a:latin typeface="Tw Cen MT"/>
                <a:cs typeface="Tw Cen MT"/>
              </a:rPr>
              <a:t>di</a:t>
            </a:r>
            <a:r>
              <a:rPr lang="it-IT" sz="2400" spc="-40" dirty="0">
                <a:latin typeface="Tw Cen MT"/>
                <a:cs typeface="Tw Cen MT"/>
              </a:rPr>
              <a:t> </a:t>
            </a:r>
            <a:r>
              <a:rPr lang="it-IT" sz="2400" dirty="0">
                <a:latin typeface="Tw Cen MT"/>
                <a:cs typeface="Tw Cen MT"/>
              </a:rPr>
              <a:t>tali</a:t>
            </a:r>
            <a:r>
              <a:rPr lang="it-IT" sz="2400" spc="-40" dirty="0">
                <a:latin typeface="Tw Cen MT"/>
                <a:cs typeface="Tw Cen MT"/>
              </a:rPr>
              <a:t> </a:t>
            </a:r>
            <a:r>
              <a:rPr lang="it-IT" sz="2400" spc="-10" dirty="0">
                <a:latin typeface="Tw Cen MT"/>
                <a:cs typeface="Tw Cen MT"/>
              </a:rPr>
              <a:t>ultimi </a:t>
            </a:r>
            <a:r>
              <a:rPr lang="it-IT" sz="2400" dirty="0">
                <a:latin typeface="Tw Cen MT"/>
                <a:cs typeface="Tw Cen MT"/>
              </a:rPr>
              <a:t>indicati</a:t>
            </a:r>
            <a:r>
              <a:rPr lang="it-IT" sz="2400" spc="-85" dirty="0">
                <a:latin typeface="Tw Cen MT"/>
                <a:cs typeface="Tw Cen MT"/>
              </a:rPr>
              <a:t> </a:t>
            </a:r>
            <a:r>
              <a:rPr lang="it-IT" sz="2400" dirty="0">
                <a:latin typeface="Tw Cen MT"/>
                <a:cs typeface="Tw Cen MT"/>
              </a:rPr>
              <a:t>vincoli</a:t>
            </a:r>
            <a:r>
              <a:rPr lang="it-IT" sz="2400" spc="-25" dirty="0">
                <a:latin typeface="Tw Cen MT"/>
                <a:cs typeface="Tw Cen MT"/>
              </a:rPr>
              <a:t> </a:t>
            </a:r>
            <a:r>
              <a:rPr lang="it-IT" sz="2400" dirty="0">
                <a:latin typeface="Tw Cen MT"/>
                <a:cs typeface="Tw Cen MT"/>
              </a:rPr>
              <a:t>rappresenta</a:t>
            </a:r>
            <a:r>
              <a:rPr lang="it-IT" sz="2400" spc="-90" dirty="0">
                <a:latin typeface="Tw Cen MT"/>
                <a:cs typeface="Tw Cen MT"/>
              </a:rPr>
              <a:t> </a:t>
            </a:r>
            <a:r>
              <a:rPr lang="it-IT" sz="2400" i="1" dirty="0">
                <a:latin typeface="Tw Cen MT"/>
                <a:cs typeface="Tw Cen MT"/>
              </a:rPr>
              <a:t>condicio</a:t>
            </a:r>
            <a:r>
              <a:rPr lang="it-IT" sz="2400" i="1" spc="-60" dirty="0">
                <a:latin typeface="Tw Cen MT"/>
                <a:cs typeface="Tw Cen MT"/>
              </a:rPr>
              <a:t> «</a:t>
            </a:r>
            <a:r>
              <a:rPr lang="it-IT" sz="2400" i="1" dirty="0">
                <a:latin typeface="Tw Cen MT"/>
                <a:cs typeface="Tw Cen MT"/>
              </a:rPr>
              <a:t>sine</a:t>
            </a:r>
            <a:r>
              <a:rPr lang="it-IT" sz="2400" i="1" spc="-25" dirty="0">
                <a:latin typeface="Tw Cen MT"/>
                <a:cs typeface="Tw Cen MT"/>
              </a:rPr>
              <a:t> qua </a:t>
            </a:r>
            <a:r>
              <a:rPr lang="it-IT" sz="2400" i="1" dirty="0">
                <a:latin typeface="Tw Cen MT"/>
                <a:cs typeface="Tw Cen MT"/>
              </a:rPr>
              <a:t>Non»</a:t>
            </a:r>
            <a:r>
              <a:rPr lang="it-IT" sz="2400" i="1" spc="-70" dirty="0">
                <a:latin typeface="Tw Cen MT"/>
                <a:cs typeface="Tw Cen MT"/>
              </a:rPr>
              <a:t> </a:t>
            </a:r>
            <a:r>
              <a:rPr lang="it-IT" sz="2400" dirty="0">
                <a:latin typeface="Tw Cen MT"/>
                <a:cs typeface="Tw Cen MT"/>
              </a:rPr>
              <a:t>per</a:t>
            </a:r>
            <a:r>
              <a:rPr lang="it-IT" sz="2400" spc="-30" dirty="0">
                <a:latin typeface="Tw Cen MT"/>
                <a:cs typeface="Tw Cen MT"/>
              </a:rPr>
              <a:t> </a:t>
            </a:r>
            <a:r>
              <a:rPr lang="it-IT" sz="2400" dirty="0">
                <a:latin typeface="Tw Cen MT"/>
                <a:cs typeface="Tw Cen MT"/>
              </a:rPr>
              <a:t>poter</a:t>
            </a:r>
            <a:r>
              <a:rPr lang="it-IT" sz="2400" spc="-55" dirty="0">
                <a:latin typeface="Tw Cen MT"/>
                <a:cs typeface="Tw Cen MT"/>
              </a:rPr>
              <a:t> </a:t>
            </a:r>
            <a:r>
              <a:rPr lang="it-IT" sz="2400" dirty="0">
                <a:latin typeface="Tw Cen MT"/>
                <a:cs typeface="Tw Cen MT"/>
              </a:rPr>
              <a:t>ammettere</a:t>
            </a:r>
            <a:r>
              <a:rPr lang="it-IT" sz="2400" spc="-50" dirty="0">
                <a:latin typeface="Tw Cen MT"/>
                <a:cs typeface="Tw Cen MT"/>
              </a:rPr>
              <a:t> </a:t>
            </a:r>
            <a:r>
              <a:rPr lang="it-IT" sz="2400" dirty="0">
                <a:latin typeface="Tw Cen MT"/>
                <a:cs typeface="Tw Cen MT"/>
              </a:rPr>
              <a:t>l’utilizzo</a:t>
            </a:r>
            <a:r>
              <a:rPr lang="it-IT" sz="2400" spc="-25" dirty="0">
                <a:latin typeface="Tw Cen MT"/>
                <a:cs typeface="Tw Cen MT"/>
              </a:rPr>
              <a:t> </a:t>
            </a:r>
            <a:r>
              <a:rPr lang="it-IT" sz="2400" dirty="0">
                <a:latin typeface="Tw Cen MT"/>
                <a:cs typeface="Tw Cen MT"/>
              </a:rPr>
              <a:t>della </a:t>
            </a:r>
            <a:r>
              <a:rPr lang="it-IT" sz="2400" b="1" i="1" dirty="0">
                <a:solidFill>
                  <a:srgbClr val="0070BF"/>
                </a:solidFill>
                <a:latin typeface="Tw Cen MT"/>
                <a:cs typeface="Tw Cen MT"/>
              </a:rPr>
              <a:t>SCIA</a:t>
            </a:r>
            <a:endParaRPr lang="it-IT" sz="2400" dirty="0">
              <a:latin typeface="Tw Cen MT"/>
              <a:cs typeface="Tw Cen MT"/>
            </a:endParaRPr>
          </a:p>
        </p:txBody>
      </p:sp>
      <p:sp>
        <p:nvSpPr>
          <p:cNvPr id="2" name="Segnaposto piè di pagina 1">
            <a:extLst>
              <a:ext uri="{FF2B5EF4-FFF2-40B4-BE49-F238E27FC236}">
                <a16:creationId xmlns:a16="http://schemas.microsoft.com/office/drawing/2014/main" id="{067EDE53-1A8F-D5FF-2C2B-7DC67185A97C}"/>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65F13059-BFF5-2593-E78A-95DC166AC273}"/>
              </a:ext>
            </a:extLst>
          </p:cNvPr>
          <p:cNvSpPr>
            <a:spLocks noGrp="1"/>
          </p:cNvSpPr>
          <p:nvPr>
            <p:ph type="sldNum" sz="quarter" idx="12"/>
          </p:nvPr>
        </p:nvSpPr>
        <p:spPr/>
        <p:txBody>
          <a:bodyPr/>
          <a:lstStyle/>
          <a:p>
            <a:fld id="{56C962FA-7BBA-42EA-B52A-38530D7E724D}" type="slidenum">
              <a:rPr lang="it-IT" smtClean="0"/>
              <a:t>111</a:t>
            </a:fld>
            <a:endParaRPr lang="it-IT"/>
          </a:p>
        </p:txBody>
      </p:sp>
    </p:spTree>
    <p:extLst>
      <p:ext uri="{BB962C8B-B14F-4D97-AF65-F5344CB8AC3E}">
        <p14:creationId xmlns:p14="http://schemas.microsoft.com/office/powerpoint/2010/main" val="184824450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hermata, Pagina Web, Sito Web&#10;&#10;Il contenuto generato dall'IA potrebbe non essere corretto.">
            <a:extLst>
              <a:ext uri="{FF2B5EF4-FFF2-40B4-BE49-F238E27FC236}">
                <a16:creationId xmlns:a16="http://schemas.microsoft.com/office/drawing/2014/main" id="{B2A2B13D-9FF4-A903-DB32-CFDA30FCF1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1354" y="0"/>
            <a:ext cx="6186312" cy="6858000"/>
          </a:xfrm>
          <a:prstGeom prst="rect">
            <a:avLst/>
          </a:prstGeom>
        </p:spPr>
      </p:pic>
      <p:sp>
        <p:nvSpPr>
          <p:cNvPr id="2" name="Segnaposto piè di pagina 1">
            <a:extLst>
              <a:ext uri="{FF2B5EF4-FFF2-40B4-BE49-F238E27FC236}">
                <a16:creationId xmlns:a16="http://schemas.microsoft.com/office/drawing/2014/main" id="{3564264F-6709-6E58-008C-6C8A419C6D5B}"/>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90014B55-A26A-402A-12E8-BB4CFAA13C24}"/>
              </a:ext>
            </a:extLst>
          </p:cNvPr>
          <p:cNvSpPr>
            <a:spLocks noGrp="1"/>
          </p:cNvSpPr>
          <p:nvPr>
            <p:ph type="sldNum" sz="quarter" idx="12"/>
          </p:nvPr>
        </p:nvSpPr>
        <p:spPr/>
        <p:txBody>
          <a:bodyPr/>
          <a:lstStyle/>
          <a:p>
            <a:fld id="{56C962FA-7BBA-42EA-B52A-38530D7E724D}" type="slidenum">
              <a:rPr lang="it-IT" smtClean="0"/>
              <a:t>112</a:t>
            </a:fld>
            <a:endParaRPr lang="it-IT"/>
          </a:p>
        </p:txBody>
      </p:sp>
    </p:spTree>
    <p:extLst>
      <p:ext uri="{BB962C8B-B14F-4D97-AF65-F5344CB8AC3E}">
        <p14:creationId xmlns:p14="http://schemas.microsoft.com/office/powerpoint/2010/main" val="62264481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7">
            <a:extLst>
              <a:ext uri="{FF2B5EF4-FFF2-40B4-BE49-F238E27FC236}">
                <a16:creationId xmlns:a16="http://schemas.microsoft.com/office/drawing/2014/main" id="{87AC0C49-0B6E-CFEE-2FA6-37D2FA686AF2}"/>
              </a:ext>
            </a:extLst>
          </p:cNvPr>
          <p:cNvGraphicFramePr>
            <a:graphicFrameLocks noGrp="1"/>
          </p:cNvGraphicFramePr>
          <p:nvPr>
            <p:extLst>
              <p:ext uri="{D42A27DB-BD31-4B8C-83A1-F6EECF244321}">
                <p14:modId xmlns:p14="http://schemas.microsoft.com/office/powerpoint/2010/main" val="1438012429"/>
              </p:ext>
            </p:extLst>
          </p:nvPr>
        </p:nvGraphicFramePr>
        <p:xfrm>
          <a:off x="2013990" y="1045881"/>
          <a:ext cx="7920354" cy="4204335"/>
        </p:xfrm>
        <a:graphic>
          <a:graphicData uri="http://schemas.openxmlformats.org/drawingml/2006/table">
            <a:tbl>
              <a:tblPr firstRow="1" bandRow="1">
                <a:tableStyleId>{2D5ABB26-0587-4C30-8999-92F81FD0307C}</a:tableStyleId>
              </a:tblPr>
              <a:tblGrid>
                <a:gridCol w="2640330">
                  <a:extLst>
                    <a:ext uri="{9D8B030D-6E8A-4147-A177-3AD203B41FA5}">
                      <a16:colId xmlns:a16="http://schemas.microsoft.com/office/drawing/2014/main" val="20000"/>
                    </a:ext>
                  </a:extLst>
                </a:gridCol>
                <a:gridCol w="2639695">
                  <a:extLst>
                    <a:ext uri="{9D8B030D-6E8A-4147-A177-3AD203B41FA5}">
                      <a16:colId xmlns:a16="http://schemas.microsoft.com/office/drawing/2014/main" val="20001"/>
                    </a:ext>
                  </a:extLst>
                </a:gridCol>
                <a:gridCol w="2640329">
                  <a:extLst>
                    <a:ext uri="{9D8B030D-6E8A-4147-A177-3AD203B41FA5}">
                      <a16:colId xmlns:a16="http://schemas.microsoft.com/office/drawing/2014/main" val="20002"/>
                    </a:ext>
                  </a:extLst>
                </a:gridCol>
              </a:tblGrid>
              <a:tr h="2103755">
                <a:tc>
                  <a:txBody>
                    <a:bodyPr/>
                    <a:lstStyle/>
                    <a:p>
                      <a:pPr marL="485140" marR="480059" algn="ctr">
                        <a:lnSpc>
                          <a:spcPct val="100000"/>
                        </a:lnSpc>
                        <a:spcBef>
                          <a:spcPts val="220"/>
                        </a:spcBef>
                      </a:pPr>
                      <a:r>
                        <a:rPr sz="2200" b="1" dirty="0">
                          <a:solidFill>
                            <a:srgbClr val="FFFFFF"/>
                          </a:solidFill>
                          <a:latin typeface="Calibri"/>
                          <a:cs typeface="Calibri"/>
                        </a:rPr>
                        <a:t>EVENTI</a:t>
                      </a:r>
                      <a:r>
                        <a:rPr sz="2200" b="1" spc="-35" dirty="0">
                          <a:solidFill>
                            <a:srgbClr val="FFFFFF"/>
                          </a:solidFill>
                          <a:latin typeface="Calibri"/>
                          <a:cs typeface="Calibri"/>
                        </a:rPr>
                        <a:t> </a:t>
                      </a:r>
                      <a:r>
                        <a:rPr sz="2200" b="1" dirty="0">
                          <a:solidFill>
                            <a:srgbClr val="FFFFFF"/>
                          </a:solidFill>
                          <a:latin typeface="Calibri"/>
                          <a:cs typeface="Calibri"/>
                        </a:rPr>
                        <a:t>&lt;</a:t>
                      </a:r>
                      <a:r>
                        <a:rPr sz="2200" b="1" spc="-35" dirty="0">
                          <a:solidFill>
                            <a:srgbClr val="FFFFFF"/>
                          </a:solidFill>
                          <a:latin typeface="Calibri"/>
                          <a:cs typeface="Calibri"/>
                        </a:rPr>
                        <a:t> </a:t>
                      </a:r>
                      <a:r>
                        <a:rPr sz="2200" b="1" spc="-20" dirty="0">
                          <a:solidFill>
                            <a:srgbClr val="FFFFFF"/>
                          </a:solidFill>
                          <a:latin typeface="Calibri"/>
                          <a:cs typeface="Calibri"/>
                        </a:rPr>
                        <a:t>2000 </a:t>
                      </a:r>
                      <a:r>
                        <a:rPr sz="2200" b="1" spc="-10" dirty="0">
                          <a:solidFill>
                            <a:srgbClr val="FFFFFF"/>
                          </a:solidFill>
                          <a:latin typeface="Calibri"/>
                          <a:cs typeface="Calibri"/>
                        </a:rPr>
                        <a:t>PERSONE</a:t>
                      </a:r>
                      <a:endParaRPr sz="2200" dirty="0">
                        <a:latin typeface="Calibri"/>
                        <a:cs typeface="Calibri"/>
                      </a:endParaRPr>
                    </a:p>
                    <a:p>
                      <a:pPr algn="ctr">
                        <a:lnSpc>
                          <a:spcPct val="100000"/>
                        </a:lnSpc>
                      </a:pPr>
                      <a:r>
                        <a:rPr sz="2200" b="1" dirty="0">
                          <a:solidFill>
                            <a:srgbClr val="FFFFFF"/>
                          </a:solidFill>
                          <a:latin typeface="Calibri"/>
                          <a:cs typeface="Calibri"/>
                        </a:rPr>
                        <a:t>E</a:t>
                      </a:r>
                      <a:r>
                        <a:rPr sz="2200" b="1" spc="-25" dirty="0">
                          <a:solidFill>
                            <a:srgbClr val="FFFFFF"/>
                          </a:solidFill>
                          <a:latin typeface="Calibri"/>
                          <a:cs typeface="Calibri"/>
                        </a:rPr>
                        <a:t> </a:t>
                      </a:r>
                      <a:r>
                        <a:rPr sz="2200" b="1" dirty="0">
                          <a:solidFill>
                            <a:srgbClr val="FFFFFF"/>
                          </a:solidFill>
                          <a:latin typeface="Calibri"/>
                          <a:cs typeface="Calibri"/>
                        </a:rPr>
                        <a:t>&lt; </a:t>
                      </a:r>
                      <a:r>
                        <a:rPr sz="2200" b="1" spc="-10" dirty="0">
                          <a:solidFill>
                            <a:srgbClr val="FFFFFF"/>
                          </a:solidFill>
                          <a:latin typeface="Calibri"/>
                          <a:cs typeface="Calibri"/>
                        </a:rPr>
                        <a:t>01:00</a:t>
                      </a:r>
                      <a:endParaRPr sz="2200" dirty="0">
                        <a:latin typeface="Calibri"/>
                        <a:cs typeface="Calibri"/>
                      </a:endParaRPr>
                    </a:p>
                    <a:p>
                      <a:pPr marL="166370" marR="160020" algn="ctr">
                        <a:lnSpc>
                          <a:spcPct val="100000"/>
                        </a:lnSpc>
                      </a:pPr>
                      <a:r>
                        <a:rPr sz="2200" b="1" dirty="0">
                          <a:solidFill>
                            <a:srgbClr val="FFFFFF"/>
                          </a:solidFill>
                          <a:latin typeface="Calibri"/>
                          <a:cs typeface="Calibri"/>
                        </a:rPr>
                        <a:t>per</a:t>
                      </a:r>
                      <a:r>
                        <a:rPr sz="2200" b="1" spc="-60" dirty="0">
                          <a:solidFill>
                            <a:srgbClr val="FFFFFF"/>
                          </a:solidFill>
                          <a:latin typeface="Calibri"/>
                          <a:cs typeface="Calibri"/>
                        </a:rPr>
                        <a:t> </a:t>
                      </a:r>
                      <a:r>
                        <a:rPr sz="2200" b="1" dirty="0">
                          <a:solidFill>
                            <a:srgbClr val="FFFFFF"/>
                          </a:solidFill>
                          <a:latin typeface="Calibri"/>
                          <a:cs typeface="Calibri"/>
                        </a:rPr>
                        <a:t>attività</a:t>
                      </a:r>
                      <a:r>
                        <a:rPr sz="2200" b="1" spc="-30" dirty="0">
                          <a:solidFill>
                            <a:srgbClr val="FFFFFF"/>
                          </a:solidFill>
                          <a:latin typeface="Calibri"/>
                          <a:cs typeface="Calibri"/>
                        </a:rPr>
                        <a:t> </a:t>
                      </a:r>
                      <a:r>
                        <a:rPr sz="2200" b="1" spc="-10" dirty="0">
                          <a:solidFill>
                            <a:srgbClr val="FFFFFF"/>
                          </a:solidFill>
                          <a:latin typeface="Calibri"/>
                          <a:cs typeface="Calibri"/>
                        </a:rPr>
                        <a:t>culturali </a:t>
                      </a:r>
                      <a:r>
                        <a:rPr sz="2200" b="1" dirty="0">
                          <a:solidFill>
                            <a:srgbClr val="FFFFFF"/>
                          </a:solidFill>
                          <a:latin typeface="Calibri"/>
                          <a:cs typeface="Calibri"/>
                        </a:rPr>
                        <a:t>e</a:t>
                      </a:r>
                      <a:r>
                        <a:rPr sz="2200" b="1" spc="-15" dirty="0">
                          <a:solidFill>
                            <a:srgbClr val="FFFFFF"/>
                          </a:solidFill>
                          <a:latin typeface="Calibri"/>
                          <a:cs typeface="Calibri"/>
                        </a:rPr>
                        <a:t> </a:t>
                      </a:r>
                      <a:r>
                        <a:rPr sz="2200" b="1" spc="-10" dirty="0">
                          <a:solidFill>
                            <a:srgbClr val="FFFFFF"/>
                          </a:solidFill>
                          <a:latin typeface="Calibri"/>
                          <a:cs typeface="Calibri"/>
                        </a:rPr>
                        <a:t>cinematografiche</a:t>
                      </a:r>
                      <a:endParaRPr sz="2200" dirty="0">
                        <a:latin typeface="Calibri"/>
                        <a:cs typeface="Calibri"/>
                      </a:endParaRPr>
                    </a:p>
                  </a:txBody>
                  <a:tcPr marL="0" marR="0" marT="27940" marB="0">
                    <a:lnL w="1905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83AA33"/>
                    </a:solidFill>
                  </a:tcPr>
                </a:tc>
                <a:tc>
                  <a:txBody>
                    <a:bodyPr/>
                    <a:lstStyle/>
                    <a:p>
                      <a:pPr marL="485775" marR="478790" algn="ctr">
                        <a:lnSpc>
                          <a:spcPct val="100000"/>
                        </a:lnSpc>
                        <a:spcBef>
                          <a:spcPts val="220"/>
                        </a:spcBef>
                      </a:pPr>
                      <a:r>
                        <a:rPr sz="2200" b="1" dirty="0">
                          <a:solidFill>
                            <a:srgbClr val="FFFFFF"/>
                          </a:solidFill>
                          <a:latin typeface="Calibri"/>
                          <a:cs typeface="Calibri"/>
                        </a:rPr>
                        <a:t>EVENTI</a:t>
                      </a:r>
                      <a:r>
                        <a:rPr sz="2200" b="1" spc="-35" dirty="0">
                          <a:solidFill>
                            <a:srgbClr val="FFFFFF"/>
                          </a:solidFill>
                          <a:latin typeface="Calibri"/>
                          <a:cs typeface="Calibri"/>
                        </a:rPr>
                        <a:t> </a:t>
                      </a:r>
                      <a:r>
                        <a:rPr sz="2200" b="1" dirty="0">
                          <a:solidFill>
                            <a:srgbClr val="FFFFFF"/>
                          </a:solidFill>
                          <a:latin typeface="Calibri"/>
                          <a:cs typeface="Calibri"/>
                        </a:rPr>
                        <a:t>&lt;</a:t>
                      </a:r>
                      <a:r>
                        <a:rPr sz="2200" b="1" spc="-35" dirty="0">
                          <a:solidFill>
                            <a:srgbClr val="FFFFFF"/>
                          </a:solidFill>
                          <a:latin typeface="Calibri"/>
                          <a:cs typeface="Calibri"/>
                        </a:rPr>
                        <a:t> </a:t>
                      </a:r>
                      <a:r>
                        <a:rPr sz="2200" b="1" spc="-20" dirty="0">
                          <a:solidFill>
                            <a:srgbClr val="FFFFFF"/>
                          </a:solidFill>
                          <a:latin typeface="Calibri"/>
                          <a:cs typeface="Calibri"/>
                        </a:rPr>
                        <a:t>2000 </a:t>
                      </a:r>
                      <a:r>
                        <a:rPr sz="2200" b="1" spc="-10" dirty="0">
                          <a:solidFill>
                            <a:srgbClr val="FFFFFF"/>
                          </a:solidFill>
                          <a:latin typeface="Calibri"/>
                          <a:cs typeface="Calibri"/>
                        </a:rPr>
                        <a:t>PERSONE</a:t>
                      </a:r>
                      <a:endParaRPr sz="2200">
                        <a:latin typeface="Calibri"/>
                        <a:cs typeface="Calibri"/>
                      </a:endParaRPr>
                    </a:p>
                    <a:p>
                      <a:pPr algn="ctr">
                        <a:lnSpc>
                          <a:spcPct val="100000"/>
                        </a:lnSpc>
                      </a:pPr>
                      <a:r>
                        <a:rPr sz="2200" b="1" dirty="0">
                          <a:solidFill>
                            <a:srgbClr val="FFFFFF"/>
                          </a:solidFill>
                          <a:latin typeface="Calibri"/>
                          <a:cs typeface="Calibri"/>
                        </a:rPr>
                        <a:t>E</a:t>
                      </a:r>
                      <a:r>
                        <a:rPr sz="2200" b="1" spc="-25" dirty="0">
                          <a:solidFill>
                            <a:srgbClr val="FFFFFF"/>
                          </a:solidFill>
                          <a:latin typeface="Calibri"/>
                          <a:cs typeface="Calibri"/>
                        </a:rPr>
                        <a:t> </a:t>
                      </a:r>
                      <a:r>
                        <a:rPr sz="2200" b="1" dirty="0">
                          <a:solidFill>
                            <a:srgbClr val="FFFFFF"/>
                          </a:solidFill>
                          <a:latin typeface="Calibri"/>
                          <a:cs typeface="Calibri"/>
                        </a:rPr>
                        <a:t>&gt; </a:t>
                      </a:r>
                      <a:r>
                        <a:rPr sz="2200" b="1" spc="-10" dirty="0">
                          <a:solidFill>
                            <a:srgbClr val="FFFFFF"/>
                          </a:solidFill>
                          <a:latin typeface="Calibri"/>
                          <a:cs typeface="Calibri"/>
                        </a:rPr>
                        <a:t>01:00</a:t>
                      </a:r>
                      <a:endParaRPr sz="2200">
                        <a:latin typeface="Calibri"/>
                        <a:cs typeface="Calibri"/>
                      </a:endParaRPr>
                    </a:p>
                    <a:p>
                      <a:pPr marL="167005" marR="158750" algn="ctr">
                        <a:lnSpc>
                          <a:spcPct val="100000"/>
                        </a:lnSpc>
                      </a:pPr>
                      <a:r>
                        <a:rPr sz="2200" b="1" dirty="0">
                          <a:solidFill>
                            <a:srgbClr val="FFFFFF"/>
                          </a:solidFill>
                          <a:latin typeface="Calibri"/>
                          <a:cs typeface="Calibri"/>
                        </a:rPr>
                        <a:t>per</a:t>
                      </a:r>
                      <a:r>
                        <a:rPr sz="2200" b="1" spc="-60" dirty="0">
                          <a:solidFill>
                            <a:srgbClr val="FFFFFF"/>
                          </a:solidFill>
                          <a:latin typeface="Calibri"/>
                          <a:cs typeface="Calibri"/>
                        </a:rPr>
                        <a:t> </a:t>
                      </a:r>
                      <a:r>
                        <a:rPr sz="2200" b="1" dirty="0">
                          <a:solidFill>
                            <a:srgbClr val="FFFFFF"/>
                          </a:solidFill>
                          <a:latin typeface="Calibri"/>
                          <a:cs typeface="Calibri"/>
                        </a:rPr>
                        <a:t>attività</a:t>
                      </a:r>
                      <a:r>
                        <a:rPr sz="2200" b="1" spc="-30" dirty="0">
                          <a:solidFill>
                            <a:srgbClr val="FFFFFF"/>
                          </a:solidFill>
                          <a:latin typeface="Calibri"/>
                          <a:cs typeface="Calibri"/>
                        </a:rPr>
                        <a:t> </a:t>
                      </a:r>
                      <a:r>
                        <a:rPr sz="2200" b="1" spc="-10" dirty="0">
                          <a:solidFill>
                            <a:srgbClr val="FFFFFF"/>
                          </a:solidFill>
                          <a:latin typeface="Calibri"/>
                          <a:cs typeface="Calibri"/>
                        </a:rPr>
                        <a:t>culturali </a:t>
                      </a:r>
                      <a:r>
                        <a:rPr sz="2200" b="1" dirty="0">
                          <a:solidFill>
                            <a:srgbClr val="FFFFFF"/>
                          </a:solidFill>
                          <a:latin typeface="Calibri"/>
                          <a:cs typeface="Calibri"/>
                        </a:rPr>
                        <a:t>e</a:t>
                      </a:r>
                      <a:r>
                        <a:rPr sz="2200" b="1" spc="-15" dirty="0">
                          <a:solidFill>
                            <a:srgbClr val="FFFFFF"/>
                          </a:solidFill>
                          <a:latin typeface="Calibri"/>
                          <a:cs typeface="Calibri"/>
                        </a:rPr>
                        <a:t> </a:t>
                      </a:r>
                      <a:r>
                        <a:rPr sz="2200" b="1" spc="-10" dirty="0">
                          <a:solidFill>
                            <a:srgbClr val="FFFFFF"/>
                          </a:solidFill>
                          <a:latin typeface="Calibri"/>
                          <a:cs typeface="Calibri"/>
                        </a:rPr>
                        <a:t>cinematografiche</a:t>
                      </a:r>
                      <a:endParaRPr sz="2200">
                        <a:latin typeface="Calibri"/>
                        <a:cs typeface="Calibri"/>
                      </a:endParaRPr>
                    </a:p>
                  </a:txBody>
                  <a:tcPr marL="0" marR="0" marT="2794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83AA33"/>
                    </a:solidFill>
                  </a:tcPr>
                </a:tc>
                <a:tc>
                  <a:txBody>
                    <a:bodyPr/>
                    <a:lstStyle/>
                    <a:p>
                      <a:pPr marL="485775" marR="479425" algn="ctr">
                        <a:lnSpc>
                          <a:spcPct val="100000"/>
                        </a:lnSpc>
                        <a:spcBef>
                          <a:spcPts val="220"/>
                        </a:spcBef>
                      </a:pPr>
                      <a:r>
                        <a:rPr sz="2200" b="1" dirty="0">
                          <a:solidFill>
                            <a:srgbClr val="FFFFFF"/>
                          </a:solidFill>
                          <a:latin typeface="Calibri"/>
                          <a:cs typeface="Calibri"/>
                        </a:rPr>
                        <a:t>EVENTI</a:t>
                      </a:r>
                      <a:r>
                        <a:rPr sz="2200" b="1" spc="-35" dirty="0">
                          <a:solidFill>
                            <a:srgbClr val="FFFFFF"/>
                          </a:solidFill>
                          <a:latin typeface="Calibri"/>
                          <a:cs typeface="Calibri"/>
                        </a:rPr>
                        <a:t> </a:t>
                      </a:r>
                      <a:r>
                        <a:rPr sz="2200" b="1" dirty="0">
                          <a:solidFill>
                            <a:srgbClr val="FFFFFF"/>
                          </a:solidFill>
                          <a:latin typeface="Calibri"/>
                          <a:cs typeface="Calibri"/>
                        </a:rPr>
                        <a:t>&gt;</a:t>
                      </a:r>
                      <a:r>
                        <a:rPr sz="2200" b="1" spc="-35" dirty="0">
                          <a:solidFill>
                            <a:srgbClr val="FFFFFF"/>
                          </a:solidFill>
                          <a:latin typeface="Calibri"/>
                          <a:cs typeface="Calibri"/>
                        </a:rPr>
                        <a:t> </a:t>
                      </a:r>
                      <a:r>
                        <a:rPr sz="2200" b="1" spc="-20" dirty="0">
                          <a:solidFill>
                            <a:srgbClr val="FFFFFF"/>
                          </a:solidFill>
                          <a:latin typeface="Calibri"/>
                          <a:cs typeface="Calibri"/>
                        </a:rPr>
                        <a:t>2000 </a:t>
                      </a:r>
                      <a:r>
                        <a:rPr sz="2200" b="1" spc="-10" dirty="0">
                          <a:solidFill>
                            <a:srgbClr val="FFFFFF"/>
                          </a:solidFill>
                          <a:latin typeface="Calibri"/>
                          <a:cs typeface="Calibri"/>
                        </a:rPr>
                        <a:t>PERSONE</a:t>
                      </a:r>
                      <a:endParaRPr sz="2200">
                        <a:latin typeface="Calibri"/>
                        <a:cs typeface="Calibri"/>
                      </a:endParaRPr>
                    </a:p>
                    <a:p>
                      <a:pPr marL="167005" marR="159385" algn="ctr">
                        <a:lnSpc>
                          <a:spcPct val="100000"/>
                        </a:lnSpc>
                      </a:pPr>
                      <a:r>
                        <a:rPr sz="2200" b="1" dirty="0">
                          <a:solidFill>
                            <a:srgbClr val="FFFFFF"/>
                          </a:solidFill>
                          <a:latin typeface="Calibri"/>
                          <a:cs typeface="Calibri"/>
                        </a:rPr>
                        <a:t>per</a:t>
                      </a:r>
                      <a:r>
                        <a:rPr sz="2200" b="1" spc="-60" dirty="0">
                          <a:solidFill>
                            <a:srgbClr val="FFFFFF"/>
                          </a:solidFill>
                          <a:latin typeface="Calibri"/>
                          <a:cs typeface="Calibri"/>
                        </a:rPr>
                        <a:t> </a:t>
                      </a:r>
                      <a:r>
                        <a:rPr sz="2200" b="1" dirty="0">
                          <a:solidFill>
                            <a:srgbClr val="FFFFFF"/>
                          </a:solidFill>
                          <a:latin typeface="Calibri"/>
                          <a:cs typeface="Calibri"/>
                        </a:rPr>
                        <a:t>attività</a:t>
                      </a:r>
                      <a:r>
                        <a:rPr sz="2200" b="1" spc="-30" dirty="0">
                          <a:solidFill>
                            <a:srgbClr val="FFFFFF"/>
                          </a:solidFill>
                          <a:latin typeface="Calibri"/>
                          <a:cs typeface="Calibri"/>
                        </a:rPr>
                        <a:t> </a:t>
                      </a:r>
                      <a:r>
                        <a:rPr sz="2200" b="1" spc="-10" dirty="0">
                          <a:solidFill>
                            <a:srgbClr val="FFFFFF"/>
                          </a:solidFill>
                          <a:latin typeface="Calibri"/>
                          <a:cs typeface="Calibri"/>
                        </a:rPr>
                        <a:t>culturali </a:t>
                      </a:r>
                      <a:r>
                        <a:rPr sz="2200" b="1" dirty="0">
                          <a:solidFill>
                            <a:srgbClr val="FFFFFF"/>
                          </a:solidFill>
                          <a:latin typeface="Calibri"/>
                          <a:cs typeface="Calibri"/>
                        </a:rPr>
                        <a:t>e</a:t>
                      </a:r>
                      <a:r>
                        <a:rPr sz="2200" b="1" spc="-15" dirty="0">
                          <a:solidFill>
                            <a:srgbClr val="FFFFFF"/>
                          </a:solidFill>
                          <a:latin typeface="Calibri"/>
                          <a:cs typeface="Calibri"/>
                        </a:rPr>
                        <a:t> </a:t>
                      </a:r>
                      <a:r>
                        <a:rPr sz="2200" b="1" spc="-10" dirty="0">
                          <a:solidFill>
                            <a:srgbClr val="FFFFFF"/>
                          </a:solidFill>
                          <a:latin typeface="Calibri"/>
                          <a:cs typeface="Calibri"/>
                        </a:rPr>
                        <a:t>cinematografiche</a:t>
                      </a:r>
                      <a:endParaRPr sz="2200">
                        <a:latin typeface="Calibri"/>
                        <a:cs typeface="Calibri"/>
                      </a:endParaRPr>
                    </a:p>
                  </a:txBody>
                  <a:tcPr marL="0" marR="0" marT="27940" marB="0">
                    <a:lnL w="12700">
                      <a:solidFill>
                        <a:srgbClr val="FFFFFF"/>
                      </a:solidFill>
                      <a:prstDash val="solid"/>
                    </a:lnL>
                    <a:lnR w="19050">
                      <a:solidFill>
                        <a:srgbClr val="FFFFFF"/>
                      </a:solidFill>
                      <a:prstDash val="solid"/>
                    </a:lnR>
                    <a:lnT w="12700">
                      <a:solidFill>
                        <a:srgbClr val="FFFFFF"/>
                      </a:solidFill>
                      <a:prstDash val="solid"/>
                    </a:lnT>
                    <a:lnB w="38100">
                      <a:solidFill>
                        <a:srgbClr val="FFFFFF"/>
                      </a:solidFill>
                      <a:prstDash val="solid"/>
                    </a:lnB>
                    <a:solidFill>
                      <a:srgbClr val="83AA33"/>
                    </a:solidFill>
                  </a:tcPr>
                </a:tc>
                <a:extLst>
                  <a:ext uri="{0D108BD9-81ED-4DB2-BD59-A6C34878D82A}">
                    <a16:rowId xmlns:a16="http://schemas.microsoft.com/office/drawing/2014/main" val="10000"/>
                  </a:ext>
                </a:extLst>
              </a:tr>
              <a:tr h="404495">
                <a:tc>
                  <a:txBody>
                    <a:bodyPr/>
                    <a:lstStyle/>
                    <a:p>
                      <a:pPr algn="ctr">
                        <a:lnSpc>
                          <a:spcPct val="100000"/>
                        </a:lnSpc>
                        <a:spcBef>
                          <a:spcPts val="215"/>
                        </a:spcBef>
                      </a:pPr>
                      <a:r>
                        <a:rPr sz="2200" spc="-20" dirty="0">
                          <a:latin typeface="Calibri"/>
                          <a:cs typeface="Calibri"/>
                        </a:rPr>
                        <a:t>SCIA</a:t>
                      </a:r>
                      <a:endParaRPr sz="2200">
                        <a:latin typeface="Calibri"/>
                        <a:cs typeface="Calibri"/>
                      </a:endParaRPr>
                    </a:p>
                  </a:txBody>
                  <a:tcPr marL="0" marR="0" marT="27305" marB="0">
                    <a:lnL w="19050">
                      <a:solidFill>
                        <a:srgbClr val="FFFFFF"/>
                      </a:solidFill>
                      <a:prstDash val="solid"/>
                    </a:lnL>
                    <a:lnR w="12700">
                      <a:solidFill>
                        <a:srgbClr val="FFFFFF"/>
                      </a:solidFill>
                      <a:prstDash val="solid"/>
                    </a:lnR>
                    <a:lnT w="38100">
                      <a:solidFill>
                        <a:srgbClr val="FFFFFF"/>
                      </a:solidFill>
                      <a:prstDash val="solid"/>
                    </a:lnT>
                    <a:solidFill>
                      <a:srgbClr val="D8E2CD"/>
                    </a:solidFill>
                  </a:tcPr>
                </a:tc>
                <a:tc>
                  <a:txBody>
                    <a:bodyPr/>
                    <a:lstStyle/>
                    <a:p>
                      <a:pPr marL="1905" algn="ctr">
                        <a:lnSpc>
                          <a:spcPct val="100000"/>
                        </a:lnSpc>
                        <a:spcBef>
                          <a:spcPts val="215"/>
                        </a:spcBef>
                      </a:pPr>
                      <a:r>
                        <a:rPr sz="2200" spc="-10" dirty="0">
                          <a:latin typeface="Calibri"/>
                          <a:cs typeface="Calibri"/>
                        </a:rPr>
                        <a:t>AUTORIZZAZIONE</a:t>
                      </a:r>
                      <a:endParaRPr sz="2200">
                        <a:latin typeface="Calibri"/>
                        <a:cs typeface="Calibri"/>
                      </a:endParaRPr>
                    </a:p>
                  </a:txBody>
                  <a:tcPr marL="0" marR="0" marT="27305" marB="0">
                    <a:lnL w="12700">
                      <a:solidFill>
                        <a:srgbClr val="FFFFFF"/>
                      </a:solidFill>
                      <a:prstDash val="solid"/>
                    </a:lnL>
                    <a:lnR w="12700">
                      <a:solidFill>
                        <a:srgbClr val="FFFFFF"/>
                      </a:solidFill>
                      <a:prstDash val="solid"/>
                    </a:lnR>
                    <a:lnT w="38100">
                      <a:solidFill>
                        <a:srgbClr val="FFFFFF"/>
                      </a:solidFill>
                      <a:prstDash val="solid"/>
                    </a:lnT>
                    <a:solidFill>
                      <a:srgbClr val="D8E2CD"/>
                    </a:solidFill>
                  </a:tcPr>
                </a:tc>
                <a:tc>
                  <a:txBody>
                    <a:bodyPr/>
                    <a:lstStyle/>
                    <a:p>
                      <a:pPr marL="635" algn="ctr">
                        <a:lnSpc>
                          <a:spcPct val="100000"/>
                        </a:lnSpc>
                        <a:spcBef>
                          <a:spcPts val="215"/>
                        </a:spcBef>
                      </a:pPr>
                      <a:r>
                        <a:rPr sz="2200" spc="-10" dirty="0">
                          <a:latin typeface="Calibri"/>
                          <a:cs typeface="Calibri"/>
                        </a:rPr>
                        <a:t>AUTORIZZAZIONE</a:t>
                      </a:r>
                      <a:endParaRPr sz="2200">
                        <a:latin typeface="Calibri"/>
                        <a:cs typeface="Calibri"/>
                      </a:endParaRPr>
                    </a:p>
                  </a:txBody>
                  <a:tcPr marL="0" marR="0" marT="27305" marB="0">
                    <a:lnL w="12700">
                      <a:solidFill>
                        <a:srgbClr val="FFFFFF"/>
                      </a:solidFill>
                      <a:prstDash val="solid"/>
                    </a:lnL>
                    <a:lnR w="19050">
                      <a:solidFill>
                        <a:srgbClr val="FFFFFF"/>
                      </a:solidFill>
                      <a:prstDash val="solid"/>
                    </a:lnR>
                    <a:lnT w="38100">
                      <a:solidFill>
                        <a:srgbClr val="FFFFFF"/>
                      </a:solidFill>
                      <a:prstDash val="solid"/>
                    </a:lnT>
                    <a:solidFill>
                      <a:srgbClr val="D8E2CD"/>
                    </a:solidFill>
                  </a:tcPr>
                </a:tc>
                <a:extLst>
                  <a:ext uri="{0D108BD9-81ED-4DB2-BD59-A6C34878D82A}">
                    <a16:rowId xmlns:a16="http://schemas.microsoft.com/office/drawing/2014/main" val="10001"/>
                  </a:ext>
                </a:extLst>
              </a:tr>
              <a:tr h="334645">
                <a:tc>
                  <a:txBody>
                    <a:bodyPr/>
                    <a:lstStyle/>
                    <a:p>
                      <a:pPr algn="ctr">
                        <a:lnSpc>
                          <a:spcPts val="2310"/>
                        </a:lnSpc>
                      </a:pPr>
                      <a:r>
                        <a:rPr sz="2200" spc="-50" dirty="0">
                          <a:latin typeface="Calibri"/>
                          <a:cs typeface="Calibri"/>
                        </a:rPr>
                        <a:t>+</a:t>
                      </a:r>
                      <a:endParaRPr sz="2200">
                        <a:latin typeface="Calibri"/>
                        <a:cs typeface="Calibri"/>
                      </a:endParaRPr>
                    </a:p>
                  </a:txBody>
                  <a:tcPr marL="0" marR="0" marT="0" marB="0">
                    <a:lnL w="19050">
                      <a:solidFill>
                        <a:srgbClr val="FFFFFF"/>
                      </a:solidFill>
                      <a:prstDash val="solid"/>
                    </a:lnL>
                    <a:lnR w="12700">
                      <a:solidFill>
                        <a:srgbClr val="FFFFFF"/>
                      </a:solidFill>
                      <a:prstDash val="solid"/>
                    </a:lnR>
                    <a:solidFill>
                      <a:srgbClr val="D8E2CD"/>
                    </a:solidFill>
                  </a:tcPr>
                </a:tc>
                <a:tc>
                  <a:txBody>
                    <a:bodyPr/>
                    <a:lstStyle/>
                    <a:p>
                      <a:pPr algn="ctr">
                        <a:lnSpc>
                          <a:spcPts val="2310"/>
                        </a:lnSpc>
                      </a:pPr>
                      <a:r>
                        <a:rPr sz="2200" spc="-50" dirty="0">
                          <a:latin typeface="Calibri"/>
                          <a:cs typeface="Calibri"/>
                        </a:rPr>
                        <a:t>+</a:t>
                      </a:r>
                      <a:endParaRPr sz="2200">
                        <a:latin typeface="Calibri"/>
                        <a:cs typeface="Calibri"/>
                      </a:endParaRPr>
                    </a:p>
                  </a:txBody>
                  <a:tcPr marL="0" marR="0" marT="0" marB="0">
                    <a:lnL w="12700">
                      <a:solidFill>
                        <a:srgbClr val="FFFFFF"/>
                      </a:solidFill>
                      <a:prstDash val="solid"/>
                    </a:lnL>
                    <a:lnR w="12700">
                      <a:solidFill>
                        <a:srgbClr val="FFFFFF"/>
                      </a:solidFill>
                      <a:prstDash val="solid"/>
                    </a:lnR>
                    <a:solidFill>
                      <a:srgbClr val="D8E2CD"/>
                    </a:solidFill>
                  </a:tcPr>
                </a:tc>
                <a:tc>
                  <a:txBody>
                    <a:bodyPr/>
                    <a:lstStyle/>
                    <a:p>
                      <a:pPr algn="ctr">
                        <a:lnSpc>
                          <a:spcPts val="2310"/>
                        </a:lnSpc>
                      </a:pPr>
                      <a:r>
                        <a:rPr sz="2200" spc="-50" dirty="0">
                          <a:latin typeface="Calibri"/>
                          <a:cs typeface="Calibri"/>
                        </a:rPr>
                        <a:t>+</a:t>
                      </a:r>
                      <a:endParaRPr sz="2200">
                        <a:latin typeface="Calibri"/>
                        <a:cs typeface="Calibri"/>
                      </a:endParaRPr>
                    </a:p>
                  </a:txBody>
                  <a:tcPr marL="0" marR="0" marT="0" marB="0">
                    <a:lnL w="12700">
                      <a:solidFill>
                        <a:srgbClr val="FFFFFF"/>
                      </a:solidFill>
                      <a:prstDash val="solid"/>
                    </a:lnL>
                    <a:lnR w="19050">
                      <a:solidFill>
                        <a:srgbClr val="FFFFFF"/>
                      </a:solidFill>
                      <a:prstDash val="solid"/>
                    </a:lnR>
                    <a:solidFill>
                      <a:srgbClr val="D8E2CD"/>
                    </a:solidFill>
                  </a:tcPr>
                </a:tc>
                <a:extLst>
                  <a:ext uri="{0D108BD9-81ED-4DB2-BD59-A6C34878D82A}">
                    <a16:rowId xmlns:a16="http://schemas.microsoft.com/office/drawing/2014/main" val="10002"/>
                  </a:ext>
                </a:extLst>
              </a:tr>
              <a:tr h="334645">
                <a:tc>
                  <a:txBody>
                    <a:bodyPr/>
                    <a:lstStyle/>
                    <a:p>
                      <a:pPr algn="ctr">
                        <a:lnSpc>
                          <a:spcPts val="2310"/>
                        </a:lnSpc>
                      </a:pPr>
                      <a:r>
                        <a:rPr sz="2200" spc="-10" dirty="0">
                          <a:latin typeface="Calibri"/>
                          <a:cs typeface="Calibri"/>
                        </a:rPr>
                        <a:t>RELAZIONE</a:t>
                      </a:r>
                      <a:endParaRPr sz="2200">
                        <a:latin typeface="Calibri"/>
                        <a:cs typeface="Calibri"/>
                      </a:endParaRPr>
                    </a:p>
                  </a:txBody>
                  <a:tcPr marL="0" marR="0" marT="0" marB="0">
                    <a:lnL w="19050">
                      <a:solidFill>
                        <a:srgbClr val="FFFFFF"/>
                      </a:solidFill>
                      <a:prstDash val="solid"/>
                    </a:lnL>
                    <a:lnR w="12700">
                      <a:solidFill>
                        <a:srgbClr val="FFFFFF"/>
                      </a:solidFill>
                      <a:prstDash val="solid"/>
                    </a:lnR>
                    <a:solidFill>
                      <a:srgbClr val="D8E2CD"/>
                    </a:solidFill>
                  </a:tcPr>
                </a:tc>
                <a:tc>
                  <a:txBody>
                    <a:bodyPr/>
                    <a:lstStyle/>
                    <a:p>
                      <a:pPr algn="ctr">
                        <a:lnSpc>
                          <a:spcPts val="2310"/>
                        </a:lnSpc>
                      </a:pPr>
                      <a:r>
                        <a:rPr sz="2200" dirty="0">
                          <a:latin typeface="Calibri"/>
                          <a:cs typeface="Calibri"/>
                        </a:rPr>
                        <a:t>VALUTAZIONE</a:t>
                      </a:r>
                      <a:r>
                        <a:rPr sz="2200" spc="-114" dirty="0">
                          <a:latin typeface="Calibri"/>
                          <a:cs typeface="Calibri"/>
                        </a:rPr>
                        <a:t> </a:t>
                      </a:r>
                      <a:r>
                        <a:rPr sz="2200" spc="-20" dirty="0">
                          <a:latin typeface="Calibri"/>
                          <a:cs typeface="Calibri"/>
                        </a:rPr>
                        <a:t>DELLA</a:t>
                      </a:r>
                      <a:endParaRPr sz="2200">
                        <a:latin typeface="Calibri"/>
                        <a:cs typeface="Calibri"/>
                      </a:endParaRPr>
                    </a:p>
                  </a:txBody>
                  <a:tcPr marL="0" marR="0" marT="0" marB="0">
                    <a:lnL w="12700">
                      <a:solidFill>
                        <a:srgbClr val="FFFFFF"/>
                      </a:solidFill>
                      <a:prstDash val="solid"/>
                    </a:lnL>
                    <a:lnR w="12700">
                      <a:solidFill>
                        <a:srgbClr val="FFFFFF"/>
                      </a:solidFill>
                      <a:prstDash val="solid"/>
                    </a:lnR>
                    <a:solidFill>
                      <a:srgbClr val="D8E2CD"/>
                    </a:solidFill>
                  </a:tcPr>
                </a:tc>
                <a:tc>
                  <a:txBody>
                    <a:bodyPr/>
                    <a:lstStyle/>
                    <a:p>
                      <a:pPr algn="ctr">
                        <a:lnSpc>
                          <a:spcPts val="2310"/>
                        </a:lnSpc>
                      </a:pPr>
                      <a:r>
                        <a:rPr sz="2200" dirty="0">
                          <a:latin typeface="Calibri"/>
                          <a:cs typeface="Calibri"/>
                        </a:rPr>
                        <a:t>VALUTAZIONE</a:t>
                      </a:r>
                      <a:r>
                        <a:rPr sz="2200" spc="-114" dirty="0">
                          <a:latin typeface="Calibri"/>
                          <a:cs typeface="Calibri"/>
                        </a:rPr>
                        <a:t> </a:t>
                      </a:r>
                      <a:r>
                        <a:rPr sz="2200" spc="-20" dirty="0">
                          <a:latin typeface="Calibri"/>
                          <a:cs typeface="Calibri"/>
                        </a:rPr>
                        <a:t>DELLA</a:t>
                      </a:r>
                      <a:endParaRPr sz="2200">
                        <a:latin typeface="Calibri"/>
                        <a:cs typeface="Calibri"/>
                      </a:endParaRPr>
                    </a:p>
                  </a:txBody>
                  <a:tcPr marL="0" marR="0" marT="0" marB="0">
                    <a:lnL w="12700">
                      <a:solidFill>
                        <a:srgbClr val="FFFFFF"/>
                      </a:solidFill>
                      <a:prstDash val="solid"/>
                    </a:lnL>
                    <a:lnR w="19050">
                      <a:solidFill>
                        <a:srgbClr val="FFFFFF"/>
                      </a:solidFill>
                      <a:prstDash val="solid"/>
                    </a:lnR>
                    <a:solidFill>
                      <a:srgbClr val="D8E2CD"/>
                    </a:solidFill>
                  </a:tcPr>
                </a:tc>
                <a:extLst>
                  <a:ext uri="{0D108BD9-81ED-4DB2-BD59-A6C34878D82A}">
                    <a16:rowId xmlns:a16="http://schemas.microsoft.com/office/drawing/2014/main" val="10003"/>
                  </a:ext>
                </a:extLst>
              </a:tr>
              <a:tr h="334645">
                <a:tc>
                  <a:txBody>
                    <a:bodyPr/>
                    <a:lstStyle/>
                    <a:p>
                      <a:pPr algn="ctr">
                        <a:lnSpc>
                          <a:spcPts val="2310"/>
                        </a:lnSpc>
                      </a:pPr>
                      <a:r>
                        <a:rPr sz="2200" dirty="0">
                          <a:latin typeface="Calibri"/>
                          <a:cs typeface="Calibri"/>
                        </a:rPr>
                        <a:t>ASSEVERATA</a:t>
                      </a:r>
                      <a:r>
                        <a:rPr sz="2200" spc="-114" dirty="0">
                          <a:latin typeface="Calibri"/>
                          <a:cs typeface="Calibri"/>
                        </a:rPr>
                        <a:t> </a:t>
                      </a:r>
                      <a:r>
                        <a:rPr sz="2200" spc="-25" dirty="0">
                          <a:latin typeface="Calibri"/>
                          <a:cs typeface="Calibri"/>
                        </a:rPr>
                        <a:t>DEL</a:t>
                      </a:r>
                      <a:endParaRPr sz="2200" dirty="0">
                        <a:latin typeface="Calibri"/>
                        <a:cs typeface="Calibri"/>
                      </a:endParaRPr>
                    </a:p>
                  </a:txBody>
                  <a:tcPr marL="0" marR="0" marT="0" marB="0">
                    <a:lnL w="19050">
                      <a:solidFill>
                        <a:srgbClr val="FFFFFF"/>
                      </a:solidFill>
                      <a:prstDash val="solid"/>
                    </a:lnL>
                    <a:lnR w="12700">
                      <a:solidFill>
                        <a:srgbClr val="FFFFFF"/>
                      </a:solidFill>
                      <a:prstDash val="solid"/>
                    </a:lnR>
                    <a:solidFill>
                      <a:srgbClr val="D8E2CD"/>
                    </a:solidFill>
                  </a:tcPr>
                </a:tc>
                <a:tc>
                  <a:txBody>
                    <a:bodyPr/>
                    <a:lstStyle/>
                    <a:p>
                      <a:pPr algn="ctr">
                        <a:lnSpc>
                          <a:spcPts val="2310"/>
                        </a:lnSpc>
                      </a:pPr>
                      <a:r>
                        <a:rPr sz="2200" dirty="0">
                          <a:latin typeface="Calibri"/>
                          <a:cs typeface="Calibri"/>
                        </a:rPr>
                        <a:t>COMMISSIONE</a:t>
                      </a:r>
                      <a:r>
                        <a:rPr sz="2200" spc="-95" dirty="0">
                          <a:latin typeface="Calibri"/>
                          <a:cs typeface="Calibri"/>
                        </a:rPr>
                        <a:t> </a:t>
                      </a:r>
                      <a:r>
                        <a:rPr sz="2200" spc="-25" dirty="0">
                          <a:latin typeface="Calibri"/>
                          <a:cs typeface="Calibri"/>
                        </a:rPr>
                        <a:t>DI</a:t>
                      </a:r>
                      <a:endParaRPr sz="2200" dirty="0">
                        <a:latin typeface="Calibri"/>
                        <a:cs typeface="Calibri"/>
                      </a:endParaRPr>
                    </a:p>
                  </a:txBody>
                  <a:tcPr marL="0" marR="0" marT="0" marB="0">
                    <a:lnL w="12700">
                      <a:solidFill>
                        <a:srgbClr val="FFFFFF"/>
                      </a:solidFill>
                      <a:prstDash val="solid"/>
                    </a:lnL>
                    <a:lnR w="12700">
                      <a:solidFill>
                        <a:srgbClr val="FFFFFF"/>
                      </a:solidFill>
                      <a:prstDash val="solid"/>
                    </a:lnR>
                    <a:solidFill>
                      <a:srgbClr val="D8E2CD"/>
                    </a:solidFill>
                  </a:tcPr>
                </a:tc>
                <a:tc>
                  <a:txBody>
                    <a:bodyPr/>
                    <a:lstStyle/>
                    <a:p>
                      <a:pPr algn="ctr">
                        <a:lnSpc>
                          <a:spcPts val="2310"/>
                        </a:lnSpc>
                      </a:pPr>
                      <a:r>
                        <a:rPr sz="2200" dirty="0">
                          <a:latin typeface="Calibri"/>
                          <a:cs typeface="Calibri"/>
                        </a:rPr>
                        <a:t>COMMISSIONE</a:t>
                      </a:r>
                      <a:r>
                        <a:rPr sz="2200" spc="-95" dirty="0">
                          <a:latin typeface="Calibri"/>
                          <a:cs typeface="Calibri"/>
                        </a:rPr>
                        <a:t> </a:t>
                      </a:r>
                      <a:r>
                        <a:rPr sz="2200" spc="-25" dirty="0">
                          <a:latin typeface="Calibri"/>
                          <a:cs typeface="Calibri"/>
                        </a:rPr>
                        <a:t>DI</a:t>
                      </a:r>
                      <a:endParaRPr sz="2200">
                        <a:latin typeface="Calibri"/>
                        <a:cs typeface="Calibri"/>
                      </a:endParaRPr>
                    </a:p>
                  </a:txBody>
                  <a:tcPr marL="0" marR="0" marT="0" marB="0">
                    <a:lnL w="12700">
                      <a:solidFill>
                        <a:srgbClr val="FFFFFF"/>
                      </a:solidFill>
                      <a:prstDash val="solid"/>
                    </a:lnL>
                    <a:lnR w="19050">
                      <a:solidFill>
                        <a:srgbClr val="FFFFFF"/>
                      </a:solidFill>
                      <a:prstDash val="solid"/>
                    </a:lnR>
                    <a:solidFill>
                      <a:srgbClr val="D8E2CD"/>
                    </a:solidFill>
                  </a:tcPr>
                </a:tc>
                <a:extLst>
                  <a:ext uri="{0D108BD9-81ED-4DB2-BD59-A6C34878D82A}">
                    <a16:rowId xmlns:a16="http://schemas.microsoft.com/office/drawing/2014/main" val="10004"/>
                  </a:ext>
                </a:extLst>
              </a:tr>
              <a:tr h="692150">
                <a:tc>
                  <a:txBody>
                    <a:bodyPr/>
                    <a:lstStyle/>
                    <a:p>
                      <a:pPr algn="ctr">
                        <a:lnSpc>
                          <a:spcPts val="2310"/>
                        </a:lnSpc>
                      </a:pPr>
                      <a:r>
                        <a:rPr sz="2200" spc="-10" dirty="0">
                          <a:latin typeface="Calibri"/>
                          <a:cs typeface="Calibri"/>
                        </a:rPr>
                        <a:t>TECNICO</a:t>
                      </a:r>
                      <a:endParaRPr sz="2200">
                        <a:latin typeface="Calibri"/>
                        <a:cs typeface="Calibri"/>
                      </a:endParaRPr>
                    </a:p>
                  </a:txBody>
                  <a:tcPr marL="0" marR="0" marT="0" marB="0">
                    <a:lnL w="19050">
                      <a:solidFill>
                        <a:srgbClr val="FFFFFF"/>
                      </a:solidFill>
                      <a:prstDash val="solid"/>
                    </a:lnL>
                    <a:lnR w="12700">
                      <a:solidFill>
                        <a:srgbClr val="FFFFFF"/>
                      </a:solidFill>
                      <a:prstDash val="solid"/>
                    </a:lnR>
                    <a:lnB w="19050">
                      <a:solidFill>
                        <a:srgbClr val="FFFFFF"/>
                      </a:solidFill>
                      <a:prstDash val="solid"/>
                    </a:lnB>
                    <a:solidFill>
                      <a:srgbClr val="D8E2CD"/>
                    </a:solidFill>
                  </a:tcPr>
                </a:tc>
                <a:tc>
                  <a:txBody>
                    <a:bodyPr/>
                    <a:lstStyle/>
                    <a:p>
                      <a:pPr algn="ctr">
                        <a:lnSpc>
                          <a:spcPts val="2310"/>
                        </a:lnSpc>
                      </a:pPr>
                      <a:r>
                        <a:rPr sz="2200" spc="-10" dirty="0">
                          <a:latin typeface="Calibri"/>
                          <a:cs typeface="Calibri"/>
                        </a:rPr>
                        <a:t>VIGILANZA</a:t>
                      </a:r>
                      <a:endParaRPr sz="2200" dirty="0">
                        <a:latin typeface="Calibri"/>
                        <a:cs typeface="Calibri"/>
                      </a:endParaRPr>
                    </a:p>
                  </a:txBody>
                  <a:tcPr marL="0" marR="0" marT="0" marB="0">
                    <a:lnL w="12700">
                      <a:solidFill>
                        <a:srgbClr val="FFFFFF"/>
                      </a:solidFill>
                      <a:prstDash val="solid"/>
                    </a:lnL>
                    <a:lnR w="12700">
                      <a:solidFill>
                        <a:srgbClr val="FFFFFF"/>
                      </a:solidFill>
                      <a:prstDash val="solid"/>
                    </a:lnR>
                    <a:lnB w="19050">
                      <a:solidFill>
                        <a:srgbClr val="FFFFFF"/>
                      </a:solidFill>
                      <a:prstDash val="solid"/>
                    </a:lnB>
                    <a:solidFill>
                      <a:srgbClr val="D8E2CD"/>
                    </a:solidFill>
                  </a:tcPr>
                </a:tc>
                <a:tc>
                  <a:txBody>
                    <a:bodyPr/>
                    <a:lstStyle/>
                    <a:p>
                      <a:pPr algn="ctr">
                        <a:lnSpc>
                          <a:spcPts val="2310"/>
                        </a:lnSpc>
                      </a:pPr>
                      <a:r>
                        <a:rPr sz="2200" spc="-10" dirty="0">
                          <a:latin typeface="Calibri"/>
                          <a:cs typeface="Calibri"/>
                        </a:rPr>
                        <a:t>VIGILANZA</a:t>
                      </a:r>
                      <a:endParaRPr sz="2200" dirty="0">
                        <a:latin typeface="Calibri"/>
                        <a:cs typeface="Calibri"/>
                      </a:endParaRPr>
                    </a:p>
                  </a:txBody>
                  <a:tcPr marL="0" marR="0" marT="0" marB="0">
                    <a:lnL w="12700">
                      <a:solidFill>
                        <a:srgbClr val="FFFFFF"/>
                      </a:solidFill>
                      <a:prstDash val="solid"/>
                    </a:lnL>
                    <a:lnR w="19050">
                      <a:solidFill>
                        <a:srgbClr val="FFFFFF"/>
                      </a:solidFill>
                      <a:prstDash val="solid"/>
                    </a:lnR>
                    <a:lnB w="19050">
                      <a:solidFill>
                        <a:srgbClr val="FFFFFF"/>
                      </a:solidFill>
                      <a:prstDash val="solid"/>
                    </a:lnB>
                    <a:solidFill>
                      <a:srgbClr val="D8E2CD"/>
                    </a:solidFill>
                  </a:tcPr>
                </a:tc>
                <a:extLst>
                  <a:ext uri="{0D108BD9-81ED-4DB2-BD59-A6C34878D82A}">
                    <a16:rowId xmlns:a16="http://schemas.microsoft.com/office/drawing/2014/main" val="10005"/>
                  </a:ext>
                </a:extLst>
              </a:tr>
            </a:tbl>
          </a:graphicData>
        </a:graphic>
      </p:graphicFrame>
      <p:sp>
        <p:nvSpPr>
          <p:cNvPr id="3" name="Segnaposto piè di pagina 2">
            <a:extLst>
              <a:ext uri="{FF2B5EF4-FFF2-40B4-BE49-F238E27FC236}">
                <a16:creationId xmlns:a16="http://schemas.microsoft.com/office/drawing/2014/main" id="{B16F4A69-65AC-8EC0-77A0-4B7BDDE08760}"/>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B06E1817-5B39-AE95-75A0-9599171FE301}"/>
              </a:ext>
            </a:extLst>
          </p:cNvPr>
          <p:cNvSpPr>
            <a:spLocks noGrp="1"/>
          </p:cNvSpPr>
          <p:nvPr>
            <p:ph type="sldNum" sz="quarter" idx="12"/>
          </p:nvPr>
        </p:nvSpPr>
        <p:spPr/>
        <p:txBody>
          <a:bodyPr/>
          <a:lstStyle/>
          <a:p>
            <a:fld id="{56C962FA-7BBA-42EA-B52A-38530D7E724D}" type="slidenum">
              <a:rPr lang="it-IT" smtClean="0"/>
              <a:t>113</a:t>
            </a:fld>
            <a:endParaRPr lang="it-IT"/>
          </a:p>
        </p:txBody>
      </p:sp>
    </p:spTree>
    <p:extLst>
      <p:ext uri="{BB962C8B-B14F-4D97-AF65-F5344CB8AC3E}">
        <p14:creationId xmlns:p14="http://schemas.microsoft.com/office/powerpoint/2010/main" val="186402196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3497063" y="272777"/>
            <a:ext cx="6797560" cy="1016262"/>
          </a:xfrm>
          <a:prstGeom prst="rect">
            <a:avLst/>
          </a:prstGeom>
        </p:spPr>
        <p:txBody>
          <a:bodyPr vert="horz" wrap="square" lIns="0" tIns="11516" rIns="0" bIns="0" rtlCol="0" anchor="ctr">
            <a:spAutoFit/>
          </a:bodyPr>
          <a:lstStyle/>
          <a:p>
            <a:pPr marL="2194442" marR="4607" indent="-2183502">
              <a:lnSpc>
                <a:spcPct val="100000"/>
              </a:lnSpc>
              <a:spcBef>
                <a:spcPts val="91"/>
              </a:spcBef>
            </a:pPr>
            <a:r>
              <a:rPr sz="3264" spc="-9" dirty="0"/>
              <a:t>PROCEDIMENTI</a:t>
            </a:r>
            <a:r>
              <a:rPr sz="3264" spc="-168" dirty="0"/>
              <a:t> </a:t>
            </a:r>
            <a:r>
              <a:rPr sz="3264" spc="-9" dirty="0"/>
              <a:t>AMMINISTRATIVI</a:t>
            </a:r>
            <a:r>
              <a:rPr sz="3264" spc="-113" dirty="0"/>
              <a:t> </a:t>
            </a:r>
            <a:r>
              <a:rPr sz="3264" spc="-23" dirty="0"/>
              <a:t>DA </a:t>
            </a:r>
            <a:r>
              <a:rPr sz="3264" spc="-9" dirty="0"/>
              <a:t>ATTIVARE</a:t>
            </a:r>
            <a:endParaRPr sz="3264"/>
          </a:p>
        </p:txBody>
      </p:sp>
      <p:sp>
        <p:nvSpPr>
          <p:cNvPr id="3" name="object 3"/>
          <p:cNvSpPr/>
          <p:nvPr/>
        </p:nvSpPr>
        <p:spPr>
          <a:xfrm>
            <a:off x="2002835" y="1824614"/>
            <a:ext cx="8291788" cy="2305578"/>
          </a:xfrm>
          <a:custGeom>
            <a:avLst/>
            <a:gdLst/>
            <a:ahLst/>
            <a:cxnLst/>
            <a:rect l="l" t="t" r="r" b="b"/>
            <a:pathLst>
              <a:path w="9144000" h="2542540">
                <a:moveTo>
                  <a:pt x="0" y="2542032"/>
                </a:moveTo>
                <a:lnTo>
                  <a:pt x="9143999" y="2542032"/>
                </a:lnTo>
                <a:lnTo>
                  <a:pt x="9143999" y="0"/>
                </a:lnTo>
                <a:lnTo>
                  <a:pt x="0" y="0"/>
                </a:lnTo>
                <a:lnTo>
                  <a:pt x="0" y="2542032"/>
                </a:lnTo>
                <a:close/>
              </a:path>
            </a:pathLst>
          </a:custGeom>
          <a:solidFill>
            <a:srgbClr val="E6DDC8"/>
          </a:solidFill>
        </p:spPr>
        <p:txBody>
          <a:bodyPr wrap="square" lIns="0" tIns="0" rIns="0" bIns="0" rtlCol="0"/>
          <a:lstStyle/>
          <a:p>
            <a:endParaRPr sz="1632"/>
          </a:p>
        </p:txBody>
      </p:sp>
      <p:sp>
        <p:nvSpPr>
          <p:cNvPr id="4" name="object 4"/>
          <p:cNvSpPr/>
          <p:nvPr/>
        </p:nvSpPr>
        <p:spPr>
          <a:xfrm>
            <a:off x="2002835" y="4204358"/>
            <a:ext cx="2031488" cy="647220"/>
          </a:xfrm>
          <a:custGeom>
            <a:avLst/>
            <a:gdLst/>
            <a:ahLst/>
            <a:cxnLst/>
            <a:rect l="l" t="t" r="r" b="b"/>
            <a:pathLst>
              <a:path w="2240280" h="713740">
                <a:moveTo>
                  <a:pt x="2240280" y="713232"/>
                </a:moveTo>
                <a:lnTo>
                  <a:pt x="0" y="713232"/>
                </a:lnTo>
                <a:lnTo>
                  <a:pt x="0" y="0"/>
                </a:lnTo>
                <a:lnTo>
                  <a:pt x="2240280" y="0"/>
                </a:lnTo>
                <a:lnTo>
                  <a:pt x="2240280" y="713232"/>
                </a:lnTo>
                <a:close/>
              </a:path>
            </a:pathLst>
          </a:custGeom>
          <a:solidFill>
            <a:srgbClr val="BF504D"/>
          </a:solidFill>
        </p:spPr>
        <p:txBody>
          <a:bodyPr wrap="square" lIns="0" tIns="0" rIns="0" bIns="0" rtlCol="0"/>
          <a:lstStyle/>
          <a:p>
            <a:endParaRPr sz="1632"/>
          </a:p>
        </p:txBody>
      </p:sp>
      <p:sp>
        <p:nvSpPr>
          <p:cNvPr id="5" name="object 5"/>
          <p:cNvSpPr/>
          <p:nvPr/>
        </p:nvSpPr>
        <p:spPr>
          <a:xfrm>
            <a:off x="4142116" y="4196065"/>
            <a:ext cx="6152622" cy="648372"/>
          </a:xfrm>
          <a:custGeom>
            <a:avLst/>
            <a:gdLst/>
            <a:ahLst/>
            <a:cxnLst/>
            <a:rect l="l" t="t" r="r" b="b"/>
            <a:pathLst>
              <a:path w="6784975" h="715009">
                <a:moveTo>
                  <a:pt x="6784848" y="714756"/>
                </a:moveTo>
                <a:lnTo>
                  <a:pt x="0" y="714756"/>
                </a:lnTo>
                <a:lnTo>
                  <a:pt x="0" y="0"/>
                </a:lnTo>
                <a:lnTo>
                  <a:pt x="6784848" y="0"/>
                </a:lnTo>
                <a:lnTo>
                  <a:pt x="6784848" y="714756"/>
                </a:lnTo>
                <a:close/>
              </a:path>
            </a:pathLst>
          </a:custGeom>
          <a:solidFill>
            <a:srgbClr val="4F80BC"/>
          </a:solidFill>
        </p:spPr>
        <p:txBody>
          <a:bodyPr wrap="square" lIns="0" tIns="0" rIns="0" bIns="0" rtlCol="0"/>
          <a:lstStyle/>
          <a:p>
            <a:endParaRPr sz="1632"/>
          </a:p>
        </p:txBody>
      </p:sp>
      <p:sp>
        <p:nvSpPr>
          <p:cNvPr id="6" name="object 6"/>
          <p:cNvSpPr txBox="1"/>
          <p:nvPr/>
        </p:nvSpPr>
        <p:spPr>
          <a:xfrm>
            <a:off x="3259949" y="2284279"/>
            <a:ext cx="5903869" cy="625643"/>
          </a:xfrm>
          <a:prstGeom prst="rect">
            <a:avLst/>
          </a:prstGeom>
        </p:spPr>
        <p:txBody>
          <a:bodyPr vert="horz" wrap="square" lIns="0" tIns="11516" rIns="0" bIns="0" rtlCol="0">
            <a:spAutoFit/>
          </a:bodyPr>
          <a:lstStyle/>
          <a:p>
            <a:pPr marL="11516">
              <a:spcBef>
                <a:spcPts val="91"/>
              </a:spcBef>
            </a:pPr>
            <a:r>
              <a:rPr sz="3990" b="1" i="1" dirty="0">
                <a:solidFill>
                  <a:srgbClr val="7B1D05"/>
                </a:solidFill>
                <a:latin typeface="Tw Cen MT"/>
                <a:cs typeface="Tw Cen MT"/>
              </a:rPr>
              <a:t>DISCIPLINA</a:t>
            </a:r>
            <a:r>
              <a:rPr sz="3990" b="1" i="1" spc="-86" dirty="0">
                <a:solidFill>
                  <a:srgbClr val="7B1D05"/>
                </a:solidFill>
                <a:latin typeface="Tw Cen MT"/>
                <a:cs typeface="Tw Cen MT"/>
              </a:rPr>
              <a:t> </a:t>
            </a:r>
            <a:r>
              <a:rPr sz="3990" b="1" i="1" spc="-9" dirty="0">
                <a:solidFill>
                  <a:srgbClr val="7B1D05"/>
                </a:solidFill>
                <a:latin typeface="Tw Cen MT"/>
                <a:cs typeface="Tw Cen MT"/>
              </a:rPr>
              <a:t>SANZIONATORIA</a:t>
            </a:r>
            <a:endParaRPr sz="3990" dirty="0">
              <a:latin typeface="Tw Cen MT"/>
              <a:cs typeface="Tw Cen MT"/>
            </a:endParaRPr>
          </a:p>
        </p:txBody>
      </p:sp>
      <p:sp>
        <p:nvSpPr>
          <p:cNvPr id="7" name="Segnaposto piè di pagina 6">
            <a:extLst>
              <a:ext uri="{FF2B5EF4-FFF2-40B4-BE49-F238E27FC236}">
                <a16:creationId xmlns:a16="http://schemas.microsoft.com/office/drawing/2014/main" id="{BC48BF76-0597-336D-676F-39C45A9119C1}"/>
              </a:ext>
            </a:extLst>
          </p:cNvPr>
          <p:cNvSpPr>
            <a:spLocks noGrp="1"/>
          </p:cNvSpPr>
          <p:nvPr>
            <p:ph type="ftr" sz="quarter" idx="5"/>
          </p:nvPr>
        </p:nvSpPr>
        <p:spPr/>
        <p:txBody>
          <a:bodyPr/>
          <a:lstStyle/>
          <a:p>
            <a:r>
              <a:rPr lang="it-IT"/>
              <a:t>M.Serio-Riproduzione riservata -Palermo, 27 febbraio 2026 (ANCI SICILIA)</a:t>
            </a:r>
          </a:p>
        </p:txBody>
      </p:sp>
      <p:sp>
        <p:nvSpPr>
          <p:cNvPr id="8" name="Segnaposto numero diapositiva 7">
            <a:extLst>
              <a:ext uri="{FF2B5EF4-FFF2-40B4-BE49-F238E27FC236}">
                <a16:creationId xmlns:a16="http://schemas.microsoft.com/office/drawing/2014/main" id="{98641109-A515-E346-1419-4BC7E1262175}"/>
              </a:ext>
            </a:extLst>
          </p:cNvPr>
          <p:cNvSpPr>
            <a:spLocks noGrp="1"/>
          </p:cNvSpPr>
          <p:nvPr>
            <p:ph type="sldNum" sz="quarter" idx="7"/>
          </p:nvPr>
        </p:nvSpPr>
        <p:spPr/>
        <p:txBody>
          <a:bodyPr/>
          <a:lstStyle/>
          <a:p>
            <a:fld id="{B6F15528-21DE-4FAA-801E-634DDDAF4B2B}" type="slidenum">
              <a:rPr lang="it-IT" smtClean="0"/>
              <a:t>114</a:t>
            </a:fld>
            <a:endParaRPr lang="it-IT"/>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9AD4A274-67C3-83A2-4BEF-D5A4366BF43C}"/>
              </a:ext>
            </a:extLst>
          </p:cNvPr>
          <p:cNvPicPr>
            <a:picLocks noChangeAspect="1"/>
          </p:cNvPicPr>
          <p:nvPr/>
        </p:nvPicPr>
        <p:blipFill>
          <a:blip r:embed="rId2"/>
          <a:stretch>
            <a:fillRect/>
          </a:stretch>
        </p:blipFill>
        <p:spPr>
          <a:xfrm>
            <a:off x="2230214" y="689112"/>
            <a:ext cx="8137447" cy="4412975"/>
          </a:xfrm>
          <a:prstGeom prst="rect">
            <a:avLst/>
          </a:prstGeom>
        </p:spPr>
      </p:pic>
      <p:sp>
        <p:nvSpPr>
          <p:cNvPr id="2" name="Segnaposto piè di pagina 1">
            <a:extLst>
              <a:ext uri="{FF2B5EF4-FFF2-40B4-BE49-F238E27FC236}">
                <a16:creationId xmlns:a16="http://schemas.microsoft.com/office/drawing/2014/main" id="{0CB37F91-7544-C47E-554C-71AB29A59809}"/>
              </a:ext>
            </a:extLst>
          </p:cNvPr>
          <p:cNvSpPr>
            <a:spLocks noGrp="1"/>
          </p:cNvSpPr>
          <p:nvPr>
            <p:ph type="ftr" sz="quarter" idx="11"/>
          </p:nvPr>
        </p:nvSpPr>
        <p:spPr/>
        <p:txBody>
          <a:bodyPr/>
          <a:lstStyle/>
          <a:p>
            <a:r>
              <a:rPr lang="it-IT"/>
              <a:t>M.Serio-Riproduzione riservata -Palermo, 27 febbraio 2026 (ANCI SICILIA)</a:t>
            </a:r>
          </a:p>
        </p:txBody>
      </p:sp>
      <p:sp>
        <p:nvSpPr>
          <p:cNvPr id="3" name="Segnaposto numero diapositiva 2">
            <a:extLst>
              <a:ext uri="{FF2B5EF4-FFF2-40B4-BE49-F238E27FC236}">
                <a16:creationId xmlns:a16="http://schemas.microsoft.com/office/drawing/2014/main" id="{2D295E7F-FC73-1F32-D0A8-499F198F890F}"/>
              </a:ext>
            </a:extLst>
          </p:cNvPr>
          <p:cNvSpPr>
            <a:spLocks noGrp="1"/>
          </p:cNvSpPr>
          <p:nvPr>
            <p:ph type="sldNum" sz="quarter" idx="12"/>
          </p:nvPr>
        </p:nvSpPr>
        <p:spPr/>
        <p:txBody>
          <a:bodyPr/>
          <a:lstStyle/>
          <a:p>
            <a:fld id="{56C962FA-7BBA-42EA-B52A-38530D7E724D}" type="slidenum">
              <a:rPr lang="it-IT" smtClean="0"/>
              <a:t>115</a:t>
            </a:fld>
            <a:endParaRPr lang="it-IT"/>
          </a:p>
        </p:txBody>
      </p:sp>
    </p:spTree>
    <p:extLst>
      <p:ext uri="{BB962C8B-B14F-4D97-AF65-F5344CB8AC3E}">
        <p14:creationId xmlns:p14="http://schemas.microsoft.com/office/powerpoint/2010/main" val="417699202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55E0209-F6F0-C2C5-A895-62954C194401}"/>
              </a:ext>
            </a:extLst>
          </p:cNvPr>
          <p:cNvSpPr txBox="1"/>
          <p:nvPr/>
        </p:nvSpPr>
        <p:spPr>
          <a:xfrm>
            <a:off x="1199534" y="471948"/>
            <a:ext cx="9635614" cy="4524315"/>
          </a:xfrm>
          <a:prstGeom prst="rect">
            <a:avLst/>
          </a:prstGeom>
          <a:noFill/>
        </p:spPr>
        <p:txBody>
          <a:bodyPr wrap="square">
            <a:spAutoFit/>
          </a:bodyPr>
          <a:lstStyle/>
          <a:p>
            <a:pPr algn="just"/>
            <a:r>
              <a:rPr lang="it-IT" sz="3600" b="1" i="0" u="none" strike="noStrike" baseline="0" dirty="0">
                <a:solidFill>
                  <a:srgbClr val="C10000"/>
                </a:solidFill>
                <a:latin typeface="Arial" panose="020B0604020202020204" pitchFamily="34" charset="0"/>
              </a:rPr>
              <a:t>Art. 666 Codice penale</a:t>
            </a:r>
          </a:p>
          <a:p>
            <a:pPr algn="just"/>
            <a:r>
              <a:rPr lang="it-IT" sz="3600" b="1" i="0" u="none" strike="noStrike" baseline="0" dirty="0">
                <a:solidFill>
                  <a:srgbClr val="002060"/>
                </a:solidFill>
                <a:latin typeface="Arial" panose="020B0604020202020204" pitchFamily="34" charset="0"/>
              </a:rPr>
              <a:t>Chiunque, </a:t>
            </a:r>
            <a:r>
              <a:rPr lang="it-IT" sz="3600" b="1" i="0" u="none" strike="noStrike" baseline="0" dirty="0">
                <a:solidFill>
                  <a:srgbClr val="FF0000"/>
                </a:solidFill>
                <a:latin typeface="Arial" panose="020B0604020202020204" pitchFamily="34" charset="0"/>
              </a:rPr>
              <a:t>senza la licenza </a:t>
            </a:r>
            <a:r>
              <a:rPr lang="it-IT" sz="3600" b="1" i="0" u="none" strike="noStrike" baseline="0" dirty="0">
                <a:solidFill>
                  <a:srgbClr val="002060"/>
                </a:solidFill>
                <a:latin typeface="Arial" panose="020B0604020202020204" pitchFamily="34" charset="0"/>
              </a:rPr>
              <a:t>dell'Autorità, in un luogo pubblico o aperto o esposto al pubblico, dà spettacoli o trattenimenti di qualsiasi natura (1), o apre circoli o sale da ballo o di audizione, è punito con la </a:t>
            </a:r>
            <a:r>
              <a:rPr lang="it-IT" sz="3600" b="1" i="0" u="none" strike="noStrike" baseline="0" dirty="0">
                <a:solidFill>
                  <a:srgbClr val="FF0000"/>
                </a:solidFill>
                <a:latin typeface="Arial" panose="020B0604020202020204" pitchFamily="34" charset="0"/>
              </a:rPr>
              <a:t>sanzione amministrativa </a:t>
            </a:r>
            <a:r>
              <a:rPr lang="it-IT" sz="3600" b="1" i="0" u="none" strike="noStrike" baseline="0" dirty="0">
                <a:solidFill>
                  <a:srgbClr val="002060"/>
                </a:solidFill>
                <a:latin typeface="Arial" panose="020B0604020202020204" pitchFamily="34" charset="0"/>
              </a:rPr>
              <a:t>pecuniaria da </a:t>
            </a:r>
            <a:r>
              <a:rPr lang="it-IT" sz="3600" b="1" i="0" u="none" strike="noStrike" baseline="0" dirty="0">
                <a:solidFill>
                  <a:srgbClr val="002060"/>
                </a:solidFill>
                <a:latin typeface="Arial,Bold"/>
              </a:rPr>
              <a:t>€ </a:t>
            </a:r>
            <a:r>
              <a:rPr lang="it-IT" sz="3600" b="1" i="0" u="none" strike="noStrike" baseline="0" dirty="0">
                <a:solidFill>
                  <a:srgbClr val="002060"/>
                </a:solidFill>
                <a:latin typeface="Arial" panose="020B0604020202020204" pitchFamily="34" charset="0"/>
              </a:rPr>
              <a:t>258,00 a </a:t>
            </a:r>
            <a:r>
              <a:rPr lang="it-IT" sz="3600" b="1" i="0" u="none" strike="noStrike" baseline="0" dirty="0">
                <a:solidFill>
                  <a:srgbClr val="002060"/>
                </a:solidFill>
                <a:latin typeface="Arial,Bold"/>
              </a:rPr>
              <a:t>€ </a:t>
            </a:r>
            <a:r>
              <a:rPr lang="it-IT" sz="3600" b="1" i="0" u="none" strike="noStrike" baseline="0" dirty="0">
                <a:solidFill>
                  <a:srgbClr val="002060"/>
                </a:solidFill>
                <a:latin typeface="Arial" panose="020B0604020202020204" pitchFamily="34" charset="0"/>
              </a:rPr>
              <a:t>1.549,00.</a:t>
            </a:r>
            <a:endParaRPr lang="it-IT" sz="3600" dirty="0"/>
          </a:p>
        </p:txBody>
      </p:sp>
      <p:sp>
        <p:nvSpPr>
          <p:cNvPr id="5" name="CasellaDiTesto 4">
            <a:extLst>
              <a:ext uri="{FF2B5EF4-FFF2-40B4-BE49-F238E27FC236}">
                <a16:creationId xmlns:a16="http://schemas.microsoft.com/office/drawing/2014/main" id="{13DFE2EC-F9A5-B079-E92F-80C85C4FC78F}"/>
              </a:ext>
            </a:extLst>
          </p:cNvPr>
          <p:cNvSpPr txBox="1"/>
          <p:nvPr/>
        </p:nvSpPr>
        <p:spPr>
          <a:xfrm>
            <a:off x="1356852" y="4996263"/>
            <a:ext cx="10058400" cy="923330"/>
          </a:xfrm>
          <a:prstGeom prst="rect">
            <a:avLst/>
          </a:prstGeom>
          <a:noFill/>
        </p:spPr>
        <p:txBody>
          <a:bodyPr wrap="square">
            <a:spAutoFit/>
          </a:bodyPr>
          <a:lstStyle/>
          <a:p>
            <a:r>
              <a:rPr lang="it-IT" dirty="0"/>
              <a:t>(1) La Corte costituzionale con sentenza 15 aprile 1970, n. 56 ha dichiarato l'illegittimità del presente articolo nella parte in cui prescrive che per i trattenimenti da tenersi in luoghi aperti al pubblico, e non indetti nell'esercizio di attività imprenditoriali, occorre la licenza del questore.</a:t>
            </a:r>
          </a:p>
        </p:txBody>
      </p:sp>
      <p:sp>
        <p:nvSpPr>
          <p:cNvPr id="2" name="Segnaposto piè di pagina 1">
            <a:extLst>
              <a:ext uri="{FF2B5EF4-FFF2-40B4-BE49-F238E27FC236}">
                <a16:creationId xmlns:a16="http://schemas.microsoft.com/office/drawing/2014/main" id="{BA32865C-8C3B-DD84-23BA-93CD847545BE}"/>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FB4AE592-E1B4-BDF4-7547-AEEA216BD8BE}"/>
              </a:ext>
            </a:extLst>
          </p:cNvPr>
          <p:cNvSpPr>
            <a:spLocks noGrp="1"/>
          </p:cNvSpPr>
          <p:nvPr>
            <p:ph type="sldNum" sz="quarter" idx="12"/>
          </p:nvPr>
        </p:nvSpPr>
        <p:spPr/>
        <p:txBody>
          <a:bodyPr/>
          <a:lstStyle/>
          <a:p>
            <a:fld id="{56C962FA-7BBA-42EA-B52A-38530D7E724D}" type="slidenum">
              <a:rPr lang="it-IT" smtClean="0"/>
              <a:t>116</a:t>
            </a:fld>
            <a:endParaRPr lang="it-IT"/>
          </a:p>
        </p:txBody>
      </p:sp>
    </p:spTree>
    <p:extLst>
      <p:ext uri="{BB962C8B-B14F-4D97-AF65-F5344CB8AC3E}">
        <p14:creationId xmlns:p14="http://schemas.microsoft.com/office/powerpoint/2010/main" val="1739613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9032B74-87ED-154A-D92B-C34ACBED99E6}"/>
              </a:ext>
            </a:extLst>
          </p:cNvPr>
          <p:cNvSpPr txBox="1"/>
          <p:nvPr/>
        </p:nvSpPr>
        <p:spPr>
          <a:xfrm>
            <a:off x="2035277" y="342157"/>
            <a:ext cx="8121445" cy="5078313"/>
          </a:xfrm>
          <a:prstGeom prst="rect">
            <a:avLst/>
          </a:prstGeom>
          <a:noFill/>
        </p:spPr>
        <p:txBody>
          <a:bodyPr wrap="square">
            <a:spAutoFit/>
          </a:bodyPr>
          <a:lstStyle/>
          <a:p>
            <a:pPr algn="just"/>
            <a:r>
              <a:rPr lang="it-IT" sz="3600" b="1" i="0" u="none" strike="noStrike" baseline="0" dirty="0">
                <a:solidFill>
                  <a:srgbClr val="C00000"/>
                </a:solidFill>
                <a:latin typeface="Arial" panose="020B0604020202020204" pitchFamily="34" charset="0"/>
              </a:rPr>
              <a:t>Art. 666 Codice penale</a:t>
            </a:r>
          </a:p>
          <a:p>
            <a:pPr algn="just"/>
            <a:r>
              <a:rPr lang="it-IT" sz="3600" b="1" i="0" u="none" strike="noStrike" baseline="0" dirty="0">
                <a:latin typeface="Arial,Bold"/>
              </a:rPr>
              <a:t>…</a:t>
            </a:r>
          </a:p>
          <a:p>
            <a:pPr algn="just"/>
            <a:r>
              <a:rPr lang="it-IT" sz="3600" b="1" i="0" u="none" strike="noStrike" baseline="0" dirty="0">
                <a:latin typeface="Arial" panose="020B0604020202020204" pitchFamily="34" charset="0"/>
              </a:rPr>
              <a:t>Se la </a:t>
            </a:r>
            <a:r>
              <a:rPr lang="it-IT" sz="3600" b="1" i="0" u="none" strike="noStrike" baseline="0" dirty="0">
                <a:solidFill>
                  <a:srgbClr val="FF0000"/>
                </a:solidFill>
                <a:latin typeface="Arial" panose="020B0604020202020204" pitchFamily="34" charset="0"/>
              </a:rPr>
              <a:t>licenza</a:t>
            </a:r>
            <a:r>
              <a:rPr lang="it-IT" sz="3600" b="1" i="0" u="none" strike="noStrike" baseline="0" dirty="0">
                <a:latin typeface="Arial" panose="020B0604020202020204" pitchFamily="34" charset="0"/>
              </a:rPr>
              <a:t> è stata negata, </a:t>
            </a:r>
            <a:r>
              <a:rPr lang="it-IT" sz="3600" b="1" i="0" u="none" strike="noStrike" baseline="0" dirty="0">
                <a:solidFill>
                  <a:srgbClr val="FF0000"/>
                </a:solidFill>
                <a:latin typeface="Arial" panose="020B0604020202020204" pitchFamily="34" charset="0"/>
              </a:rPr>
              <a:t>revocata o sospesa </a:t>
            </a:r>
            <a:r>
              <a:rPr lang="it-IT" sz="3600" b="1" i="0" u="none" strike="noStrike" baseline="0" dirty="0">
                <a:latin typeface="Arial" panose="020B0604020202020204" pitchFamily="34" charset="0"/>
              </a:rPr>
              <a:t>si applica la </a:t>
            </a:r>
            <a:r>
              <a:rPr lang="it-IT" sz="3600" b="1" i="0" u="none" strike="noStrike" baseline="0" dirty="0">
                <a:solidFill>
                  <a:srgbClr val="FF0000"/>
                </a:solidFill>
                <a:latin typeface="Arial" panose="020B0604020202020204" pitchFamily="34" charset="0"/>
              </a:rPr>
              <a:t>sanzione amministrativa </a:t>
            </a:r>
            <a:r>
              <a:rPr lang="it-IT" sz="3600" b="1" i="0" u="none" strike="noStrike" baseline="0" dirty="0">
                <a:latin typeface="Arial" panose="020B0604020202020204" pitchFamily="34" charset="0"/>
              </a:rPr>
              <a:t>pecuniaria da </a:t>
            </a:r>
            <a:r>
              <a:rPr lang="it-IT" sz="3600" b="1" i="0" u="none" strike="noStrike" baseline="0" dirty="0">
                <a:latin typeface="Arial,Bold"/>
              </a:rPr>
              <a:t>€ </a:t>
            </a:r>
            <a:r>
              <a:rPr lang="it-IT" sz="3600" b="1" i="0" u="none" strike="noStrike" baseline="0" dirty="0">
                <a:latin typeface="Arial" panose="020B0604020202020204" pitchFamily="34" charset="0"/>
              </a:rPr>
              <a:t>416,00 a </a:t>
            </a:r>
            <a:r>
              <a:rPr lang="it-IT" sz="3600" b="1" i="0" u="none" strike="noStrike" baseline="0" dirty="0">
                <a:latin typeface="Arial,Bold"/>
              </a:rPr>
              <a:t>€ </a:t>
            </a:r>
            <a:r>
              <a:rPr lang="it-IT" sz="3600" b="1" i="0" u="none" strike="noStrike" baseline="0" dirty="0">
                <a:latin typeface="Arial" panose="020B0604020202020204" pitchFamily="34" charset="0"/>
              </a:rPr>
              <a:t>2.478,00</a:t>
            </a:r>
          </a:p>
          <a:p>
            <a:pPr algn="just"/>
            <a:r>
              <a:rPr lang="it-IT" sz="3600" b="1" i="0" u="none" strike="noStrike" baseline="0" dirty="0">
                <a:latin typeface="Arial" panose="020B0604020202020204" pitchFamily="34" charset="0"/>
              </a:rPr>
              <a:t>È sempre disposta la </a:t>
            </a:r>
            <a:r>
              <a:rPr lang="it-IT" sz="3600" b="1" i="0" u="none" strike="noStrike" baseline="0" dirty="0">
                <a:solidFill>
                  <a:srgbClr val="FF0000"/>
                </a:solidFill>
                <a:latin typeface="Arial" panose="020B0604020202020204" pitchFamily="34" charset="0"/>
              </a:rPr>
              <a:t>cessazione</a:t>
            </a:r>
            <a:r>
              <a:rPr lang="it-IT" sz="3600" b="1" i="0" u="none" strike="noStrike" baseline="0" dirty="0">
                <a:latin typeface="Arial" panose="020B0604020202020204" pitchFamily="34" charset="0"/>
              </a:rPr>
              <a:t> dell'attività svolta in difetto di licenza.</a:t>
            </a:r>
            <a:endParaRPr lang="it-IT" sz="3600" dirty="0"/>
          </a:p>
        </p:txBody>
      </p:sp>
      <p:sp>
        <p:nvSpPr>
          <p:cNvPr id="2" name="Segnaposto piè di pagina 1">
            <a:extLst>
              <a:ext uri="{FF2B5EF4-FFF2-40B4-BE49-F238E27FC236}">
                <a16:creationId xmlns:a16="http://schemas.microsoft.com/office/drawing/2014/main" id="{A81D134E-FA13-B1DA-90B7-382B6BC0C7D9}"/>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98C44157-CDC3-DCCD-A5E4-4F840C89F447}"/>
              </a:ext>
            </a:extLst>
          </p:cNvPr>
          <p:cNvSpPr>
            <a:spLocks noGrp="1"/>
          </p:cNvSpPr>
          <p:nvPr>
            <p:ph type="sldNum" sz="quarter" idx="12"/>
          </p:nvPr>
        </p:nvSpPr>
        <p:spPr/>
        <p:txBody>
          <a:bodyPr/>
          <a:lstStyle/>
          <a:p>
            <a:fld id="{56C962FA-7BBA-42EA-B52A-38530D7E724D}" type="slidenum">
              <a:rPr lang="it-IT" smtClean="0"/>
              <a:t>117</a:t>
            </a:fld>
            <a:endParaRPr lang="it-IT"/>
          </a:p>
        </p:txBody>
      </p:sp>
    </p:spTree>
    <p:extLst>
      <p:ext uri="{BB962C8B-B14F-4D97-AF65-F5344CB8AC3E}">
        <p14:creationId xmlns:p14="http://schemas.microsoft.com/office/powerpoint/2010/main" val="166196972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CFC30F4-3633-47DB-2AC5-8EC3CDF9582B}"/>
              </a:ext>
            </a:extLst>
          </p:cNvPr>
          <p:cNvSpPr txBox="1"/>
          <p:nvPr/>
        </p:nvSpPr>
        <p:spPr>
          <a:xfrm>
            <a:off x="1081548" y="304800"/>
            <a:ext cx="9438967" cy="4524315"/>
          </a:xfrm>
          <a:prstGeom prst="rect">
            <a:avLst/>
          </a:prstGeom>
          <a:noFill/>
        </p:spPr>
        <p:txBody>
          <a:bodyPr wrap="square">
            <a:spAutoFit/>
          </a:bodyPr>
          <a:lstStyle/>
          <a:p>
            <a:pPr algn="just"/>
            <a:r>
              <a:rPr lang="it-IT" sz="2400" b="1" i="0" u="none" strike="noStrike" baseline="0" dirty="0">
                <a:solidFill>
                  <a:srgbClr val="C10000"/>
                </a:solidFill>
                <a:latin typeface="Arial" panose="020B0604020202020204" pitchFamily="34" charset="0"/>
              </a:rPr>
              <a:t>Art. 666 Codice penale</a:t>
            </a:r>
          </a:p>
          <a:p>
            <a:pPr algn="just"/>
            <a:r>
              <a:rPr lang="it-IT" sz="2400" b="1" i="0" u="none" strike="noStrike" baseline="0" dirty="0">
                <a:solidFill>
                  <a:srgbClr val="000000"/>
                </a:solidFill>
                <a:latin typeface="Arial,Bold"/>
              </a:rPr>
              <a:t>…</a:t>
            </a:r>
          </a:p>
          <a:p>
            <a:pPr algn="just"/>
            <a:r>
              <a:rPr lang="it-IT" sz="2400" b="1" i="0" u="none" strike="noStrike" baseline="0" dirty="0">
                <a:solidFill>
                  <a:srgbClr val="000000"/>
                </a:solidFill>
                <a:latin typeface="Arial" panose="020B0604020202020204" pitchFamily="34" charset="0"/>
              </a:rPr>
              <a:t>Se l'attività è svolta in locale per il quale è stata rilasciata autorizzazione o altro titolo abilitativo all'esercizio di diversa attività, nel caso di </a:t>
            </a:r>
            <a:r>
              <a:rPr lang="it-IT" sz="2400" b="1" i="0" u="none" strike="noStrike" baseline="0" dirty="0">
                <a:solidFill>
                  <a:srgbClr val="FF0000"/>
                </a:solidFill>
                <a:latin typeface="Arial" panose="020B0604020202020204" pitchFamily="34" charset="0"/>
              </a:rPr>
              <a:t>reiterazione</a:t>
            </a:r>
            <a:r>
              <a:rPr lang="it-IT" sz="2400" b="1" i="0" u="none" strike="noStrike" baseline="0" dirty="0">
                <a:solidFill>
                  <a:srgbClr val="000000"/>
                </a:solidFill>
                <a:latin typeface="Arial" panose="020B0604020202020204" pitchFamily="34" charset="0"/>
              </a:rPr>
              <a:t> delle violazioni di cui al primo comma e nell'ipotesi prevista dal secondo comma è disposta altresì la </a:t>
            </a:r>
            <a:r>
              <a:rPr lang="it-IT" sz="2400" b="1" i="0" u="none" strike="noStrike" baseline="0" dirty="0">
                <a:solidFill>
                  <a:srgbClr val="FF0000"/>
                </a:solidFill>
                <a:latin typeface="Arial" panose="020B0604020202020204" pitchFamily="34" charset="0"/>
              </a:rPr>
              <a:t>chiusura del locale per un periodo non superiore a sette giorni.</a:t>
            </a:r>
          </a:p>
          <a:p>
            <a:pPr algn="just"/>
            <a:endParaRPr lang="it-IT" sz="2400" b="1" i="0" u="none" strike="noStrike" baseline="0" dirty="0">
              <a:solidFill>
                <a:srgbClr val="000000"/>
              </a:solidFill>
              <a:latin typeface="Arial" panose="020B0604020202020204" pitchFamily="34" charset="0"/>
            </a:endParaRPr>
          </a:p>
          <a:p>
            <a:pPr algn="just"/>
            <a:r>
              <a:rPr lang="it-IT" sz="2400" b="0" i="1" u="none" strike="noStrike" baseline="0" dirty="0">
                <a:solidFill>
                  <a:srgbClr val="000000"/>
                </a:solidFill>
                <a:highlight>
                  <a:srgbClr val="FFFF00"/>
                </a:highlight>
                <a:latin typeface="Arial" panose="020B0604020202020204" pitchFamily="34" charset="0"/>
              </a:rPr>
              <a:t>Per le violazioni previste dal presente articolo non è ammesso il pagamento in misura ridotta a norma dell'articolo 16 della legge 24/11/1981, n. 689.</a:t>
            </a:r>
            <a:endParaRPr lang="it-IT" sz="2400" dirty="0">
              <a:highlight>
                <a:srgbClr val="FFFF00"/>
              </a:highlight>
            </a:endParaRPr>
          </a:p>
        </p:txBody>
      </p:sp>
      <p:sp>
        <p:nvSpPr>
          <p:cNvPr id="2" name="Segnaposto piè di pagina 1">
            <a:extLst>
              <a:ext uri="{FF2B5EF4-FFF2-40B4-BE49-F238E27FC236}">
                <a16:creationId xmlns:a16="http://schemas.microsoft.com/office/drawing/2014/main" id="{BD1F4C21-AC7E-BEC4-447C-13CA8EE8D503}"/>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314E838D-3127-58B3-B8FB-3390D8A2E999}"/>
              </a:ext>
            </a:extLst>
          </p:cNvPr>
          <p:cNvSpPr>
            <a:spLocks noGrp="1"/>
          </p:cNvSpPr>
          <p:nvPr>
            <p:ph type="sldNum" sz="quarter" idx="12"/>
          </p:nvPr>
        </p:nvSpPr>
        <p:spPr/>
        <p:txBody>
          <a:bodyPr/>
          <a:lstStyle/>
          <a:p>
            <a:fld id="{56C962FA-7BBA-42EA-B52A-38530D7E724D}" type="slidenum">
              <a:rPr lang="it-IT" smtClean="0"/>
              <a:t>118</a:t>
            </a:fld>
            <a:endParaRPr lang="it-IT"/>
          </a:p>
        </p:txBody>
      </p:sp>
    </p:spTree>
    <p:extLst>
      <p:ext uri="{BB962C8B-B14F-4D97-AF65-F5344CB8AC3E}">
        <p14:creationId xmlns:p14="http://schemas.microsoft.com/office/powerpoint/2010/main" val="347301761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B76C0C3-FCF3-BB71-1A11-8DD58EAEB40E}"/>
              </a:ext>
            </a:extLst>
          </p:cNvPr>
          <p:cNvSpPr txBox="1"/>
          <p:nvPr/>
        </p:nvSpPr>
        <p:spPr>
          <a:xfrm>
            <a:off x="649356" y="1060173"/>
            <a:ext cx="11396870" cy="923330"/>
          </a:xfrm>
          <a:prstGeom prst="rect">
            <a:avLst/>
          </a:prstGeom>
          <a:noFill/>
        </p:spPr>
        <p:txBody>
          <a:bodyPr wrap="square">
            <a:spAutoFit/>
          </a:bodyPr>
          <a:lstStyle/>
          <a:p>
            <a:pPr algn="just"/>
            <a:r>
              <a:rPr lang="it-IT" sz="1800" b="0" i="0" u="none" strike="noStrike" baseline="0" dirty="0">
                <a:solidFill>
                  <a:srgbClr val="000000"/>
                </a:solidFill>
                <a:latin typeface="Arial" panose="020B0604020202020204" pitchFamily="34" charset="0"/>
              </a:rPr>
              <a:t>Salvo quanto previsto da speciali disposizioni di legge, </a:t>
            </a:r>
            <a:r>
              <a:rPr lang="it-IT" sz="1800" b="1" i="0" u="none" strike="noStrike" baseline="0" dirty="0">
                <a:solidFill>
                  <a:srgbClr val="FF0000"/>
                </a:solidFill>
                <a:highlight>
                  <a:srgbClr val="FFFF00"/>
                </a:highlight>
                <a:latin typeface="Arial" panose="020B0604020202020204" pitchFamily="34" charset="0"/>
              </a:rPr>
              <a:t>si ha reiterazione quando, nei cinque anni successivi alla commissione di una violazione amministrativa, accertata con provvedimento esecutivo, lo stesso soggetto commette un'altra violazione della stessa indole. </a:t>
            </a:r>
            <a:endParaRPr lang="it-IT" dirty="0">
              <a:highlight>
                <a:srgbClr val="FFFF00"/>
              </a:highlight>
            </a:endParaRPr>
          </a:p>
        </p:txBody>
      </p:sp>
      <p:sp>
        <p:nvSpPr>
          <p:cNvPr id="5" name="CasellaDiTesto 4">
            <a:extLst>
              <a:ext uri="{FF2B5EF4-FFF2-40B4-BE49-F238E27FC236}">
                <a16:creationId xmlns:a16="http://schemas.microsoft.com/office/drawing/2014/main" id="{F67089C8-BF98-F1ED-2F1C-B56945303731}"/>
              </a:ext>
            </a:extLst>
          </p:cNvPr>
          <p:cNvSpPr txBox="1"/>
          <p:nvPr/>
        </p:nvSpPr>
        <p:spPr>
          <a:xfrm>
            <a:off x="238539" y="217228"/>
            <a:ext cx="11648661" cy="584775"/>
          </a:xfrm>
          <a:prstGeom prst="rect">
            <a:avLst/>
          </a:prstGeom>
          <a:noFill/>
        </p:spPr>
        <p:txBody>
          <a:bodyPr wrap="square">
            <a:spAutoFit/>
          </a:bodyPr>
          <a:lstStyle/>
          <a:p>
            <a:r>
              <a:rPr lang="it-IT" sz="3200" b="1" i="0" u="none" strike="noStrike" baseline="0" dirty="0">
                <a:solidFill>
                  <a:srgbClr val="00339A"/>
                </a:solidFill>
                <a:latin typeface="Garamond" panose="02020404030301010803" pitchFamily="18" charset="0"/>
              </a:rPr>
              <a:t>Legge 24/11/1981 n. 689 – Art. 8 bis – Reiterazione delle violazioni</a:t>
            </a:r>
            <a:endParaRPr lang="it-IT" sz="3200" b="1" dirty="0"/>
          </a:p>
        </p:txBody>
      </p:sp>
      <p:sp>
        <p:nvSpPr>
          <p:cNvPr id="2" name="Segnaposto piè di pagina 1">
            <a:extLst>
              <a:ext uri="{FF2B5EF4-FFF2-40B4-BE49-F238E27FC236}">
                <a16:creationId xmlns:a16="http://schemas.microsoft.com/office/drawing/2014/main" id="{7E027188-3DC0-B20E-649E-B8BF6FC05F08}"/>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C8DD9E4C-29A9-4621-CA7F-5AFC0AC14872}"/>
              </a:ext>
            </a:extLst>
          </p:cNvPr>
          <p:cNvSpPr>
            <a:spLocks noGrp="1"/>
          </p:cNvSpPr>
          <p:nvPr>
            <p:ph type="sldNum" sz="quarter" idx="12"/>
          </p:nvPr>
        </p:nvSpPr>
        <p:spPr/>
        <p:txBody>
          <a:bodyPr/>
          <a:lstStyle/>
          <a:p>
            <a:fld id="{56C962FA-7BBA-42EA-B52A-38530D7E724D}" type="slidenum">
              <a:rPr lang="it-IT" smtClean="0"/>
              <a:t>119</a:t>
            </a:fld>
            <a:endParaRPr lang="it-IT"/>
          </a:p>
        </p:txBody>
      </p:sp>
    </p:spTree>
    <p:extLst>
      <p:ext uri="{BB962C8B-B14F-4D97-AF65-F5344CB8AC3E}">
        <p14:creationId xmlns:p14="http://schemas.microsoft.com/office/powerpoint/2010/main" val="773319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30D9CDD0-5386-AC40-943F-7F64CB721A2B}"/>
              </a:ext>
            </a:extLst>
          </p:cNvPr>
          <p:cNvSpPr txBox="1"/>
          <p:nvPr/>
        </p:nvSpPr>
        <p:spPr>
          <a:xfrm>
            <a:off x="589935" y="275304"/>
            <a:ext cx="10717161"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r>
              <a:rPr lang="it-IT" sz="2800" b="1" dirty="0"/>
              <a:t>Affittare agli immigrati stagionali senza rispettare le regole</a:t>
            </a:r>
          </a:p>
        </p:txBody>
      </p:sp>
      <p:sp>
        <p:nvSpPr>
          <p:cNvPr id="7" name="CasellaDiTesto 6">
            <a:extLst>
              <a:ext uri="{FF2B5EF4-FFF2-40B4-BE49-F238E27FC236}">
                <a16:creationId xmlns:a16="http://schemas.microsoft.com/office/drawing/2014/main" id="{91F8B3ED-BA11-EEC5-BE7A-D81BAF8CA7D8}"/>
              </a:ext>
            </a:extLst>
          </p:cNvPr>
          <p:cNvSpPr txBox="1"/>
          <p:nvPr/>
        </p:nvSpPr>
        <p:spPr>
          <a:xfrm>
            <a:off x="589935" y="794266"/>
            <a:ext cx="11051457" cy="3970318"/>
          </a:xfrm>
          <a:prstGeom prst="rect">
            <a:avLst/>
          </a:prstGeom>
          <a:noFill/>
        </p:spPr>
        <p:txBody>
          <a:bodyPr wrap="square">
            <a:spAutoFit/>
          </a:bodyPr>
          <a:lstStyle/>
          <a:p>
            <a:pPr algn="just"/>
            <a:r>
              <a:rPr lang="it-IT" b="1" dirty="0">
                <a:highlight>
                  <a:srgbClr val="FFFF00"/>
                </a:highlight>
              </a:rPr>
              <a:t>Nell’aprile del 2023, la Commissione europea ha ritenuto di avviare una</a:t>
            </a:r>
            <a:r>
              <a:rPr lang="it-IT" dirty="0">
                <a:highlight>
                  <a:srgbClr val="FFFF00"/>
                </a:highlight>
              </a:rPr>
              <a:t> </a:t>
            </a:r>
            <a:r>
              <a:rPr lang="it-IT" b="1" dirty="0">
                <a:solidFill>
                  <a:srgbClr val="FF0000"/>
                </a:solidFill>
                <a:highlight>
                  <a:srgbClr val="FFFF00"/>
                </a:highlight>
              </a:rPr>
              <a:t>procedura di infrazione </a:t>
            </a:r>
            <a:r>
              <a:rPr lang="it-IT" b="1" dirty="0">
                <a:highlight>
                  <a:srgbClr val="FFFF00"/>
                </a:highlight>
              </a:rPr>
              <a:t>contro l’Italia </a:t>
            </a:r>
            <a:r>
              <a:rPr lang="it-IT" dirty="0">
                <a:highlight>
                  <a:srgbClr val="FFFF00"/>
                </a:highlight>
              </a:rPr>
              <a:t>(unitamente a Belgio, Bulgaria, Germania, Estonia, Grecia, Cipro, Lettonia, Lituania e Lussemburgo) </a:t>
            </a:r>
            <a:r>
              <a:rPr lang="it-IT" b="1" dirty="0">
                <a:solidFill>
                  <a:srgbClr val="FF0000"/>
                </a:solidFill>
                <a:highlight>
                  <a:srgbClr val="FFFF00"/>
                </a:highlight>
              </a:rPr>
              <a:t>per non aver recepito pienamente la direttiva 2014/36/Ue sui lavoratori stagionali </a:t>
            </a:r>
            <a:r>
              <a:rPr lang="it-IT" b="1" dirty="0">
                <a:highlight>
                  <a:srgbClr val="FFFF00"/>
                </a:highlight>
              </a:rPr>
              <a:t>in particolare riguardo agli alloggi e alle condizioni di lavoro.</a:t>
            </a:r>
          </a:p>
          <a:p>
            <a:pPr algn="just"/>
            <a:r>
              <a:rPr lang="it-IT" dirty="0"/>
              <a:t>In risposta alle osservazioni della Commissione europea, l’articolo 9 del decreto legge 131/2024 (Salva infrazioni, in vigore dal 17 settembre) ha inserito il comma 15-bis nell’articolo 24 del Dlgs 286/1998. </a:t>
            </a:r>
          </a:p>
          <a:p>
            <a:pPr algn="just"/>
            <a:endParaRPr lang="it-IT" dirty="0"/>
          </a:p>
          <a:p>
            <a:pPr algn="just"/>
            <a:r>
              <a:rPr lang="it-IT" dirty="0"/>
              <a:t>Peraltro, la </a:t>
            </a:r>
            <a:r>
              <a:rPr lang="it-IT" b="1" dirty="0"/>
              <a:t>direttiva 2014/36/Ue </a:t>
            </a:r>
            <a:r>
              <a:rPr lang="it-IT" dirty="0"/>
              <a:t>è stata </a:t>
            </a:r>
            <a:r>
              <a:rPr lang="it-IT" b="1" dirty="0"/>
              <a:t>recepita nel nostro ordinamento con il Dlgs 203/2016 che ha riscritto integralmente l’articolo 24 del Testo unico immigrazione,</a:t>
            </a:r>
            <a:r>
              <a:rPr lang="it-IT" dirty="0"/>
              <a:t> già indicando gli obblighi che il datore di lavoro deve rispettare. </a:t>
            </a:r>
          </a:p>
          <a:p>
            <a:pPr algn="just"/>
            <a:endParaRPr lang="it-IT" dirty="0"/>
          </a:p>
          <a:p>
            <a:pPr algn="just"/>
            <a:r>
              <a:rPr lang="it-IT" b="1" dirty="0">
                <a:solidFill>
                  <a:srgbClr val="FF0000"/>
                </a:solidFill>
              </a:rPr>
              <a:t>La norma di recepimento non è stata ritenuta sufficiente a livello europeo</a:t>
            </a:r>
            <a:r>
              <a:rPr lang="it-IT" dirty="0"/>
              <a:t>, tanto che il nuovo comma 15-bis dovrebbe favorire una miglior comprensione del contenuto della disposizione e cosa succede in caso di violazione della stessa.</a:t>
            </a:r>
          </a:p>
        </p:txBody>
      </p:sp>
      <p:sp>
        <p:nvSpPr>
          <p:cNvPr id="2" name="Segnaposto piè di pagina 1">
            <a:extLst>
              <a:ext uri="{FF2B5EF4-FFF2-40B4-BE49-F238E27FC236}">
                <a16:creationId xmlns:a16="http://schemas.microsoft.com/office/drawing/2014/main" id="{4C86CBA6-53C1-FBFF-35C7-49716C80FC98}"/>
              </a:ext>
            </a:extLst>
          </p:cNvPr>
          <p:cNvSpPr>
            <a:spLocks noGrp="1"/>
          </p:cNvSpPr>
          <p:nvPr>
            <p:ph type="ftr" sz="quarter" idx="11"/>
          </p:nvPr>
        </p:nvSpPr>
        <p:spPr/>
        <p:txBody>
          <a:bodyPr/>
          <a:lstStyle/>
          <a:p>
            <a:r>
              <a:rPr lang="it-IT"/>
              <a:t>M.Serio-Riproduzione riservata -Palermo, 27 febbraio 2026 (ANCI SICILIA)</a:t>
            </a:r>
          </a:p>
        </p:txBody>
      </p:sp>
      <p:sp>
        <p:nvSpPr>
          <p:cNvPr id="3" name="Segnaposto numero diapositiva 2">
            <a:extLst>
              <a:ext uri="{FF2B5EF4-FFF2-40B4-BE49-F238E27FC236}">
                <a16:creationId xmlns:a16="http://schemas.microsoft.com/office/drawing/2014/main" id="{64F2FAEF-1160-4F1C-0396-55320D1CAFF5}"/>
              </a:ext>
            </a:extLst>
          </p:cNvPr>
          <p:cNvSpPr>
            <a:spLocks noGrp="1"/>
          </p:cNvSpPr>
          <p:nvPr>
            <p:ph type="sldNum" sz="quarter" idx="12"/>
          </p:nvPr>
        </p:nvSpPr>
        <p:spPr/>
        <p:txBody>
          <a:bodyPr/>
          <a:lstStyle/>
          <a:p>
            <a:fld id="{56C962FA-7BBA-42EA-B52A-38530D7E724D}" type="slidenum">
              <a:rPr lang="it-IT" smtClean="0"/>
              <a:t>12</a:t>
            </a:fld>
            <a:endParaRPr lang="it-IT"/>
          </a:p>
        </p:txBody>
      </p:sp>
    </p:spTree>
    <p:extLst>
      <p:ext uri="{BB962C8B-B14F-4D97-AF65-F5344CB8AC3E}">
        <p14:creationId xmlns:p14="http://schemas.microsoft.com/office/powerpoint/2010/main" val="39672151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F734F0D-F16F-152F-9543-9A6F1537ACE9}"/>
              </a:ext>
            </a:extLst>
          </p:cNvPr>
          <p:cNvPicPr>
            <a:picLocks noChangeAspect="1"/>
          </p:cNvPicPr>
          <p:nvPr/>
        </p:nvPicPr>
        <p:blipFill>
          <a:blip r:embed="rId2"/>
          <a:stretch>
            <a:fillRect/>
          </a:stretch>
        </p:blipFill>
        <p:spPr>
          <a:xfrm>
            <a:off x="1616766" y="510830"/>
            <a:ext cx="7993302" cy="5002076"/>
          </a:xfrm>
          <a:prstGeom prst="rect">
            <a:avLst/>
          </a:prstGeom>
        </p:spPr>
      </p:pic>
      <p:sp>
        <p:nvSpPr>
          <p:cNvPr id="2" name="Segnaposto piè di pagina 1">
            <a:extLst>
              <a:ext uri="{FF2B5EF4-FFF2-40B4-BE49-F238E27FC236}">
                <a16:creationId xmlns:a16="http://schemas.microsoft.com/office/drawing/2014/main" id="{C5C2F0A4-0267-C4A1-0B7D-F01B2625203E}"/>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75CBC17F-44E8-6837-1D48-1E35CD04393C}"/>
              </a:ext>
            </a:extLst>
          </p:cNvPr>
          <p:cNvSpPr>
            <a:spLocks noGrp="1"/>
          </p:cNvSpPr>
          <p:nvPr>
            <p:ph type="sldNum" sz="quarter" idx="12"/>
          </p:nvPr>
        </p:nvSpPr>
        <p:spPr/>
        <p:txBody>
          <a:bodyPr/>
          <a:lstStyle/>
          <a:p>
            <a:fld id="{56C962FA-7BBA-42EA-B52A-38530D7E724D}" type="slidenum">
              <a:rPr lang="it-IT" smtClean="0"/>
              <a:t>120</a:t>
            </a:fld>
            <a:endParaRPr lang="it-IT"/>
          </a:p>
        </p:txBody>
      </p:sp>
    </p:spTree>
    <p:extLst>
      <p:ext uri="{BB962C8B-B14F-4D97-AF65-F5344CB8AC3E}">
        <p14:creationId xmlns:p14="http://schemas.microsoft.com/office/powerpoint/2010/main" val="169493320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A2AFEE7-0ECB-28A9-A8FB-F4E302633698}"/>
              </a:ext>
            </a:extLst>
          </p:cNvPr>
          <p:cNvPicPr>
            <a:picLocks noChangeAspect="1"/>
          </p:cNvPicPr>
          <p:nvPr/>
        </p:nvPicPr>
        <p:blipFill>
          <a:blip r:embed="rId2"/>
          <a:stretch>
            <a:fillRect/>
          </a:stretch>
        </p:blipFill>
        <p:spPr>
          <a:xfrm>
            <a:off x="2080591" y="869644"/>
            <a:ext cx="8031853" cy="4979053"/>
          </a:xfrm>
          <a:prstGeom prst="rect">
            <a:avLst/>
          </a:prstGeom>
        </p:spPr>
      </p:pic>
      <p:sp>
        <p:nvSpPr>
          <p:cNvPr id="2" name="Segnaposto piè di pagina 1">
            <a:extLst>
              <a:ext uri="{FF2B5EF4-FFF2-40B4-BE49-F238E27FC236}">
                <a16:creationId xmlns:a16="http://schemas.microsoft.com/office/drawing/2014/main" id="{95AB957A-2A4A-2EA0-F3E7-5BEAC97D1A6C}"/>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6BAD4EFD-2F23-E7D6-00F8-6B6585081DF5}"/>
              </a:ext>
            </a:extLst>
          </p:cNvPr>
          <p:cNvSpPr>
            <a:spLocks noGrp="1"/>
          </p:cNvSpPr>
          <p:nvPr>
            <p:ph type="sldNum" sz="quarter" idx="12"/>
          </p:nvPr>
        </p:nvSpPr>
        <p:spPr/>
        <p:txBody>
          <a:bodyPr/>
          <a:lstStyle/>
          <a:p>
            <a:fld id="{56C962FA-7BBA-42EA-B52A-38530D7E724D}" type="slidenum">
              <a:rPr lang="it-IT" smtClean="0"/>
              <a:t>121</a:t>
            </a:fld>
            <a:endParaRPr lang="it-IT"/>
          </a:p>
        </p:txBody>
      </p:sp>
    </p:spTree>
    <p:extLst>
      <p:ext uri="{BB962C8B-B14F-4D97-AF65-F5344CB8AC3E}">
        <p14:creationId xmlns:p14="http://schemas.microsoft.com/office/powerpoint/2010/main" val="354549607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39FE25E-95B8-0E98-37F0-D42B38C7DFC9}"/>
              </a:ext>
            </a:extLst>
          </p:cNvPr>
          <p:cNvSpPr txBox="1"/>
          <p:nvPr/>
        </p:nvSpPr>
        <p:spPr>
          <a:xfrm>
            <a:off x="403123" y="0"/>
            <a:ext cx="11788877" cy="5909310"/>
          </a:xfrm>
          <a:prstGeom prst="rect">
            <a:avLst/>
          </a:prstGeom>
          <a:noFill/>
        </p:spPr>
        <p:txBody>
          <a:bodyPr wrap="square">
            <a:spAutoFit/>
          </a:bodyPr>
          <a:lstStyle/>
          <a:p>
            <a:pPr algn="l"/>
            <a:r>
              <a:rPr lang="it-IT" sz="1800" b="0" i="0" u="none" strike="noStrike" baseline="0" dirty="0">
                <a:latin typeface="Times New Roman" panose="02020603050405020304" pitchFamily="18" charset="0"/>
              </a:rPr>
              <a:t>VERBALE DI ACCERTATA VIOLAZIONE AMMINISTRATIVA</a:t>
            </a:r>
          </a:p>
          <a:p>
            <a:pPr algn="l"/>
            <a:r>
              <a:rPr lang="it-IT" sz="1800" b="0" i="0" u="none" strike="noStrike" baseline="0" dirty="0">
                <a:latin typeface="Times New Roman" panose="02020603050405020304" pitchFamily="18" charset="0"/>
              </a:rPr>
              <a:t>L'anno __________ il giorno ____________ del mese _____________ alle ore ________________in località ______________________ via ______________________________ n. _____________comune di _____________ provincia di __________ noi sottoscritti ________________________abbiamo accertato che il</a:t>
            </a:r>
          </a:p>
          <a:p>
            <a:pPr algn="l"/>
            <a:r>
              <a:rPr lang="it-IT" sz="1800" b="0" i="0" u="none" strike="noStrike" baseline="0" dirty="0">
                <a:latin typeface="Times New Roman" panose="02020603050405020304" pitchFamily="18" charset="0"/>
              </a:rPr>
              <a:t>TRASGRESSORE</a:t>
            </a:r>
          </a:p>
          <a:p>
            <a:pPr algn="l"/>
            <a:r>
              <a:rPr lang="it-IT" sz="1800" b="0" i="0" u="none" strike="noStrike" baseline="0" dirty="0">
                <a:latin typeface="Times New Roman" panose="02020603050405020304" pitchFamily="18" charset="0"/>
              </a:rPr>
              <a:t>Cognome e nome ______________________ nato a _________________ in data ______________Residente a ________________ Indirizzo _______________ identificato con ________________n. ____________ rilasciata il ___________ da _________________________________________</a:t>
            </a:r>
          </a:p>
          <a:p>
            <a:pPr algn="l"/>
            <a:r>
              <a:rPr lang="it-IT" sz="1800" b="0" i="0" u="none" strike="noStrike" baseline="0" dirty="0">
                <a:latin typeface="Times New Roman" panose="02020603050405020304" pitchFamily="18" charset="0"/>
              </a:rPr>
              <a:t>in qualità di titolare del locale da ballo ha violato l'art.68, comma 1, del RD 18 giugno 1931, n.773,Tulps, per il seguente motivo:</a:t>
            </a:r>
          </a:p>
          <a:p>
            <a:pPr algn="l"/>
            <a:r>
              <a:rPr lang="it-IT" sz="1200" b="0" i="0" u="none" strike="noStrike" baseline="0" dirty="0">
                <a:latin typeface="SymbolMT"/>
              </a:rPr>
              <a:t> </a:t>
            </a:r>
            <a:r>
              <a:rPr lang="it-IT" sz="1800" b="0" i="0" u="none" strike="noStrike" baseline="0" dirty="0">
                <a:latin typeface="Times New Roman" panose="02020603050405020304" pitchFamily="18" charset="0"/>
              </a:rPr>
              <a:t>quale organizzatore dava una festa da ballo, in luogo aperto al pubblico, senza SCIA….</a:t>
            </a:r>
          </a:p>
          <a:p>
            <a:pPr algn="l"/>
            <a:r>
              <a:rPr lang="it-IT" sz="1800" b="0" i="0" u="none" strike="noStrike" baseline="0" dirty="0">
                <a:latin typeface="Times New Roman" panose="02020603050405020304" pitchFamily="18" charset="0"/>
              </a:rPr>
              <a:t>La violazione è stata contestata immediatamente a ____________________________________</a:t>
            </a:r>
          </a:p>
          <a:p>
            <a:pPr algn="l"/>
            <a:r>
              <a:rPr lang="it-IT" sz="1800" b="0" i="0" u="none" strike="noStrike" baseline="0" dirty="0">
                <a:latin typeface="Times New Roman" panose="02020603050405020304" pitchFamily="18" charset="0"/>
              </a:rPr>
              <a:t>DICHIARAZIONI</a:t>
            </a:r>
          </a:p>
          <a:p>
            <a:pPr algn="l"/>
            <a:r>
              <a:rPr lang="it-IT" sz="1800" b="0" i="0" u="none" strike="noStrike" baseline="0" dirty="0">
                <a:latin typeface="Times New Roman" panose="02020603050405020304" pitchFamily="18" charset="0"/>
              </a:rPr>
              <a:t>Il trasgressore dichiara ____________________________________________________________</a:t>
            </a:r>
          </a:p>
          <a:p>
            <a:pPr algn="l"/>
            <a:r>
              <a:rPr lang="it-IT" sz="1800" b="0" i="0" u="none" strike="noStrike" baseline="0" dirty="0">
                <a:latin typeface="Times New Roman" panose="02020603050405020304" pitchFamily="18" charset="0"/>
              </a:rPr>
              <a:t>MODALITA' DI ESTINZIONE</a:t>
            </a:r>
          </a:p>
          <a:p>
            <a:pPr algn="l"/>
            <a:r>
              <a:rPr lang="it-IT" sz="1800" b="0" i="0" u="none" strike="noStrike" baseline="0" dirty="0">
                <a:latin typeface="Times New Roman" panose="02020603050405020304" pitchFamily="18" charset="0"/>
              </a:rPr>
              <a:t>Il pagamento in misura ridotta non è ammesso. Il presente verbale vieni trasmesso al Sindaco di ____________________per la determinazione della sanzione amministrativa pecuniaria.</a:t>
            </a:r>
          </a:p>
          <a:p>
            <a:pPr algn="l"/>
            <a:r>
              <a:rPr lang="it-IT" sz="1800" b="0" i="0" u="none" strike="noStrike" baseline="0" dirty="0">
                <a:latin typeface="Times New Roman" panose="02020603050405020304" pitchFamily="18" charset="0"/>
              </a:rPr>
              <a:t>Entro 30 giorni dalla contestazione o notificazione della violazione, il trasgressore può presentare scritti difensivi al Sindaco di ________________________________________________________.</a:t>
            </a:r>
          </a:p>
          <a:p>
            <a:pPr algn="l"/>
            <a:r>
              <a:rPr lang="it-IT" sz="1800" b="0" i="0" u="none" strike="noStrike" baseline="0" dirty="0">
                <a:latin typeface="Times New Roman" panose="02020603050405020304" pitchFamily="18" charset="0"/>
              </a:rPr>
              <a:t>Fatto, letto e sottoscritto</a:t>
            </a:r>
          </a:p>
          <a:p>
            <a:pPr algn="l"/>
            <a:r>
              <a:rPr lang="it-IT" sz="1800" b="0" i="0" u="none" strike="noStrike" baseline="0" dirty="0">
                <a:latin typeface="Times New Roman" panose="02020603050405020304" pitchFamily="18" charset="0"/>
              </a:rPr>
              <a:t>Il Trasgressore 										Gli Accertatori</a:t>
            </a:r>
          </a:p>
        </p:txBody>
      </p:sp>
      <p:sp>
        <p:nvSpPr>
          <p:cNvPr id="2" name="Segnaposto piè di pagina 1">
            <a:extLst>
              <a:ext uri="{FF2B5EF4-FFF2-40B4-BE49-F238E27FC236}">
                <a16:creationId xmlns:a16="http://schemas.microsoft.com/office/drawing/2014/main" id="{C416F251-E8BF-B1D9-B3D2-1A4670DD3E9F}"/>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0DFCF9F1-FA71-DA11-0E6B-51F8771C4524}"/>
              </a:ext>
            </a:extLst>
          </p:cNvPr>
          <p:cNvSpPr>
            <a:spLocks noGrp="1"/>
          </p:cNvSpPr>
          <p:nvPr>
            <p:ph type="sldNum" sz="quarter" idx="12"/>
          </p:nvPr>
        </p:nvSpPr>
        <p:spPr/>
        <p:txBody>
          <a:bodyPr/>
          <a:lstStyle/>
          <a:p>
            <a:fld id="{56C962FA-7BBA-42EA-B52A-38530D7E724D}" type="slidenum">
              <a:rPr lang="it-IT" smtClean="0"/>
              <a:t>122</a:t>
            </a:fld>
            <a:endParaRPr lang="it-IT"/>
          </a:p>
        </p:txBody>
      </p:sp>
    </p:spTree>
    <p:extLst>
      <p:ext uri="{BB962C8B-B14F-4D97-AF65-F5344CB8AC3E}">
        <p14:creationId xmlns:p14="http://schemas.microsoft.com/office/powerpoint/2010/main" val="15231791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69D9957-C038-52F4-1B1F-187D15EB4B9D}"/>
              </a:ext>
            </a:extLst>
          </p:cNvPr>
          <p:cNvSpPr txBox="1"/>
          <p:nvPr/>
        </p:nvSpPr>
        <p:spPr>
          <a:xfrm>
            <a:off x="868231" y="1288454"/>
            <a:ext cx="10760765" cy="3724096"/>
          </a:xfrm>
          <a:prstGeom prst="rect">
            <a:avLst/>
          </a:prstGeom>
          <a:noFill/>
        </p:spPr>
        <p:txBody>
          <a:bodyPr wrap="square">
            <a:spAutoFit/>
          </a:bodyPr>
          <a:lstStyle/>
          <a:p>
            <a:pPr algn="just"/>
            <a:r>
              <a:rPr lang="it-IT" sz="2000" b="1" i="0" u="none" strike="noStrike" baseline="0" dirty="0">
                <a:solidFill>
                  <a:srgbClr val="C10000"/>
                </a:solidFill>
                <a:latin typeface="Arial" panose="020B0604020202020204" pitchFamily="34" charset="0"/>
              </a:rPr>
              <a:t>Pagamento in misura ridotta non ammesso</a:t>
            </a:r>
          </a:p>
          <a:p>
            <a:pPr algn="just"/>
            <a:r>
              <a:rPr lang="it-IT" sz="1800" b="1" i="0" u="none" strike="noStrike" baseline="0" dirty="0">
                <a:solidFill>
                  <a:srgbClr val="002060"/>
                </a:solidFill>
                <a:latin typeface="Arial" panose="020B0604020202020204" pitchFamily="34" charset="0"/>
              </a:rPr>
              <a:t>Verbale di accertamento della violazione e trasmissione al Responsabile </a:t>
            </a:r>
            <a:r>
              <a:rPr lang="it-IT" sz="1800" b="1" i="0" u="none" strike="noStrike" baseline="0" dirty="0">
                <a:solidFill>
                  <a:srgbClr val="002060"/>
                </a:solidFill>
                <a:latin typeface="Arial,Bold"/>
              </a:rPr>
              <a:t>SUAP che dovrà ai sensi dell’art. 18 della legge 689/81 determinare la </a:t>
            </a:r>
            <a:r>
              <a:rPr lang="it-IT" sz="1800" b="1" i="0" u="none" strike="noStrike" baseline="0" dirty="0">
                <a:solidFill>
                  <a:srgbClr val="002060"/>
                </a:solidFill>
                <a:latin typeface="Arial" panose="020B0604020202020204" pitchFamily="34" charset="0"/>
              </a:rPr>
              <a:t>sanzione tra il minimo ed il massimo</a:t>
            </a:r>
          </a:p>
          <a:p>
            <a:pPr algn="just"/>
            <a:r>
              <a:rPr lang="it-IT" sz="1800" b="1" i="0" u="none" strike="noStrike" baseline="0" dirty="0">
                <a:solidFill>
                  <a:srgbClr val="FF0000"/>
                </a:solidFill>
                <a:highlight>
                  <a:srgbClr val="FFFF00"/>
                </a:highlight>
                <a:latin typeface="Arial" panose="020B0604020202020204" pitchFamily="34" charset="0"/>
              </a:rPr>
              <a:t>Legge 689/81 - Art. 18 Ordinanza-ingiunzione</a:t>
            </a:r>
          </a:p>
          <a:p>
            <a:pPr algn="just"/>
            <a:r>
              <a:rPr lang="it-IT" sz="1800" b="0" i="0" u="none" strike="noStrike" baseline="0" dirty="0">
                <a:solidFill>
                  <a:srgbClr val="000000"/>
                </a:solidFill>
                <a:latin typeface="Arial" panose="020B0604020202020204" pitchFamily="34" charset="0"/>
              </a:rPr>
              <a:t>Entro il termine di trenta giorni dalla data della contestazione o notificazione della violazione, gli interessati possono far pervenire all'autorità competente a ricevere il rapporto a norma dell'art. 17 scritti difensivi e documenti e possono chiedere di essere sentiti dalla medesima autorità.</a:t>
            </a:r>
          </a:p>
          <a:p>
            <a:pPr algn="just"/>
            <a:r>
              <a:rPr lang="it-IT" sz="1800" b="0" i="0" u="none" strike="noStrike" baseline="0" dirty="0">
                <a:solidFill>
                  <a:srgbClr val="000000"/>
                </a:solidFill>
                <a:latin typeface="Arial" panose="020B0604020202020204" pitchFamily="34" charset="0"/>
              </a:rPr>
              <a:t>L'autorità competente, sentiti gli interessati, ove questi ne abbiano fatto richiesta, ed esaminati i documenti inviati e gli argomenti esposti negli scritti difensivi, se ritiene fondato l'accertamento, </a:t>
            </a:r>
            <a:r>
              <a:rPr lang="it-IT" sz="1800" b="1" i="0" u="none" strike="noStrike" baseline="0" dirty="0">
                <a:solidFill>
                  <a:srgbClr val="FF0000"/>
                </a:solidFill>
                <a:latin typeface="Arial" panose="020B0604020202020204" pitchFamily="34" charset="0"/>
              </a:rPr>
              <a:t>determina, con ordinanza motivata, la somma dovuta per la violazione e ne ingiunge il pagamento, insieme con le spese, all'autore della violazione ed alle persone che vi sono obbligate solidalmente; </a:t>
            </a:r>
            <a:r>
              <a:rPr lang="it-IT" sz="1800" b="0" i="0" u="none" strike="noStrike" baseline="0" dirty="0">
                <a:solidFill>
                  <a:srgbClr val="000000"/>
                </a:solidFill>
                <a:latin typeface="Arial" panose="020B0604020202020204" pitchFamily="34" charset="0"/>
              </a:rPr>
              <a:t>altrimenti emette ordinanza motivata di archiviazione degli atti comunicandola</a:t>
            </a:r>
          </a:p>
          <a:p>
            <a:pPr algn="just"/>
            <a:r>
              <a:rPr lang="it-IT" sz="1800" b="0" i="0" u="none" strike="noStrike" baseline="0" dirty="0">
                <a:solidFill>
                  <a:srgbClr val="000000"/>
                </a:solidFill>
                <a:latin typeface="Arial" panose="020B0604020202020204" pitchFamily="34" charset="0"/>
              </a:rPr>
              <a:t>integralmente all'organo che ha redatto il rapporto.</a:t>
            </a:r>
            <a:endParaRPr lang="it-IT" dirty="0"/>
          </a:p>
        </p:txBody>
      </p:sp>
      <p:sp>
        <p:nvSpPr>
          <p:cNvPr id="2" name="Segnaposto piè di pagina 1">
            <a:extLst>
              <a:ext uri="{FF2B5EF4-FFF2-40B4-BE49-F238E27FC236}">
                <a16:creationId xmlns:a16="http://schemas.microsoft.com/office/drawing/2014/main" id="{6F6CC968-2007-F0FC-C1C8-2668A8A6A53F}"/>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0D1D076C-8855-9F60-09A8-30381C57600D}"/>
              </a:ext>
            </a:extLst>
          </p:cNvPr>
          <p:cNvSpPr>
            <a:spLocks noGrp="1"/>
          </p:cNvSpPr>
          <p:nvPr>
            <p:ph type="sldNum" sz="quarter" idx="12"/>
          </p:nvPr>
        </p:nvSpPr>
        <p:spPr/>
        <p:txBody>
          <a:bodyPr/>
          <a:lstStyle/>
          <a:p>
            <a:fld id="{56C962FA-7BBA-42EA-B52A-38530D7E724D}" type="slidenum">
              <a:rPr lang="it-IT" smtClean="0"/>
              <a:t>123</a:t>
            </a:fld>
            <a:endParaRPr lang="it-IT"/>
          </a:p>
        </p:txBody>
      </p:sp>
    </p:spTree>
    <p:extLst>
      <p:ext uri="{BB962C8B-B14F-4D97-AF65-F5344CB8AC3E}">
        <p14:creationId xmlns:p14="http://schemas.microsoft.com/office/powerpoint/2010/main" val="55853521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154E092-B3CD-B5ED-0212-000859A55E9E}"/>
              </a:ext>
            </a:extLst>
          </p:cNvPr>
          <p:cNvSpPr txBox="1"/>
          <p:nvPr/>
        </p:nvSpPr>
        <p:spPr>
          <a:xfrm>
            <a:off x="2831689" y="678914"/>
            <a:ext cx="6980903" cy="2677656"/>
          </a:xfrm>
          <a:prstGeom prst="rect">
            <a:avLst/>
          </a:prstGeom>
          <a:noFill/>
        </p:spPr>
        <p:txBody>
          <a:bodyPr wrap="square">
            <a:spAutoFit/>
          </a:bodyPr>
          <a:lstStyle/>
          <a:p>
            <a:pPr algn="just"/>
            <a:r>
              <a:rPr lang="it-IT" sz="2400" b="1" i="0" u="none" strike="noStrike" baseline="0" dirty="0">
                <a:solidFill>
                  <a:srgbClr val="C10000"/>
                </a:solidFill>
                <a:latin typeface="Arial" panose="020B0604020202020204" pitchFamily="34" charset="0"/>
              </a:rPr>
              <a:t>Art. 681 Codice penale</a:t>
            </a:r>
          </a:p>
          <a:p>
            <a:pPr algn="just"/>
            <a:r>
              <a:rPr lang="it-IT" sz="2400" b="1" i="0" u="none" strike="noStrike" baseline="0" dirty="0">
                <a:solidFill>
                  <a:srgbClr val="002060"/>
                </a:solidFill>
                <a:latin typeface="Arial" panose="020B0604020202020204" pitchFamily="34" charset="0"/>
              </a:rPr>
              <a:t>Chiunque apre o tiene aperti luoghi di pubblico spettacolo, trattenimento o ritrovo, </a:t>
            </a:r>
            <a:r>
              <a:rPr lang="it-IT" sz="2400" b="1" i="0" u="none" strike="noStrike" baseline="0" dirty="0">
                <a:solidFill>
                  <a:srgbClr val="FF0000"/>
                </a:solidFill>
                <a:latin typeface="Arial" panose="020B0604020202020204" pitchFamily="34" charset="0"/>
              </a:rPr>
              <a:t>senza avere osservato le prescrizioni dell'Autorità a tutela della</a:t>
            </a:r>
            <a:r>
              <a:rPr lang="it-IT" sz="2400" b="1" dirty="0">
                <a:solidFill>
                  <a:srgbClr val="FF0000"/>
                </a:solidFill>
                <a:latin typeface="Arial" panose="020B0604020202020204" pitchFamily="34" charset="0"/>
              </a:rPr>
              <a:t> </a:t>
            </a:r>
            <a:r>
              <a:rPr lang="it-IT" sz="2400" b="1" i="0" u="none" strike="noStrike" baseline="0" dirty="0">
                <a:solidFill>
                  <a:srgbClr val="FF0000"/>
                </a:solidFill>
                <a:latin typeface="Arial" panose="020B0604020202020204" pitchFamily="34" charset="0"/>
              </a:rPr>
              <a:t>incolumità pubblica, </a:t>
            </a:r>
            <a:r>
              <a:rPr lang="it-IT" sz="2400" b="1" i="0" u="none" strike="noStrike" baseline="0" dirty="0">
                <a:solidFill>
                  <a:srgbClr val="C10000"/>
                </a:solidFill>
                <a:latin typeface="Arial" panose="020B0604020202020204" pitchFamily="34" charset="0"/>
              </a:rPr>
              <a:t>è punito con l'arresto fino a sei mesi e con l'ammenda non inferiore a </a:t>
            </a:r>
            <a:r>
              <a:rPr lang="it-IT" sz="2400" b="1" i="0" u="none" strike="noStrike" baseline="0" dirty="0">
                <a:solidFill>
                  <a:srgbClr val="C10000"/>
                </a:solidFill>
                <a:latin typeface="Arial,Bold"/>
              </a:rPr>
              <a:t>€ </a:t>
            </a:r>
            <a:r>
              <a:rPr lang="it-IT" sz="2400" b="1" i="0" u="none" strike="noStrike" baseline="0" dirty="0">
                <a:solidFill>
                  <a:srgbClr val="C10000"/>
                </a:solidFill>
                <a:latin typeface="Arial" panose="020B0604020202020204" pitchFamily="34" charset="0"/>
              </a:rPr>
              <a:t>103,00</a:t>
            </a:r>
            <a:endParaRPr lang="it-IT" sz="2400" dirty="0"/>
          </a:p>
        </p:txBody>
      </p:sp>
      <p:sp>
        <p:nvSpPr>
          <p:cNvPr id="2" name="Segnaposto piè di pagina 1">
            <a:extLst>
              <a:ext uri="{FF2B5EF4-FFF2-40B4-BE49-F238E27FC236}">
                <a16:creationId xmlns:a16="http://schemas.microsoft.com/office/drawing/2014/main" id="{DA72AB81-B867-4563-1922-524F751B18C2}"/>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A97AC0B3-6004-7ABD-71D6-601CE0377D80}"/>
              </a:ext>
            </a:extLst>
          </p:cNvPr>
          <p:cNvSpPr>
            <a:spLocks noGrp="1"/>
          </p:cNvSpPr>
          <p:nvPr>
            <p:ph type="sldNum" sz="quarter" idx="12"/>
          </p:nvPr>
        </p:nvSpPr>
        <p:spPr/>
        <p:txBody>
          <a:bodyPr/>
          <a:lstStyle/>
          <a:p>
            <a:fld id="{56C962FA-7BBA-42EA-B52A-38530D7E724D}" type="slidenum">
              <a:rPr lang="it-IT" smtClean="0"/>
              <a:t>124</a:t>
            </a:fld>
            <a:endParaRPr lang="it-IT"/>
          </a:p>
        </p:txBody>
      </p:sp>
    </p:spTree>
    <p:extLst>
      <p:ext uri="{BB962C8B-B14F-4D97-AF65-F5344CB8AC3E}">
        <p14:creationId xmlns:p14="http://schemas.microsoft.com/office/powerpoint/2010/main" val="113689338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hermata, Carattere, numero">
            <a:extLst>
              <a:ext uri="{FF2B5EF4-FFF2-40B4-BE49-F238E27FC236}">
                <a16:creationId xmlns:a16="http://schemas.microsoft.com/office/drawing/2014/main" id="{195DFE54-F78F-44FF-A19E-9AEFC6BEECC6}"/>
              </a:ext>
            </a:extLst>
          </p:cNvPr>
          <p:cNvPicPr>
            <a:picLocks noChangeAspect="1"/>
          </p:cNvPicPr>
          <p:nvPr/>
        </p:nvPicPr>
        <p:blipFill>
          <a:blip r:embed="rId2"/>
          <a:stretch>
            <a:fillRect/>
          </a:stretch>
        </p:blipFill>
        <p:spPr>
          <a:xfrm>
            <a:off x="339213" y="0"/>
            <a:ext cx="11513574" cy="6032798"/>
          </a:xfrm>
          <a:prstGeom prst="rect">
            <a:avLst/>
          </a:prstGeom>
        </p:spPr>
      </p:pic>
      <p:sp>
        <p:nvSpPr>
          <p:cNvPr id="2" name="Segnaposto piè di pagina 1">
            <a:extLst>
              <a:ext uri="{FF2B5EF4-FFF2-40B4-BE49-F238E27FC236}">
                <a16:creationId xmlns:a16="http://schemas.microsoft.com/office/drawing/2014/main" id="{B344BE1A-BE4E-4FB5-0887-FD81C21DA6FF}"/>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BC5D244D-0C04-7D07-42FE-E7E529BABFEE}"/>
              </a:ext>
            </a:extLst>
          </p:cNvPr>
          <p:cNvSpPr>
            <a:spLocks noGrp="1"/>
          </p:cNvSpPr>
          <p:nvPr>
            <p:ph type="sldNum" sz="quarter" idx="12"/>
          </p:nvPr>
        </p:nvSpPr>
        <p:spPr/>
        <p:txBody>
          <a:bodyPr/>
          <a:lstStyle/>
          <a:p>
            <a:fld id="{56C962FA-7BBA-42EA-B52A-38530D7E724D}" type="slidenum">
              <a:rPr lang="it-IT" smtClean="0"/>
              <a:t>125</a:t>
            </a:fld>
            <a:endParaRPr lang="it-IT"/>
          </a:p>
        </p:txBody>
      </p:sp>
    </p:spTree>
    <p:extLst>
      <p:ext uri="{BB962C8B-B14F-4D97-AF65-F5344CB8AC3E}">
        <p14:creationId xmlns:p14="http://schemas.microsoft.com/office/powerpoint/2010/main" val="225898595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hermata, Carattere, documento">
            <a:extLst>
              <a:ext uri="{FF2B5EF4-FFF2-40B4-BE49-F238E27FC236}">
                <a16:creationId xmlns:a16="http://schemas.microsoft.com/office/drawing/2014/main" id="{2A22BD4A-6D19-FD8A-E505-E1C5B14F90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0"/>
            <a:ext cx="11582400" cy="6334125"/>
          </a:xfrm>
          <a:prstGeom prst="rect">
            <a:avLst/>
          </a:prstGeom>
        </p:spPr>
      </p:pic>
      <p:sp>
        <p:nvSpPr>
          <p:cNvPr id="2" name="Segnaposto piè di pagina 1">
            <a:extLst>
              <a:ext uri="{FF2B5EF4-FFF2-40B4-BE49-F238E27FC236}">
                <a16:creationId xmlns:a16="http://schemas.microsoft.com/office/drawing/2014/main" id="{14F39CC6-36F6-E1EC-BD39-5C6A7564C96F}"/>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7C908E86-04DA-9CFE-3BF0-900E25ED2A68}"/>
              </a:ext>
            </a:extLst>
          </p:cNvPr>
          <p:cNvSpPr>
            <a:spLocks noGrp="1"/>
          </p:cNvSpPr>
          <p:nvPr>
            <p:ph type="sldNum" sz="quarter" idx="12"/>
          </p:nvPr>
        </p:nvSpPr>
        <p:spPr/>
        <p:txBody>
          <a:bodyPr/>
          <a:lstStyle/>
          <a:p>
            <a:fld id="{56C962FA-7BBA-42EA-B52A-38530D7E724D}" type="slidenum">
              <a:rPr lang="it-IT" smtClean="0"/>
              <a:t>126</a:t>
            </a:fld>
            <a:endParaRPr lang="it-IT"/>
          </a:p>
        </p:txBody>
      </p:sp>
    </p:spTree>
    <p:extLst>
      <p:ext uri="{BB962C8B-B14F-4D97-AF65-F5344CB8AC3E}">
        <p14:creationId xmlns:p14="http://schemas.microsoft.com/office/powerpoint/2010/main" val="364150300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7291883-BC29-5E75-8C6D-A4C32DE7E97E}"/>
              </a:ext>
            </a:extLst>
          </p:cNvPr>
          <p:cNvSpPr txBox="1"/>
          <p:nvPr/>
        </p:nvSpPr>
        <p:spPr>
          <a:xfrm>
            <a:off x="806245" y="1592826"/>
            <a:ext cx="10589341" cy="3046988"/>
          </a:xfrm>
          <a:prstGeom prst="rect">
            <a:avLst/>
          </a:prstGeom>
          <a:noFill/>
        </p:spPr>
        <p:txBody>
          <a:bodyPr wrap="square">
            <a:spAutoFit/>
          </a:bodyPr>
          <a:lstStyle/>
          <a:p>
            <a:pPr algn="just"/>
            <a:r>
              <a:rPr lang="it-IT" sz="3200" dirty="0"/>
              <a:t>In definitiva:</a:t>
            </a:r>
          </a:p>
          <a:p>
            <a:pPr marL="285750" indent="-285750" algn="just">
              <a:buFont typeface="Arial" panose="020B0604020202020204" pitchFamily="34" charset="0"/>
              <a:buChar char="•"/>
            </a:pPr>
            <a:r>
              <a:rPr lang="it-IT" sz="3200" b="1" dirty="0"/>
              <a:t>sanzionare pecuniariamente ai sensi dell’articolo 666 c.p. per mancanza del titolo amministrativo di legittimazione </a:t>
            </a:r>
            <a:r>
              <a:rPr lang="it-IT" sz="3200" dirty="0"/>
              <a:t>ma soprattutto di </a:t>
            </a:r>
            <a:r>
              <a:rPr lang="it-IT" sz="3200" b="1" dirty="0">
                <a:solidFill>
                  <a:srgbClr val="FF0000"/>
                </a:solidFill>
              </a:rPr>
              <a:t>inviare notizia di reato ai sensi dell’articolo 681 </a:t>
            </a:r>
            <a:r>
              <a:rPr lang="it-IT" sz="3200" dirty="0"/>
              <a:t>c.p. per violazione delle norme in tema di incolumità pubblica.</a:t>
            </a:r>
          </a:p>
        </p:txBody>
      </p:sp>
      <p:sp>
        <p:nvSpPr>
          <p:cNvPr id="5" name="CasellaDiTesto 4">
            <a:extLst>
              <a:ext uri="{FF2B5EF4-FFF2-40B4-BE49-F238E27FC236}">
                <a16:creationId xmlns:a16="http://schemas.microsoft.com/office/drawing/2014/main" id="{6EAB8A76-B734-33D3-881B-9FE4A4055C10}"/>
              </a:ext>
            </a:extLst>
          </p:cNvPr>
          <p:cNvSpPr txBox="1"/>
          <p:nvPr/>
        </p:nvSpPr>
        <p:spPr>
          <a:xfrm>
            <a:off x="717755" y="401878"/>
            <a:ext cx="10677831" cy="92333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just"/>
            <a:r>
              <a:rPr lang="it-IT" sz="1800" b="1" dirty="0"/>
              <a:t>Articolo 7 del decreto-legge 27 dicembre 2024,n. 201, convertito con modificazioni, dalla legge 21 febbraio 2025,n. 16, recante «Misure urgenti in materia di cultura», come modificato </a:t>
            </a:r>
            <a:r>
              <a:rPr lang="it-IT" b="1" dirty="0"/>
              <a:t>d</a:t>
            </a:r>
            <a:r>
              <a:rPr lang="it-IT" sz="1800" b="1" dirty="0"/>
              <a:t>all’art. 34 della LEGGE 2 dicembre 2025, n. 182</a:t>
            </a:r>
          </a:p>
        </p:txBody>
      </p:sp>
      <p:sp>
        <p:nvSpPr>
          <p:cNvPr id="2" name="Segnaposto piè di pagina 1">
            <a:extLst>
              <a:ext uri="{FF2B5EF4-FFF2-40B4-BE49-F238E27FC236}">
                <a16:creationId xmlns:a16="http://schemas.microsoft.com/office/drawing/2014/main" id="{C62B7F80-60D0-C8FF-C5D1-4365515CFA7C}"/>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27377DBF-F76A-2F27-AA12-2C064CF8BFBD}"/>
              </a:ext>
            </a:extLst>
          </p:cNvPr>
          <p:cNvSpPr>
            <a:spLocks noGrp="1"/>
          </p:cNvSpPr>
          <p:nvPr>
            <p:ph type="sldNum" sz="quarter" idx="12"/>
          </p:nvPr>
        </p:nvSpPr>
        <p:spPr/>
        <p:txBody>
          <a:bodyPr/>
          <a:lstStyle/>
          <a:p>
            <a:fld id="{56C962FA-7BBA-42EA-B52A-38530D7E724D}" type="slidenum">
              <a:rPr lang="it-IT" smtClean="0"/>
              <a:t>127</a:t>
            </a:fld>
            <a:endParaRPr lang="it-IT"/>
          </a:p>
        </p:txBody>
      </p:sp>
    </p:spTree>
    <p:extLst>
      <p:ext uri="{BB962C8B-B14F-4D97-AF65-F5344CB8AC3E}">
        <p14:creationId xmlns:p14="http://schemas.microsoft.com/office/powerpoint/2010/main" val="318908506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46590" y="203708"/>
            <a:ext cx="5173980" cy="1049262"/>
          </a:xfrm>
          <a:prstGeom prst="rect">
            <a:avLst/>
          </a:prstGeom>
        </p:spPr>
        <p:txBody>
          <a:bodyPr vert="horz" wrap="square" lIns="0" tIns="17780" rIns="0" bIns="0" rtlCol="0">
            <a:spAutoFit/>
          </a:bodyPr>
          <a:lstStyle/>
          <a:p>
            <a:pPr marL="1369024">
              <a:spcBef>
                <a:spcPts val="140"/>
              </a:spcBef>
            </a:pPr>
            <a:r>
              <a:rPr sz="1467" b="1" spc="-13" dirty="0">
                <a:solidFill>
                  <a:srgbClr val="4285F4"/>
                </a:solidFill>
                <a:latin typeface="Tahoma"/>
                <a:cs typeface="Tahoma"/>
              </a:rPr>
              <a:t>MANIFESTAZIONI</a:t>
            </a:r>
            <a:r>
              <a:rPr sz="1467" b="1" spc="53" dirty="0">
                <a:solidFill>
                  <a:srgbClr val="4285F4"/>
                </a:solidFill>
                <a:latin typeface="Tahoma"/>
                <a:cs typeface="Tahoma"/>
              </a:rPr>
              <a:t> </a:t>
            </a:r>
            <a:r>
              <a:rPr sz="1467" b="1" spc="-13" dirty="0">
                <a:solidFill>
                  <a:srgbClr val="4285F4"/>
                </a:solidFill>
                <a:latin typeface="Tahoma"/>
                <a:cs typeface="Tahoma"/>
              </a:rPr>
              <a:t>TEMPORANEE</a:t>
            </a:r>
            <a:endParaRPr sz="1467">
              <a:latin typeface="Tahoma"/>
              <a:cs typeface="Tahoma"/>
            </a:endParaRPr>
          </a:p>
          <a:p>
            <a:pPr marL="826326" marR="199808" indent="891518"/>
            <a:r>
              <a:rPr sz="1467" b="1" dirty="0">
                <a:solidFill>
                  <a:srgbClr val="4285F4"/>
                </a:solidFill>
                <a:latin typeface="Tahoma"/>
                <a:cs typeface="Tahoma"/>
              </a:rPr>
              <a:t>-SAFETY</a:t>
            </a:r>
            <a:r>
              <a:rPr sz="1467" b="1" spc="-40" dirty="0">
                <a:solidFill>
                  <a:srgbClr val="4285F4"/>
                </a:solidFill>
                <a:latin typeface="Tahoma"/>
                <a:cs typeface="Tahoma"/>
              </a:rPr>
              <a:t> </a:t>
            </a:r>
            <a:r>
              <a:rPr sz="1467" b="1" dirty="0">
                <a:solidFill>
                  <a:srgbClr val="4285F4"/>
                </a:solidFill>
                <a:latin typeface="Tahoma"/>
                <a:cs typeface="Tahoma"/>
              </a:rPr>
              <a:t>AND</a:t>
            </a:r>
            <a:r>
              <a:rPr sz="1467" b="1" spc="-33" dirty="0">
                <a:solidFill>
                  <a:srgbClr val="4285F4"/>
                </a:solidFill>
                <a:latin typeface="Tahoma"/>
                <a:cs typeface="Tahoma"/>
              </a:rPr>
              <a:t> </a:t>
            </a:r>
            <a:r>
              <a:rPr sz="1467" b="1" spc="-13" dirty="0">
                <a:solidFill>
                  <a:srgbClr val="4285F4"/>
                </a:solidFill>
                <a:latin typeface="Tahoma"/>
                <a:cs typeface="Tahoma"/>
              </a:rPr>
              <a:t>SECURITY- </a:t>
            </a:r>
            <a:r>
              <a:rPr sz="1467" b="1" dirty="0">
                <a:solidFill>
                  <a:srgbClr val="4285F4"/>
                </a:solidFill>
                <a:latin typeface="Tahoma"/>
                <a:cs typeface="Tahoma"/>
              </a:rPr>
              <a:t>ADEMPIMENTO</a:t>
            </a:r>
            <a:r>
              <a:rPr sz="1467" b="1" spc="-47" dirty="0">
                <a:solidFill>
                  <a:srgbClr val="4285F4"/>
                </a:solidFill>
                <a:latin typeface="Tahoma"/>
                <a:cs typeface="Tahoma"/>
              </a:rPr>
              <a:t> </a:t>
            </a:r>
            <a:r>
              <a:rPr sz="1467" b="1" dirty="0">
                <a:solidFill>
                  <a:srgbClr val="4285F4"/>
                </a:solidFill>
                <a:latin typeface="Tahoma"/>
                <a:cs typeface="Tahoma"/>
              </a:rPr>
              <a:t>A</a:t>
            </a:r>
            <a:r>
              <a:rPr sz="1467" b="1" spc="-53" dirty="0">
                <a:solidFill>
                  <a:srgbClr val="4285F4"/>
                </a:solidFill>
                <a:latin typeface="Tahoma"/>
                <a:cs typeface="Tahoma"/>
              </a:rPr>
              <a:t> </a:t>
            </a:r>
            <a:r>
              <a:rPr sz="1467" b="1" dirty="0">
                <a:solidFill>
                  <a:srgbClr val="4285F4"/>
                </a:solidFill>
                <a:latin typeface="Tahoma"/>
                <a:cs typeface="Tahoma"/>
              </a:rPr>
              <a:t>CARICO</a:t>
            </a:r>
            <a:r>
              <a:rPr sz="1467" b="1" spc="-27" dirty="0">
                <a:solidFill>
                  <a:srgbClr val="4285F4"/>
                </a:solidFill>
                <a:latin typeface="Tahoma"/>
                <a:cs typeface="Tahoma"/>
              </a:rPr>
              <a:t> </a:t>
            </a:r>
            <a:r>
              <a:rPr sz="1467" b="1" spc="-13" dirty="0">
                <a:solidFill>
                  <a:srgbClr val="4285F4"/>
                </a:solidFill>
                <a:latin typeface="Tahoma"/>
                <a:cs typeface="Tahoma"/>
              </a:rPr>
              <a:t>ORGANIZZATORE</a:t>
            </a:r>
            <a:endParaRPr sz="1467">
              <a:latin typeface="Tahoma"/>
              <a:cs typeface="Tahoma"/>
            </a:endParaRPr>
          </a:p>
          <a:p>
            <a:pPr marL="16933">
              <a:spcBef>
                <a:spcPts val="980"/>
              </a:spcBef>
            </a:pPr>
            <a:r>
              <a:rPr sz="1467" dirty="0">
                <a:solidFill>
                  <a:srgbClr val="4285F4"/>
                </a:solidFill>
                <a:latin typeface="Tahoma"/>
                <a:cs typeface="Tahoma"/>
              </a:rPr>
              <a:t>Riferimento:</a:t>
            </a:r>
            <a:r>
              <a:rPr sz="1467" u="sng" dirty="0">
                <a:solidFill>
                  <a:srgbClr val="0000FF"/>
                </a:solidFill>
                <a:uFill>
                  <a:solidFill>
                    <a:srgbClr val="0000FF"/>
                  </a:solidFill>
                </a:uFill>
                <a:latin typeface="Tahoma"/>
                <a:cs typeface="Tahoma"/>
                <a:hlinkClick r:id="rId2"/>
              </a:rPr>
              <a:t>Circolare</a:t>
            </a:r>
            <a:r>
              <a:rPr sz="1467" u="sng" spc="-47" dirty="0">
                <a:solidFill>
                  <a:srgbClr val="0000FF"/>
                </a:solidFill>
                <a:uFill>
                  <a:solidFill>
                    <a:srgbClr val="0000FF"/>
                  </a:solidFill>
                </a:uFill>
                <a:latin typeface="Tahoma"/>
                <a:cs typeface="Tahoma"/>
                <a:hlinkClick r:id="rId2"/>
              </a:rPr>
              <a:t> </a:t>
            </a:r>
            <a:r>
              <a:rPr sz="1467" u="sng" dirty="0">
                <a:solidFill>
                  <a:srgbClr val="0000FF"/>
                </a:solidFill>
                <a:uFill>
                  <a:solidFill>
                    <a:srgbClr val="0000FF"/>
                  </a:solidFill>
                </a:uFill>
                <a:latin typeface="Tahoma"/>
                <a:cs typeface="Tahoma"/>
                <a:hlinkClick r:id="rId2"/>
              </a:rPr>
              <a:t>del</a:t>
            </a:r>
            <a:r>
              <a:rPr sz="1467" u="sng" spc="-47" dirty="0">
                <a:solidFill>
                  <a:srgbClr val="0000FF"/>
                </a:solidFill>
                <a:uFill>
                  <a:solidFill>
                    <a:srgbClr val="0000FF"/>
                  </a:solidFill>
                </a:uFill>
                <a:latin typeface="Tahoma"/>
                <a:cs typeface="Tahoma"/>
                <a:hlinkClick r:id="rId2"/>
              </a:rPr>
              <a:t> </a:t>
            </a:r>
            <a:r>
              <a:rPr sz="1467" u="sng" dirty="0">
                <a:solidFill>
                  <a:srgbClr val="0000FF"/>
                </a:solidFill>
                <a:uFill>
                  <a:solidFill>
                    <a:srgbClr val="0000FF"/>
                  </a:solidFill>
                </a:uFill>
                <a:latin typeface="Tahoma"/>
                <a:cs typeface="Tahoma"/>
                <a:hlinkClick r:id="rId2"/>
              </a:rPr>
              <a:t>Ministero</a:t>
            </a:r>
            <a:r>
              <a:rPr sz="1467" u="sng" spc="-60" dirty="0">
                <a:solidFill>
                  <a:srgbClr val="0000FF"/>
                </a:solidFill>
                <a:uFill>
                  <a:solidFill>
                    <a:srgbClr val="0000FF"/>
                  </a:solidFill>
                </a:uFill>
                <a:latin typeface="Tahoma"/>
                <a:cs typeface="Tahoma"/>
                <a:hlinkClick r:id="rId2"/>
              </a:rPr>
              <a:t> </a:t>
            </a:r>
            <a:r>
              <a:rPr sz="1467" u="sng" dirty="0">
                <a:solidFill>
                  <a:srgbClr val="0000FF"/>
                </a:solidFill>
                <a:uFill>
                  <a:solidFill>
                    <a:srgbClr val="0000FF"/>
                  </a:solidFill>
                </a:uFill>
                <a:latin typeface="Tahoma"/>
                <a:cs typeface="Tahoma"/>
                <a:hlinkClick r:id="rId2"/>
              </a:rPr>
              <a:t>dell’Interno</a:t>
            </a:r>
            <a:r>
              <a:rPr sz="1467" u="sng" spc="-40" dirty="0">
                <a:solidFill>
                  <a:srgbClr val="0000FF"/>
                </a:solidFill>
                <a:uFill>
                  <a:solidFill>
                    <a:srgbClr val="0000FF"/>
                  </a:solidFill>
                </a:uFill>
                <a:latin typeface="Tahoma"/>
                <a:cs typeface="Tahoma"/>
                <a:hlinkClick r:id="rId2"/>
              </a:rPr>
              <a:t> </a:t>
            </a:r>
            <a:r>
              <a:rPr sz="1467" u="sng" dirty="0">
                <a:solidFill>
                  <a:srgbClr val="0000FF"/>
                </a:solidFill>
                <a:uFill>
                  <a:solidFill>
                    <a:srgbClr val="0000FF"/>
                  </a:solidFill>
                </a:uFill>
                <a:latin typeface="Tahoma"/>
                <a:cs typeface="Tahoma"/>
                <a:hlinkClick r:id="rId2"/>
              </a:rPr>
              <a:t>del</a:t>
            </a:r>
            <a:r>
              <a:rPr sz="1467" u="sng" spc="-40" dirty="0">
                <a:solidFill>
                  <a:srgbClr val="0000FF"/>
                </a:solidFill>
                <a:uFill>
                  <a:solidFill>
                    <a:srgbClr val="0000FF"/>
                  </a:solidFill>
                </a:uFill>
                <a:latin typeface="Tahoma"/>
                <a:cs typeface="Tahoma"/>
                <a:hlinkClick r:id="rId2"/>
              </a:rPr>
              <a:t> </a:t>
            </a:r>
            <a:r>
              <a:rPr sz="1467" u="sng" spc="-13" dirty="0">
                <a:solidFill>
                  <a:srgbClr val="0000FF"/>
                </a:solidFill>
                <a:uFill>
                  <a:solidFill>
                    <a:srgbClr val="0000FF"/>
                  </a:solidFill>
                </a:uFill>
                <a:latin typeface="Tahoma"/>
                <a:cs typeface="Tahoma"/>
                <a:hlinkClick r:id="rId2"/>
              </a:rPr>
              <a:t>18/07/2018</a:t>
            </a:r>
            <a:endParaRPr sz="1467">
              <a:latin typeface="Tahoma"/>
              <a:cs typeface="Tahoma"/>
            </a:endParaRPr>
          </a:p>
        </p:txBody>
      </p:sp>
      <p:sp>
        <p:nvSpPr>
          <p:cNvPr id="3" name="object 3"/>
          <p:cNvSpPr/>
          <p:nvPr/>
        </p:nvSpPr>
        <p:spPr>
          <a:xfrm>
            <a:off x="1192800" y="3473975"/>
            <a:ext cx="1175173" cy="758613"/>
          </a:xfrm>
          <a:custGeom>
            <a:avLst/>
            <a:gdLst/>
            <a:ahLst/>
            <a:cxnLst/>
            <a:rect l="l" t="t" r="r" b="b"/>
            <a:pathLst>
              <a:path w="881380" h="568960">
                <a:moveTo>
                  <a:pt x="0" y="568502"/>
                </a:moveTo>
                <a:lnTo>
                  <a:pt x="880795" y="568502"/>
                </a:lnTo>
                <a:lnTo>
                  <a:pt x="880795" y="0"/>
                </a:lnTo>
                <a:lnTo>
                  <a:pt x="0" y="0"/>
                </a:lnTo>
                <a:lnTo>
                  <a:pt x="0" y="568502"/>
                </a:lnTo>
                <a:close/>
              </a:path>
            </a:pathLst>
          </a:custGeom>
          <a:ln w="9525">
            <a:solidFill>
              <a:srgbClr val="000000"/>
            </a:solidFill>
          </a:ln>
        </p:spPr>
        <p:txBody>
          <a:bodyPr wrap="square" lIns="0" tIns="0" rIns="0" bIns="0" rtlCol="0"/>
          <a:lstStyle/>
          <a:p>
            <a:endParaRPr sz="2400"/>
          </a:p>
        </p:txBody>
      </p:sp>
      <p:sp>
        <p:nvSpPr>
          <p:cNvPr id="4" name="object 4"/>
          <p:cNvSpPr txBox="1"/>
          <p:nvPr/>
        </p:nvSpPr>
        <p:spPr>
          <a:xfrm>
            <a:off x="1315110" y="3594880"/>
            <a:ext cx="900853" cy="493491"/>
          </a:xfrm>
          <a:prstGeom prst="rect">
            <a:avLst/>
          </a:prstGeom>
        </p:spPr>
        <p:txBody>
          <a:bodyPr vert="horz" wrap="square" lIns="0" tIns="847" rIns="0" bIns="0" rtlCol="0">
            <a:spAutoFit/>
          </a:bodyPr>
          <a:lstStyle/>
          <a:p>
            <a:pPr>
              <a:spcBef>
                <a:spcPts val="7"/>
              </a:spcBef>
            </a:pPr>
            <a:r>
              <a:rPr sz="1067" dirty="0">
                <a:latin typeface="Tahoma"/>
                <a:cs typeface="Tahoma"/>
              </a:rPr>
              <a:t>Corredata</a:t>
            </a:r>
            <a:r>
              <a:rPr sz="1067" spc="-60" dirty="0">
                <a:latin typeface="Tahoma"/>
                <a:cs typeface="Tahoma"/>
              </a:rPr>
              <a:t> </a:t>
            </a:r>
            <a:r>
              <a:rPr sz="1067" spc="-33" dirty="0">
                <a:latin typeface="Tahoma"/>
                <a:cs typeface="Tahoma"/>
              </a:rPr>
              <a:t>da </a:t>
            </a:r>
            <a:r>
              <a:rPr sz="1067" dirty="0">
                <a:latin typeface="Tahoma"/>
                <a:cs typeface="Tahoma"/>
              </a:rPr>
              <a:t>misure</a:t>
            </a:r>
            <a:r>
              <a:rPr sz="1067" spc="-20" dirty="0">
                <a:latin typeface="Tahoma"/>
                <a:cs typeface="Tahoma"/>
              </a:rPr>
              <a:t> </a:t>
            </a:r>
            <a:r>
              <a:rPr sz="1067" spc="-47" dirty="0">
                <a:latin typeface="Tahoma"/>
                <a:cs typeface="Tahoma"/>
              </a:rPr>
              <a:t>di </a:t>
            </a:r>
            <a:r>
              <a:rPr sz="1067" spc="-13" dirty="0">
                <a:latin typeface="Tahoma"/>
                <a:cs typeface="Tahoma"/>
              </a:rPr>
              <a:t>Safety/Security</a:t>
            </a:r>
            <a:endParaRPr sz="1067">
              <a:latin typeface="Tahoma"/>
              <a:cs typeface="Tahoma"/>
            </a:endParaRPr>
          </a:p>
        </p:txBody>
      </p:sp>
      <p:sp>
        <p:nvSpPr>
          <p:cNvPr id="5" name="object 5"/>
          <p:cNvSpPr txBox="1"/>
          <p:nvPr/>
        </p:nvSpPr>
        <p:spPr>
          <a:xfrm>
            <a:off x="8153400" y="2797725"/>
            <a:ext cx="3810000" cy="1975092"/>
          </a:xfrm>
          <a:prstGeom prst="rect">
            <a:avLst/>
          </a:prstGeom>
          <a:ln w="9525">
            <a:solidFill>
              <a:srgbClr val="4285F4"/>
            </a:solidFill>
          </a:ln>
        </p:spPr>
        <p:txBody>
          <a:bodyPr vert="horz" wrap="square" lIns="0" tIns="142240" rIns="0" bIns="0" rtlCol="0">
            <a:spAutoFit/>
          </a:bodyPr>
          <a:lstStyle/>
          <a:p>
            <a:pPr marL="1234409">
              <a:lnSpc>
                <a:spcPts val="1800"/>
              </a:lnSpc>
              <a:spcBef>
                <a:spcPts val="1120"/>
              </a:spcBef>
            </a:pPr>
            <a:r>
              <a:rPr sz="1533" b="1" i="1" u="sng" spc="-13" dirty="0">
                <a:solidFill>
                  <a:srgbClr val="4285F4"/>
                </a:solidFill>
                <a:uFill>
                  <a:solidFill>
                    <a:srgbClr val="4285F4"/>
                  </a:solidFill>
                </a:uFill>
                <a:latin typeface="Tahoma"/>
                <a:cs typeface="Tahoma"/>
              </a:rPr>
              <a:t>DEFINIZIONI</a:t>
            </a:r>
            <a:r>
              <a:rPr sz="1533" b="1" i="1" spc="-13" dirty="0">
                <a:solidFill>
                  <a:srgbClr val="4285F4"/>
                </a:solidFill>
                <a:latin typeface="Tahoma"/>
                <a:cs typeface="Tahoma"/>
              </a:rPr>
              <a:t>:</a:t>
            </a:r>
            <a:endParaRPr sz="1533">
              <a:latin typeface="Tahoma"/>
              <a:cs typeface="Tahoma"/>
            </a:endParaRPr>
          </a:p>
          <a:p>
            <a:pPr marL="122764">
              <a:lnSpc>
                <a:spcPts val="1800"/>
              </a:lnSpc>
            </a:pPr>
            <a:r>
              <a:rPr sz="1533" b="1" i="1" spc="-13" dirty="0">
                <a:solidFill>
                  <a:srgbClr val="4285F4"/>
                </a:solidFill>
                <a:latin typeface="Tahoma"/>
                <a:cs typeface="Tahoma"/>
              </a:rPr>
              <a:t>Safety:</a:t>
            </a:r>
            <a:endParaRPr sz="1533">
              <a:latin typeface="Tahoma"/>
              <a:cs typeface="Tahoma"/>
            </a:endParaRPr>
          </a:p>
          <a:p>
            <a:pPr marL="122764" marR="109217">
              <a:spcBef>
                <a:spcPts val="627"/>
              </a:spcBef>
              <a:tabLst>
                <a:tab pos="1246261" algn="l"/>
                <a:tab pos="1645032" algn="l"/>
                <a:tab pos="2496756" algn="l"/>
                <a:tab pos="3591470" algn="l"/>
              </a:tabLst>
            </a:pPr>
            <a:r>
              <a:rPr sz="1467" spc="-13" dirty="0">
                <a:latin typeface="Tahoma"/>
                <a:cs typeface="Tahoma"/>
              </a:rPr>
              <a:t>Dispositivi</a:t>
            </a:r>
            <a:r>
              <a:rPr sz="1467" dirty="0">
                <a:latin typeface="Tahoma"/>
                <a:cs typeface="Tahoma"/>
              </a:rPr>
              <a:t>	</a:t>
            </a:r>
            <a:r>
              <a:rPr sz="1467" spc="-67" dirty="0">
                <a:latin typeface="Tahoma"/>
                <a:cs typeface="Tahoma"/>
              </a:rPr>
              <a:t>e</a:t>
            </a:r>
            <a:r>
              <a:rPr sz="1467" dirty="0">
                <a:latin typeface="Tahoma"/>
                <a:cs typeface="Tahoma"/>
              </a:rPr>
              <a:t>	</a:t>
            </a:r>
            <a:r>
              <a:rPr sz="1467" spc="-13" dirty="0">
                <a:latin typeface="Tahoma"/>
                <a:cs typeface="Tahoma"/>
              </a:rPr>
              <a:t>misure</a:t>
            </a:r>
            <a:r>
              <a:rPr sz="1467" dirty="0">
                <a:latin typeface="Tahoma"/>
                <a:cs typeface="Tahoma"/>
              </a:rPr>
              <a:t>	</a:t>
            </a:r>
            <a:r>
              <a:rPr sz="1467" spc="-13" dirty="0">
                <a:latin typeface="Tahoma"/>
                <a:cs typeface="Tahoma"/>
              </a:rPr>
              <a:t>strutturali</a:t>
            </a:r>
            <a:r>
              <a:rPr sz="1467" dirty="0">
                <a:latin typeface="Tahoma"/>
                <a:cs typeface="Tahoma"/>
              </a:rPr>
              <a:t>	</a:t>
            </a:r>
            <a:r>
              <a:rPr sz="1467" spc="-67" dirty="0">
                <a:latin typeface="Tahoma"/>
                <a:cs typeface="Tahoma"/>
              </a:rPr>
              <a:t>a </a:t>
            </a:r>
            <a:r>
              <a:rPr sz="1467" dirty="0">
                <a:latin typeface="Tahoma"/>
                <a:cs typeface="Tahoma"/>
              </a:rPr>
              <a:t>salvaguardia</a:t>
            </a:r>
            <a:r>
              <a:rPr sz="1467" spc="-47" dirty="0">
                <a:latin typeface="Tahoma"/>
                <a:cs typeface="Tahoma"/>
              </a:rPr>
              <a:t> </a:t>
            </a:r>
            <a:r>
              <a:rPr sz="1467" dirty="0">
                <a:latin typeface="Tahoma"/>
                <a:cs typeface="Tahoma"/>
              </a:rPr>
              <a:t>dell’incolumità delle</a:t>
            </a:r>
            <a:r>
              <a:rPr sz="1467" spc="-40" dirty="0">
                <a:latin typeface="Tahoma"/>
                <a:cs typeface="Tahoma"/>
              </a:rPr>
              <a:t> </a:t>
            </a:r>
            <a:r>
              <a:rPr sz="1467" spc="-13" dirty="0">
                <a:latin typeface="Tahoma"/>
                <a:cs typeface="Tahoma"/>
              </a:rPr>
              <a:t>persone</a:t>
            </a:r>
            <a:endParaRPr sz="1467">
              <a:latin typeface="Tahoma"/>
              <a:cs typeface="Tahoma"/>
            </a:endParaRPr>
          </a:p>
          <a:p>
            <a:pPr>
              <a:spcBef>
                <a:spcPts val="560"/>
              </a:spcBef>
            </a:pPr>
            <a:endParaRPr sz="1467">
              <a:latin typeface="Tahoma"/>
              <a:cs typeface="Tahoma"/>
            </a:endParaRPr>
          </a:p>
          <a:p>
            <a:pPr marL="122764">
              <a:spcBef>
                <a:spcPts val="7"/>
              </a:spcBef>
            </a:pPr>
            <a:r>
              <a:rPr sz="1533" b="1" i="1" spc="-13" dirty="0">
                <a:solidFill>
                  <a:srgbClr val="4285F4"/>
                </a:solidFill>
                <a:latin typeface="Tahoma"/>
                <a:cs typeface="Tahoma"/>
              </a:rPr>
              <a:t>Security:</a:t>
            </a:r>
            <a:endParaRPr sz="1533">
              <a:latin typeface="Tahoma"/>
              <a:cs typeface="Tahoma"/>
            </a:endParaRPr>
          </a:p>
          <a:p>
            <a:pPr marL="122764">
              <a:spcBef>
                <a:spcPts val="627"/>
              </a:spcBef>
            </a:pPr>
            <a:r>
              <a:rPr sz="1467" dirty="0">
                <a:latin typeface="Tahoma"/>
                <a:cs typeface="Tahoma"/>
              </a:rPr>
              <a:t>Servizi</a:t>
            </a:r>
            <a:r>
              <a:rPr sz="1467" spc="-20" dirty="0">
                <a:latin typeface="Tahoma"/>
                <a:cs typeface="Tahoma"/>
              </a:rPr>
              <a:t> </a:t>
            </a:r>
            <a:r>
              <a:rPr sz="1467" dirty="0">
                <a:latin typeface="Tahoma"/>
                <a:cs typeface="Tahoma"/>
              </a:rPr>
              <a:t>di</a:t>
            </a:r>
            <a:r>
              <a:rPr sz="1467" spc="-13" dirty="0">
                <a:latin typeface="Tahoma"/>
                <a:cs typeface="Tahoma"/>
              </a:rPr>
              <a:t> </a:t>
            </a:r>
            <a:r>
              <a:rPr sz="1467" dirty="0">
                <a:latin typeface="Tahoma"/>
                <a:cs typeface="Tahoma"/>
              </a:rPr>
              <a:t>ordine</a:t>
            </a:r>
            <a:r>
              <a:rPr sz="1467" spc="-27" dirty="0">
                <a:latin typeface="Tahoma"/>
                <a:cs typeface="Tahoma"/>
              </a:rPr>
              <a:t> </a:t>
            </a:r>
            <a:r>
              <a:rPr sz="1467" dirty="0">
                <a:latin typeface="Tahoma"/>
                <a:cs typeface="Tahoma"/>
              </a:rPr>
              <a:t>e</a:t>
            </a:r>
            <a:r>
              <a:rPr sz="1467" spc="-13" dirty="0">
                <a:latin typeface="Tahoma"/>
                <a:cs typeface="Tahoma"/>
              </a:rPr>
              <a:t> </a:t>
            </a:r>
            <a:r>
              <a:rPr sz="1467" dirty="0">
                <a:latin typeface="Tahoma"/>
                <a:cs typeface="Tahoma"/>
              </a:rPr>
              <a:t>sicurezza</a:t>
            </a:r>
            <a:r>
              <a:rPr sz="1467" spc="-20" dirty="0">
                <a:latin typeface="Tahoma"/>
                <a:cs typeface="Tahoma"/>
              </a:rPr>
              <a:t> </a:t>
            </a:r>
            <a:r>
              <a:rPr sz="1467" spc="-13" dirty="0">
                <a:latin typeface="Tahoma"/>
                <a:cs typeface="Tahoma"/>
              </a:rPr>
              <a:t>pubblica</a:t>
            </a:r>
            <a:endParaRPr sz="1467">
              <a:latin typeface="Tahoma"/>
              <a:cs typeface="Tahoma"/>
            </a:endParaRPr>
          </a:p>
        </p:txBody>
      </p:sp>
      <p:sp>
        <p:nvSpPr>
          <p:cNvPr id="6" name="object 6"/>
          <p:cNvSpPr txBox="1"/>
          <p:nvPr/>
        </p:nvSpPr>
        <p:spPr>
          <a:xfrm>
            <a:off x="1041401" y="5885772"/>
            <a:ext cx="6482927" cy="395045"/>
          </a:xfrm>
          <a:prstGeom prst="rect">
            <a:avLst/>
          </a:prstGeom>
          <a:ln w="9525">
            <a:solidFill>
              <a:srgbClr val="000000"/>
            </a:solidFill>
          </a:ln>
        </p:spPr>
        <p:txBody>
          <a:bodyPr vert="horz" wrap="square" lIns="0" tIns="167640" rIns="0" bIns="0" rtlCol="0">
            <a:spAutoFit/>
          </a:bodyPr>
          <a:lstStyle/>
          <a:p>
            <a:pPr marL="1034601">
              <a:spcBef>
                <a:spcPts val="1320"/>
              </a:spcBef>
            </a:pPr>
            <a:r>
              <a:rPr sz="1467" dirty="0">
                <a:latin typeface="Tahoma"/>
                <a:cs typeface="Tahoma"/>
              </a:rPr>
              <a:t>(1) La</a:t>
            </a:r>
            <a:r>
              <a:rPr sz="1467" spc="-7" dirty="0">
                <a:latin typeface="Tahoma"/>
                <a:cs typeface="Tahoma"/>
              </a:rPr>
              <a:t> </a:t>
            </a:r>
            <a:r>
              <a:rPr sz="1467" dirty="0">
                <a:latin typeface="Tahoma"/>
                <a:cs typeface="Tahoma"/>
              </a:rPr>
              <a:t>decisione</a:t>
            </a:r>
            <a:r>
              <a:rPr sz="1467" spc="-20" dirty="0">
                <a:latin typeface="Tahoma"/>
                <a:cs typeface="Tahoma"/>
              </a:rPr>
              <a:t> </a:t>
            </a:r>
            <a:r>
              <a:rPr sz="1467" dirty="0">
                <a:latin typeface="Tahoma"/>
                <a:cs typeface="Tahoma"/>
              </a:rPr>
              <a:t>finale</a:t>
            </a:r>
            <a:r>
              <a:rPr sz="1467" spc="-13" dirty="0">
                <a:latin typeface="Tahoma"/>
                <a:cs typeface="Tahoma"/>
              </a:rPr>
              <a:t> </a:t>
            </a:r>
            <a:r>
              <a:rPr sz="1467" dirty="0">
                <a:latin typeface="Tahoma"/>
                <a:cs typeface="Tahoma"/>
              </a:rPr>
              <a:t>è</a:t>
            </a:r>
            <a:r>
              <a:rPr sz="1467" spc="-7" dirty="0">
                <a:latin typeface="Tahoma"/>
                <a:cs typeface="Tahoma"/>
              </a:rPr>
              <a:t> </a:t>
            </a:r>
            <a:r>
              <a:rPr sz="1467" dirty="0">
                <a:latin typeface="Tahoma"/>
                <a:cs typeface="Tahoma"/>
              </a:rPr>
              <a:t>sempre</a:t>
            </a:r>
            <a:r>
              <a:rPr sz="1467" spc="-20" dirty="0">
                <a:latin typeface="Tahoma"/>
                <a:cs typeface="Tahoma"/>
              </a:rPr>
              <a:t> </a:t>
            </a:r>
            <a:r>
              <a:rPr sz="1467" dirty="0">
                <a:latin typeface="Tahoma"/>
                <a:cs typeface="Tahoma"/>
              </a:rPr>
              <a:t>adottata</a:t>
            </a:r>
            <a:r>
              <a:rPr sz="1467" spc="-40" dirty="0">
                <a:latin typeface="Tahoma"/>
                <a:cs typeface="Tahoma"/>
              </a:rPr>
              <a:t> </a:t>
            </a:r>
            <a:r>
              <a:rPr sz="1467" dirty="0">
                <a:latin typeface="Tahoma"/>
                <a:cs typeface="Tahoma"/>
              </a:rPr>
              <a:t>dal</a:t>
            </a:r>
            <a:r>
              <a:rPr sz="1467" spc="-13" dirty="0">
                <a:latin typeface="Tahoma"/>
                <a:cs typeface="Tahoma"/>
              </a:rPr>
              <a:t> Comune</a:t>
            </a:r>
            <a:endParaRPr sz="1467">
              <a:latin typeface="Tahoma"/>
              <a:cs typeface="Tahoma"/>
            </a:endParaRPr>
          </a:p>
        </p:txBody>
      </p:sp>
      <p:pic>
        <p:nvPicPr>
          <p:cNvPr id="8" name="object 8"/>
          <p:cNvPicPr/>
          <p:nvPr/>
        </p:nvPicPr>
        <p:blipFill>
          <a:blip r:embed="rId3" cstate="print"/>
          <a:stretch>
            <a:fillRect/>
          </a:stretch>
        </p:blipFill>
        <p:spPr>
          <a:xfrm>
            <a:off x="1041401" y="1348536"/>
            <a:ext cx="6618732" cy="4390288"/>
          </a:xfrm>
          <a:prstGeom prst="rect">
            <a:avLst/>
          </a:prstGeom>
        </p:spPr>
      </p:pic>
      <p:sp>
        <p:nvSpPr>
          <p:cNvPr id="9" name="object 9"/>
          <p:cNvSpPr txBox="1"/>
          <p:nvPr/>
        </p:nvSpPr>
        <p:spPr>
          <a:xfrm>
            <a:off x="1192800" y="2403382"/>
            <a:ext cx="1393613" cy="234189"/>
          </a:xfrm>
          <a:prstGeom prst="rect">
            <a:avLst/>
          </a:prstGeom>
          <a:solidFill>
            <a:srgbClr val="D9D9D9"/>
          </a:solidFill>
          <a:ln w="9525">
            <a:solidFill>
              <a:srgbClr val="000000"/>
            </a:solidFill>
          </a:ln>
        </p:spPr>
        <p:txBody>
          <a:bodyPr vert="horz" wrap="square" lIns="0" tIns="89747" rIns="0" bIns="0" rtlCol="0">
            <a:spAutoFit/>
          </a:bodyPr>
          <a:lstStyle/>
          <a:p>
            <a:pPr marL="331885">
              <a:spcBef>
                <a:spcPts val="707"/>
              </a:spcBef>
            </a:pPr>
            <a:r>
              <a:rPr sz="933" dirty="0">
                <a:latin typeface="Calibri"/>
                <a:cs typeface="Calibri"/>
              </a:rPr>
              <a:t>ISTANZA</a:t>
            </a:r>
            <a:r>
              <a:rPr sz="933" spc="-27" dirty="0">
                <a:latin typeface="Calibri"/>
                <a:cs typeface="Calibri"/>
              </a:rPr>
              <a:t> </a:t>
            </a:r>
            <a:r>
              <a:rPr sz="933" dirty="0">
                <a:latin typeface="Calibri"/>
                <a:cs typeface="Calibri"/>
              </a:rPr>
              <a:t>/</a:t>
            </a:r>
            <a:r>
              <a:rPr sz="933" spc="-20" dirty="0">
                <a:latin typeface="Calibri"/>
                <a:cs typeface="Calibri"/>
              </a:rPr>
              <a:t> </a:t>
            </a:r>
            <a:r>
              <a:rPr sz="933" spc="-27" dirty="0">
                <a:latin typeface="Calibri"/>
                <a:cs typeface="Calibri"/>
              </a:rPr>
              <a:t>SCIA</a:t>
            </a:r>
            <a:endParaRPr sz="933">
              <a:latin typeface="Calibri"/>
              <a:cs typeface="Calibri"/>
            </a:endParaRPr>
          </a:p>
        </p:txBody>
      </p:sp>
      <p:sp>
        <p:nvSpPr>
          <p:cNvPr id="10" name="object 10"/>
          <p:cNvSpPr/>
          <p:nvPr/>
        </p:nvSpPr>
        <p:spPr>
          <a:xfrm>
            <a:off x="2789089" y="5125263"/>
            <a:ext cx="1488440" cy="452967"/>
          </a:xfrm>
          <a:custGeom>
            <a:avLst/>
            <a:gdLst/>
            <a:ahLst/>
            <a:cxnLst/>
            <a:rect l="l" t="t" r="r" b="b"/>
            <a:pathLst>
              <a:path w="1116330" h="339725">
                <a:moveTo>
                  <a:pt x="1115999" y="0"/>
                </a:moveTo>
                <a:lnTo>
                  <a:pt x="0" y="0"/>
                </a:lnTo>
                <a:lnTo>
                  <a:pt x="0" y="339597"/>
                </a:lnTo>
                <a:lnTo>
                  <a:pt x="1115999" y="339597"/>
                </a:lnTo>
                <a:lnTo>
                  <a:pt x="1115999" y="0"/>
                </a:lnTo>
                <a:close/>
              </a:path>
            </a:pathLst>
          </a:custGeom>
          <a:solidFill>
            <a:srgbClr val="FFFFFF"/>
          </a:solidFill>
        </p:spPr>
        <p:txBody>
          <a:bodyPr wrap="square" lIns="0" tIns="0" rIns="0" bIns="0" rtlCol="0"/>
          <a:lstStyle/>
          <a:p>
            <a:endParaRPr sz="2400"/>
          </a:p>
        </p:txBody>
      </p:sp>
      <p:sp>
        <p:nvSpPr>
          <p:cNvPr id="7" name="Segnaposto piè di pagina 6">
            <a:extLst>
              <a:ext uri="{FF2B5EF4-FFF2-40B4-BE49-F238E27FC236}">
                <a16:creationId xmlns:a16="http://schemas.microsoft.com/office/drawing/2014/main" id="{18C4BA75-34E4-2375-FF9E-084A30F23AEB}"/>
              </a:ext>
            </a:extLst>
          </p:cNvPr>
          <p:cNvSpPr>
            <a:spLocks noGrp="1"/>
          </p:cNvSpPr>
          <p:nvPr>
            <p:ph type="ftr" sz="quarter" idx="5"/>
          </p:nvPr>
        </p:nvSpPr>
        <p:spPr/>
        <p:txBody>
          <a:bodyPr/>
          <a:lstStyle/>
          <a:p>
            <a:r>
              <a:rPr lang="it-IT"/>
              <a:t>M.Serio-Riproduzione riservata -Palermo, 27 febbraio 2026 (ANCI SICILIA)</a:t>
            </a:r>
          </a:p>
        </p:txBody>
      </p:sp>
      <p:sp>
        <p:nvSpPr>
          <p:cNvPr id="11" name="Segnaposto numero diapositiva 10">
            <a:extLst>
              <a:ext uri="{FF2B5EF4-FFF2-40B4-BE49-F238E27FC236}">
                <a16:creationId xmlns:a16="http://schemas.microsoft.com/office/drawing/2014/main" id="{30B213BA-D15A-525E-37E2-9A476181F209}"/>
              </a:ext>
            </a:extLst>
          </p:cNvPr>
          <p:cNvSpPr>
            <a:spLocks noGrp="1"/>
          </p:cNvSpPr>
          <p:nvPr>
            <p:ph type="sldNum" sz="quarter" idx="7"/>
          </p:nvPr>
        </p:nvSpPr>
        <p:spPr/>
        <p:txBody>
          <a:bodyPr/>
          <a:lstStyle/>
          <a:p>
            <a:fld id="{B6F15528-21DE-4FAA-801E-634DDDAF4B2B}" type="slidenum">
              <a:rPr lang="it-IT" smtClean="0"/>
              <a:t>128</a:t>
            </a:fld>
            <a:endParaRPr lang="it-IT"/>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BF48C025-CD4A-4C29-A9CF-FE513D99652E}"/>
              </a:ext>
            </a:extLst>
          </p:cNvPr>
          <p:cNvSpPr/>
          <p:nvPr/>
        </p:nvSpPr>
        <p:spPr>
          <a:xfrm>
            <a:off x="254210" y="1539666"/>
            <a:ext cx="2353529" cy="369332"/>
          </a:xfrm>
          <a:prstGeom prst="rect">
            <a:avLst/>
          </a:prstGeom>
        </p:spPr>
        <p:txBody>
          <a:bodyPr wrap="none">
            <a:spAutoFit/>
          </a:bodyPr>
          <a:lstStyle/>
          <a:p>
            <a:r>
              <a:rPr lang="it-IT" b="1" dirty="0">
                <a:latin typeface="Tahoma" panose="020B0604030504040204" pitchFamily="34" charset="0"/>
                <a:ea typeface="Tahoma" panose="020B0604030504040204" pitchFamily="34" charset="0"/>
                <a:cs typeface="Tahoma" panose="020B0604030504040204" pitchFamily="34" charset="0"/>
              </a:rPr>
              <a:t>ORGANIZZAZIONE</a:t>
            </a:r>
          </a:p>
        </p:txBody>
      </p:sp>
      <p:sp>
        <p:nvSpPr>
          <p:cNvPr id="7" name="Freccia a destra 6">
            <a:extLst>
              <a:ext uri="{FF2B5EF4-FFF2-40B4-BE49-F238E27FC236}">
                <a16:creationId xmlns:a16="http://schemas.microsoft.com/office/drawing/2014/main" id="{B5C31EBF-B496-418E-8C5B-E7A4FC3541C5}"/>
              </a:ext>
            </a:extLst>
          </p:cNvPr>
          <p:cNvSpPr/>
          <p:nvPr/>
        </p:nvSpPr>
        <p:spPr>
          <a:xfrm>
            <a:off x="6815417" y="1370612"/>
            <a:ext cx="1502871" cy="9184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8" name="CasellaDiTesto 7">
            <a:extLst>
              <a:ext uri="{FF2B5EF4-FFF2-40B4-BE49-F238E27FC236}">
                <a16:creationId xmlns:a16="http://schemas.microsoft.com/office/drawing/2014/main" id="{040AD348-B9C7-4654-BFF1-F8E19F715475}"/>
              </a:ext>
            </a:extLst>
          </p:cNvPr>
          <p:cNvSpPr txBox="1"/>
          <p:nvPr/>
        </p:nvSpPr>
        <p:spPr>
          <a:xfrm>
            <a:off x="9709899" y="4293355"/>
            <a:ext cx="2336475" cy="1200329"/>
          </a:xfrm>
          <a:prstGeom prst="rect">
            <a:avLst/>
          </a:prstGeom>
          <a:solidFill>
            <a:schemeClr val="accent6">
              <a:lumMod val="20000"/>
              <a:lumOff val="80000"/>
            </a:schemeClr>
          </a:solidFill>
          <a:ln>
            <a:solidFill>
              <a:schemeClr val="tx1"/>
            </a:solidFill>
          </a:ln>
        </p:spPr>
        <p:txBody>
          <a:bodyPr wrap="square" rtlCol="0">
            <a:spAutoFit/>
          </a:bodyPr>
          <a:lstStyle/>
          <a:p>
            <a:pPr algn="ctr"/>
            <a:r>
              <a:rPr lang="it-IT" b="1" dirty="0">
                <a:latin typeface="Tahoma" panose="020B0604030504040204" pitchFamily="34" charset="0"/>
                <a:ea typeface="Tahoma" panose="020B0604030504040204" pitchFamily="34" charset="0"/>
                <a:cs typeface="Tahoma" panose="020B0604030504040204" pitchFamily="34" charset="0"/>
              </a:rPr>
              <a:t>SINDACO O PRESIDENTE COMMISSIONE VIGILANZA </a:t>
            </a:r>
          </a:p>
        </p:txBody>
      </p:sp>
      <p:sp>
        <p:nvSpPr>
          <p:cNvPr id="9" name="CasellaDiTesto 8">
            <a:extLst>
              <a:ext uri="{FF2B5EF4-FFF2-40B4-BE49-F238E27FC236}">
                <a16:creationId xmlns:a16="http://schemas.microsoft.com/office/drawing/2014/main" id="{1CD535FF-AA77-4556-8FDA-AB75DBFEAEAA}"/>
              </a:ext>
            </a:extLst>
          </p:cNvPr>
          <p:cNvSpPr txBox="1"/>
          <p:nvPr/>
        </p:nvSpPr>
        <p:spPr>
          <a:xfrm>
            <a:off x="6997489" y="1645150"/>
            <a:ext cx="863600" cy="369332"/>
          </a:xfrm>
          <a:prstGeom prst="rect">
            <a:avLst/>
          </a:prstGeom>
          <a:solidFill>
            <a:srgbClr val="FFFF00"/>
          </a:solidFill>
        </p:spPr>
        <p:txBody>
          <a:bodyPr wrap="square" rtlCol="0">
            <a:spAutoFit/>
          </a:bodyPr>
          <a:lstStyle/>
          <a:p>
            <a:r>
              <a:rPr lang="it-IT" b="1" dirty="0"/>
              <a:t>INVIA</a:t>
            </a:r>
          </a:p>
        </p:txBody>
      </p:sp>
      <p:sp>
        <p:nvSpPr>
          <p:cNvPr id="10" name="CasellaDiTesto 9">
            <a:extLst>
              <a:ext uri="{FF2B5EF4-FFF2-40B4-BE49-F238E27FC236}">
                <a16:creationId xmlns:a16="http://schemas.microsoft.com/office/drawing/2014/main" id="{937B9914-7FDF-43C5-B702-BE0FC39A9B0E}"/>
              </a:ext>
            </a:extLst>
          </p:cNvPr>
          <p:cNvSpPr txBox="1"/>
          <p:nvPr/>
        </p:nvSpPr>
        <p:spPr>
          <a:xfrm>
            <a:off x="4163733" y="1299372"/>
            <a:ext cx="2701131" cy="949672"/>
          </a:xfrm>
          <a:prstGeom prst="rect">
            <a:avLst/>
          </a:prstGeom>
          <a:noFill/>
        </p:spPr>
        <p:txBody>
          <a:bodyPr wrap="square" rtlCol="0">
            <a:spAutoFit/>
          </a:bodyPr>
          <a:lstStyle/>
          <a:p>
            <a:pPr algn="ctr"/>
            <a:r>
              <a:rPr lang="it-IT" b="1" dirty="0">
                <a:latin typeface="Tahoma" panose="020B0604030504040204" pitchFamily="34" charset="0"/>
                <a:ea typeface="Tahoma" panose="020B0604030504040204" pitchFamily="34" charset="0"/>
                <a:cs typeface="Tahoma" panose="020B0604030504040204" pitchFamily="34" charset="0"/>
              </a:rPr>
              <a:t>CON CONGRUO ANTICIPO DELL’EVENTO</a:t>
            </a:r>
            <a:endParaRPr lang="it-IT" dirty="0">
              <a:latin typeface="Tahoma" panose="020B0604030504040204" pitchFamily="34" charset="0"/>
              <a:ea typeface="Tahoma" panose="020B0604030504040204" pitchFamily="34" charset="0"/>
              <a:cs typeface="Tahoma" panose="020B0604030504040204" pitchFamily="34" charset="0"/>
            </a:endParaRPr>
          </a:p>
        </p:txBody>
      </p:sp>
      <p:cxnSp>
        <p:nvCxnSpPr>
          <p:cNvPr id="17" name="Connettore a gomito 16">
            <a:extLst>
              <a:ext uri="{FF2B5EF4-FFF2-40B4-BE49-F238E27FC236}">
                <a16:creationId xmlns:a16="http://schemas.microsoft.com/office/drawing/2014/main" id="{7B93B677-2999-46BF-AF56-41A58CF6E95D}"/>
              </a:ext>
            </a:extLst>
          </p:cNvPr>
          <p:cNvCxnSpPr>
            <a:cxnSpLocks/>
          </p:cNvCxnSpPr>
          <p:nvPr/>
        </p:nvCxnSpPr>
        <p:spPr>
          <a:xfrm>
            <a:off x="2582299" y="1716002"/>
            <a:ext cx="1868495" cy="159938"/>
          </a:xfrm>
          <a:prstGeom prst="bentConnector3">
            <a:avLst>
              <a:gd name="adj1" fmla="val 50000"/>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3" name="Rettangolo 22">
            <a:extLst>
              <a:ext uri="{FF2B5EF4-FFF2-40B4-BE49-F238E27FC236}">
                <a16:creationId xmlns:a16="http://schemas.microsoft.com/office/drawing/2014/main" id="{B489645E-2BA8-4E41-B7D0-65B732835F9C}"/>
              </a:ext>
            </a:extLst>
          </p:cNvPr>
          <p:cNvSpPr/>
          <p:nvPr/>
        </p:nvSpPr>
        <p:spPr>
          <a:xfrm>
            <a:off x="8330988" y="1154140"/>
            <a:ext cx="3861012" cy="1477328"/>
          </a:xfrm>
          <a:prstGeom prst="rect">
            <a:avLst/>
          </a:prstGeom>
        </p:spPr>
        <p:txBody>
          <a:bodyPr wrap="square">
            <a:spAutoFit/>
          </a:bodyPr>
          <a:lstStyle/>
          <a:p>
            <a:pPr marL="285750" indent="-285750">
              <a:buFont typeface="Arial" panose="020B0604020202020204" pitchFamily="34" charset="0"/>
              <a:buChar char="•"/>
            </a:pPr>
            <a:r>
              <a:rPr lang="it-IT" b="1" dirty="0">
                <a:solidFill>
                  <a:srgbClr val="FF0000"/>
                </a:solidFill>
                <a:latin typeface="TimesNewRomanPSMT"/>
              </a:rPr>
              <a:t>istanza ;</a:t>
            </a:r>
          </a:p>
          <a:p>
            <a:pPr marL="285750" indent="-285750">
              <a:buFont typeface="Arial" panose="020B0604020202020204" pitchFamily="34" charset="0"/>
              <a:buChar char="•"/>
            </a:pPr>
            <a:r>
              <a:rPr lang="it-IT" b="1" dirty="0">
                <a:solidFill>
                  <a:srgbClr val="FF0000"/>
                </a:solidFill>
                <a:latin typeface="TimesNewRomanPSMT"/>
              </a:rPr>
              <a:t>documentazione necessaria</a:t>
            </a:r>
            <a:r>
              <a:rPr lang="it-IT" dirty="0">
                <a:solidFill>
                  <a:srgbClr val="000000"/>
                </a:solidFill>
                <a:latin typeface="TimesNewRomanPSMT"/>
              </a:rPr>
              <a:t>, recante anche l’indicazione delle </a:t>
            </a:r>
            <a:r>
              <a:rPr lang="it-IT" b="1" dirty="0">
                <a:solidFill>
                  <a:srgbClr val="000000"/>
                </a:solidFill>
                <a:latin typeface="TimesNewRomanPSMT"/>
              </a:rPr>
              <a:t>misure di sicurezza</a:t>
            </a:r>
            <a:r>
              <a:rPr lang="it-IT" dirty="0">
                <a:solidFill>
                  <a:srgbClr val="000000"/>
                </a:solidFill>
                <a:latin typeface="TimesNewRomanPSMT"/>
              </a:rPr>
              <a:t> che si intende adottare </a:t>
            </a:r>
            <a:endParaRPr lang="it-IT" dirty="0"/>
          </a:p>
        </p:txBody>
      </p:sp>
      <p:sp>
        <p:nvSpPr>
          <p:cNvPr id="24" name="Rettangolo 23">
            <a:extLst>
              <a:ext uri="{FF2B5EF4-FFF2-40B4-BE49-F238E27FC236}">
                <a16:creationId xmlns:a16="http://schemas.microsoft.com/office/drawing/2014/main" id="{1402EBED-7A08-4359-BFA7-D02117CFE66A}"/>
              </a:ext>
            </a:extLst>
          </p:cNvPr>
          <p:cNvSpPr/>
          <p:nvPr/>
        </p:nvSpPr>
        <p:spPr>
          <a:xfrm>
            <a:off x="6603449" y="2920623"/>
            <a:ext cx="2207148" cy="584775"/>
          </a:xfrm>
          <a:prstGeom prst="rect">
            <a:avLst/>
          </a:prstGeom>
        </p:spPr>
        <p:txBody>
          <a:bodyPr wrap="square">
            <a:spAutoFit/>
          </a:bodyPr>
          <a:lstStyle/>
          <a:p>
            <a:pPr algn="ctr"/>
            <a:r>
              <a:rPr lang="it-IT" sz="1600" b="1" dirty="0">
                <a:solidFill>
                  <a:srgbClr val="000000"/>
                </a:solidFill>
                <a:latin typeface="Tahoma" panose="020B0604030504040204" pitchFamily="34" charset="0"/>
                <a:ea typeface="Tahoma" panose="020B0604030504040204" pitchFamily="34" charset="0"/>
                <a:cs typeface="Tahoma" panose="020B0604030504040204" pitchFamily="34" charset="0"/>
              </a:rPr>
              <a:t>Eventi di pubblico spettacolo </a:t>
            </a:r>
            <a:endParaRPr lang="it-IT" sz="1600" b="1" dirty="0">
              <a:latin typeface="Tahoma" panose="020B0604030504040204" pitchFamily="34" charset="0"/>
              <a:ea typeface="Tahoma" panose="020B0604030504040204" pitchFamily="34" charset="0"/>
              <a:cs typeface="Tahoma" panose="020B0604030504040204" pitchFamily="34" charset="0"/>
            </a:endParaRPr>
          </a:p>
        </p:txBody>
      </p:sp>
      <p:sp>
        <p:nvSpPr>
          <p:cNvPr id="25" name="Freccia in giù 24">
            <a:extLst>
              <a:ext uri="{FF2B5EF4-FFF2-40B4-BE49-F238E27FC236}">
                <a16:creationId xmlns:a16="http://schemas.microsoft.com/office/drawing/2014/main" id="{24CA1C2B-9643-4280-B03C-B7A235402889}"/>
              </a:ext>
            </a:extLst>
          </p:cNvPr>
          <p:cNvSpPr/>
          <p:nvPr/>
        </p:nvSpPr>
        <p:spPr>
          <a:xfrm>
            <a:off x="9951650" y="2328030"/>
            <a:ext cx="469900" cy="5490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26" name="Freccia in giù 25">
            <a:extLst>
              <a:ext uri="{FF2B5EF4-FFF2-40B4-BE49-F238E27FC236}">
                <a16:creationId xmlns:a16="http://schemas.microsoft.com/office/drawing/2014/main" id="{EC05B208-FB52-4D62-B7F4-E51DC52F9110}"/>
              </a:ext>
            </a:extLst>
          </p:cNvPr>
          <p:cNvSpPr/>
          <p:nvPr/>
        </p:nvSpPr>
        <p:spPr>
          <a:xfrm rot="5400000">
            <a:off x="9023840" y="2786953"/>
            <a:ext cx="520700" cy="7188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27" name="Rettangolo 26">
            <a:extLst>
              <a:ext uri="{FF2B5EF4-FFF2-40B4-BE49-F238E27FC236}">
                <a16:creationId xmlns:a16="http://schemas.microsoft.com/office/drawing/2014/main" id="{886FDE63-7DC7-4C6C-B1DF-F451783DAA3B}"/>
              </a:ext>
            </a:extLst>
          </p:cNvPr>
          <p:cNvSpPr/>
          <p:nvPr/>
        </p:nvSpPr>
        <p:spPr>
          <a:xfrm>
            <a:off x="0" y="2325628"/>
            <a:ext cx="5547188" cy="1631216"/>
          </a:xfrm>
          <a:prstGeom prst="rect">
            <a:avLst/>
          </a:prstGeom>
          <a:solidFill>
            <a:srgbClr val="FFFF00"/>
          </a:solidFill>
          <a:ln>
            <a:solidFill>
              <a:schemeClr val="tx1"/>
            </a:solidFill>
          </a:ln>
        </p:spPr>
        <p:txBody>
          <a:bodyPr wrap="square">
            <a:spAutoFit/>
          </a:bodyPr>
          <a:lstStyle/>
          <a:p>
            <a:pPr algn="ctr"/>
            <a:r>
              <a:rPr lang="it-IT" sz="2800" b="1" dirty="0">
                <a:solidFill>
                  <a:srgbClr val="000000"/>
                </a:solidFill>
                <a:latin typeface="TimesNewRomanPSMT"/>
              </a:rPr>
              <a:t>Autorizzazione</a:t>
            </a:r>
          </a:p>
          <a:p>
            <a:pPr algn="ctr"/>
            <a:r>
              <a:rPr lang="it-IT" b="1" dirty="0">
                <a:solidFill>
                  <a:srgbClr val="000000"/>
                </a:solidFill>
                <a:latin typeface="TimesNewRomanPSMT"/>
              </a:rPr>
              <a:t>(</a:t>
            </a:r>
            <a:r>
              <a:rPr lang="it-IT" dirty="0">
                <a:solidFill>
                  <a:srgbClr val="000000"/>
                </a:solidFill>
                <a:latin typeface="TimesNewRomanPSMT"/>
              </a:rPr>
              <a:t>ex art. 80 del regio decreto 18 giugno 1931, n. </a:t>
            </a:r>
            <a:r>
              <a:rPr lang="it-IT" dirty="0">
                <a:solidFill>
                  <a:srgbClr val="000000"/>
                </a:solidFill>
                <a:latin typeface="ABCDE E+ Times New"/>
              </a:rPr>
              <a:t>773)</a:t>
            </a:r>
          </a:p>
          <a:p>
            <a:pPr algn="ctr"/>
            <a:r>
              <a:rPr lang="it-IT" dirty="0">
                <a:solidFill>
                  <a:srgbClr val="000000"/>
                </a:solidFill>
                <a:latin typeface="ABCDE E+ Times New"/>
              </a:rPr>
              <a:t>previo </a:t>
            </a:r>
            <a:r>
              <a:rPr lang="it-IT" dirty="0"/>
              <a:t>parere della Commissione comunale o provinciale di vigilanza sui locali di pubblico spettacolo </a:t>
            </a:r>
          </a:p>
        </p:txBody>
      </p:sp>
      <p:sp>
        <p:nvSpPr>
          <p:cNvPr id="28" name="Freccia in giù 27">
            <a:extLst>
              <a:ext uri="{FF2B5EF4-FFF2-40B4-BE49-F238E27FC236}">
                <a16:creationId xmlns:a16="http://schemas.microsoft.com/office/drawing/2014/main" id="{7537986A-3250-418C-B2D5-EA8B91166734}"/>
              </a:ext>
            </a:extLst>
          </p:cNvPr>
          <p:cNvSpPr/>
          <p:nvPr/>
        </p:nvSpPr>
        <p:spPr>
          <a:xfrm rot="5400000">
            <a:off x="5646268" y="2796171"/>
            <a:ext cx="520700" cy="7188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pic>
        <p:nvPicPr>
          <p:cNvPr id="31" name="Immagine 30">
            <a:extLst>
              <a:ext uri="{FF2B5EF4-FFF2-40B4-BE49-F238E27FC236}">
                <a16:creationId xmlns:a16="http://schemas.microsoft.com/office/drawing/2014/main" id="{F142FE69-9E28-4E80-9167-87F2C1AFE3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9306" y="2898379"/>
            <a:ext cx="1556123" cy="1263572"/>
          </a:xfrm>
          <a:prstGeom prst="rect">
            <a:avLst/>
          </a:prstGeom>
        </p:spPr>
      </p:pic>
      <p:sp>
        <p:nvSpPr>
          <p:cNvPr id="32" name="Freccia in giù 31">
            <a:extLst>
              <a:ext uri="{FF2B5EF4-FFF2-40B4-BE49-F238E27FC236}">
                <a16:creationId xmlns:a16="http://schemas.microsoft.com/office/drawing/2014/main" id="{73C22E7E-E1D6-48E4-B8D3-25E5C6A4E8D1}"/>
              </a:ext>
            </a:extLst>
          </p:cNvPr>
          <p:cNvSpPr/>
          <p:nvPr/>
        </p:nvSpPr>
        <p:spPr>
          <a:xfrm rot="5400000">
            <a:off x="9050675" y="4549325"/>
            <a:ext cx="520700" cy="7188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33" name="Freccia in giù 32">
            <a:extLst>
              <a:ext uri="{FF2B5EF4-FFF2-40B4-BE49-F238E27FC236}">
                <a16:creationId xmlns:a16="http://schemas.microsoft.com/office/drawing/2014/main" id="{B8134DC0-C165-4FE1-BB40-8B3EB078F9F2}"/>
              </a:ext>
            </a:extLst>
          </p:cNvPr>
          <p:cNvSpPr/>
          <p:nvPr/>
        </p:nvSpPr>
        <p:spPr>
          <a:xfrm rot="5400000">
            <a:off x="8982573" y="3660545"/>
            <a:ext cx="520700" cy="7188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34" name="Rettangolo 33">
            <a:extLst>
              <a:ext uri="{FF2B5EF4-FFF2-40B4-BE49-F238E27FC236}">
                <a16:creationId xmlns:a16="http://schemas.microsoft.com/office/drawing/2014/main" id="{463B34BC-E616-4CCD-B400-7B221C03EB31}"/>
              </a:ext>
            </a:extLst>
          </p:cNvPr>
          <p:cNvSpPr/>
          <p:nvPr/>
        </p:nvSpPr>
        <p:spPr>
          <a:xfrm>
            <a:off x="6864865" y="3931458"/>
            <a:ext cx="1403974" cy="369332"/>
          </a:xfrm>
          <a:prstGeom prst="rect">
            <a:avLst/>
          </a:prstGeom>
        </p:spPr>
        <p:txBody>
          <a:bodyPr wrap="none">
            <a:spAutoFit/>
          </a:bodyPr>
          <a:lstStyle/>
          <a:p>
            <a:r>
              <a:rPr lang="it-IT" b="1" dirty="0">
                <a:solidFill>
                  <a:srgbClr val="000000"/>
                </a:solidFill>
                <a:latin typeface="ABCDE E+ Times New"/>
              </a:rPr>
              <a:t>Altre ipotesi </a:t>
            </a:r>
            <a:endParaRPr lang="it-IT" b="1" dirty="0"/>
          </a:p>
        </p:txBody>
      </p:sp>
      <p:sp>
        <p:nvSpPr>
          <p:cNvPr id="35" name="Rettangolo 34">
            <a:extLst>
              <a:ext uri="{FF2B5EF4-FFF2-40B4-BE49-F238E27FC236}">
                <a16:creationId xmlns:a16="http://schemas.microsoft.com/office/drawing/2014/main" id="{9DF1B6C4-132D-426C-9A1F-F84E6EACE833}"/>
              </a:ext>
            </a:extLst>
          </p:cNvPr>
          <p:cNvSpPr/>
          <p:nvPr/>
        </p:nvSpPr>
        <p:spPr>
          <a:xfrm>
            <a:off x="0" y="4018356"/>
            <a:ext cx="5547187" cy="369332"/>
          </a:xfrm>
          <a:prstGeom prst="rect">
            <a:avLst/>
          </a:prstGeom>
          <a:solidFill>
            <a:schemeClr val="accent2">
              <a:lumMod val="60000"/>
              <a:lumOff val="40000"/>
            </a:schemeClr>
          </a:solidFill>
          <a:ln>
            <a:solidFill>
              <a:schemeClr val="tx1"/>
            </a:solidFill>
          </a:ln>
        </p:spPr>
        <p:txBody>
          <a:bodyPr wrap="square">
            <a:spAutoFit/>
          </a:bodyPr>
          <a:lstStyle/>
          <a:p>
            <a:r>
              <a:rPr lang="it-IT" b="1" dirty="0">
                <a:solidFill>
                  <a:srgbClr val="000000"/>
                </a:solidFill>
                <a:latin typeface="ABCDE E+ Times New"/>
              </a:rPr>
              <a:t>AUTORIZZAZIONE + MISURE DI SICUREZZA</a:t>
            </a:r>
            <a:r>
              <a:rPr lang="it-IT" dirty="0">
                <a:solidFill>
                  <a:srgbClr val="000000"/>
                </a:solidFill>
                <a:latin typeface="ABCDE E+ Times New"/>
              </a:rPr>
              <a:t> </a:t>
            </a:r>
            <a:endParaRPr lang="it-IT" dirty="0"/>
          </a:p>
        </p:txBody>
      </p:sp>
      <p:sp>
        <p:nvSpPr>
          <p:cNvPr id="36" name="Freccia in giù 35">
            <a:extLst>
              <a:ext uri="{FF2B5EF4-FFF2-40B4-BE49-F238E27FC236}">
                <a16:creationId xmlns:a16="http://schemas.microsoft.com/office/drawing/2014/main" id="{1E821EB6-6A13-4849-BA65-36149F4DC36B}"/>
              </a:ext>
            </a:extLst>
          </p:cNvPr>
          <p:cNvSpPr/>
          <p:nvPr/>
        </p:nvSpPr>
        <p:spPr>
          <a:xfrm rot="5400000">
            <a:off x="5702905" y="3830316"/>
            <a:ext cx="520700" cy="7188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p>
        </p:txBody>
      </p:sp>
      <p:sp>
        <p:nvSpPr>
          <p:cNvPr id="37" name="Rettangolo 36">
            <a:extLst>
              <a:ext uri="{FF2B5EF4-FFF2-40B4-BE49-F238E27FC236}">
                <a16:creationId xmlns:a16="http://schemas.microsoft.com/office/drawing/2014/main" id="{6AEE05F5-A292-4A12-B4EA-2D0E0D9932F3}"/>
              </a:ext>
            </a:extLst>
          </p:cNvPr>
          <p:cNvSpPr/>
          <p:nvPr/>
        </p:nvSpPr>
        <p:spPr>
          <a:xfrm>
            <a:off x="3781542" y="4466044"/>
            <a:ext cx="5101951" cy="954107"/>
          </a:xfrm>
          <a:prstGeom prst="rect">
            <a:avLst/>
          </a:prstGeom>
          <a:ln>
            <a:solidFill>
              <a:schemeClr val="tx1"/>
            </a:solidFill>
          </a:ln>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it-IT" sz="1400" b="1" dirty="0">
                <a:solidFill>
                  <a:schemeClr val="tx1"/>
                </a:solidFill>
                <a:latin typeface="Tahoma" panose="020B0604030504040204" pitchFamily="34" charset="0"/>
                <a:ea typeface="Tahoma" panose="020B0604030504040204" pitchFamily="34" charset="0"/>
                <a:cs typeface="Tahoma" panose="020B0604030504040204" pitchFamily="34" charset="0"/>
              </a:rPr>
              <a:t>PROFILI COMPLESSI di </a:t>
            </a:r>
            <a:r>
              <a:rPr lang="it-IT" sz="1400" b="1" i="1" dirty="0">
                <a:solidFill>
                  <a:schemeClr val="tx1"/>
                </a:solidFill>
                <a:latin typeface="Tahoma" panose="020B0604030504040204" pitchFamily="34" charset="0"/>
                <a:ea typeface="Tahoma" panose="020B0604030504040204" pitchFamily="34" charset="0"/>
                <a:cs typeface="Tahoma" panose="020B0604030504040204" pitchFamily="34" charset="0"/>
              </a:rPr>
              <a:t>«security o di </a:t>
            </a:r>
            <a:r>
              <a:rPr lang="it-IT" sz="1400" b="1" i="1" dirty="0" err="1">
                <a:solidFill>
                  <a:schemeClr val="tx1"/>
                </a:solidFill>
                <a:latin typeface="Tahoma" panose="020B0604030504040204" pitchFamily="34" charset="0"/>
                <a:ea typeface="Tahoma" panose="020B0604030504040204" pitchFamily="34" charset="0"/>
                <a:cs typeface="Tahoma" panose="020B0604030504040204" pitchFamily="34" charset="0"/>
              </a:rPr>
              <a:t>safety</a:t>
            </a:r>
            <a:r>
              <a:rPr lang="it-IT" sz="1400" b="1" i="1" dirty="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it-IT" sz="14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r>
              <a:rPr lang="it-IT" sz="1400" dirty="0">
                <a:solidFill>
                  <a:srgbClr val="000000"/>
                </a:solidFill>
                <a:latin typeface="Tahoma" panose="020B0604030504040204" pitchFamily="34" charset="0"/>
                <a:ea typeface="Tahoma" panose="020B0604030504040204" pitchFamily="34" charset="0"/>
                <a:cs typeface="Tahoma" panose="020B0604030504040204" pitchFamily="34" charset="0"/>
              </a:rPr>
              <a:t>(Condizioni di criticità </a:t>
            </a:r>
            <a:r>
              <a:rPr lang="it-IT" sz="1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it-IT" sz="1400" dirty="0">
                <a:solidFill>
                  <a:srgbClr val="000000"/>
                </a:solidFill>
                <a:latin typeface="Tahoma" panose="020B0604030504040204" pitchFamily="34" charset="0"/>
                <a:ea typeface="Tahoma" panose="020B0604030504040204" pitchFamily="34" charset="0"/>
                <a:cs typeface="Tahoma" panose="020B0604030504040204" pitchFamily="34" charset="0"/>
              </a:rPr>
              <a:t>connesse alla tipologia dell’evento, alla conformazione del luogo, al numero e alle caratteristiche dei partecipanti)</a:t>
            </a:r>
            <a:endParaRPr lang="it-IT" sz="1400" dirty="0">
              <a:latin typeface="Tahoma" panose="020B0604030504040204" pitchFamily="34" charset="0"/>
              <a:ea typeface="Tahoma" panose="020B0604030504040204" pitchFamily="34" charset="0"/>
              <a:cs typeface="Tahoma" panose="020B0604030504040204" pitchFamily="34" charset="0"/>
            </a:endParaRPr>
          </a:p>
        </p:txBody>
      </p:sp>
      <p:sp>
        <p:nvSpPr>
          <p:cNvPr id="39" name="Freccia in giù 38">
            <a:extLst>
              <a:ext uri="{FF2B5EF4-FFF2-40B4-BE49-F238E27FC236}">
                <a16:creationId xmlns:a16="http://schemas.microsoft.com/office/drawing/2014/main" id="{5C3D9028-A069-449D-A553-E92C5E619CDC}"/>
              </a:ext>
            </a:extLst>
          </p:cNvPr>
          <p:cNvSpPr/>
          <p:nvPr/>
        </p:nvSpPr>
        <p:spPr>
          <a:xfrm rot="5400000">
            <a:off x="3073862" y="4512501"/>
            <a:ext cx="520700" cy="7188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40" name="CasellaDiTesto 39">
            <a:extLst>
              <a:ext uri="{FF2B5EF4-FFF2-40B4-BE49-F238E27FC236}">
                <a16:creationId xmlns:a16="http://schemas.microsoft.com/office/drawing/2014/main" id="{16611AC3-4E8D-4A9F-AF73-AD87B9670B0D}"/>
              </a:ext>
            </a:extLst>
          </p:cNvPr>
          <p:cNvSpPr txBox="1"/>
          <p:nvPr/>
        </p:nvSpPr>
        <p:spPr>
          <a:xfrm>
            <a:off x="1274255" y="4671875"/>
            <a:ext cx="1615029" cy="400110"/>
          </a:xfrm>
          <a:prstGeom prst="rect">
            <a:avLst/>
          </a:prstGeom>
          <a:solidFill>
            <a:srgbClr val="FF0000"/>
          </a:solidFill>
          <a:ln>
            <a:solidFill>
              <a:schemeClr val="tx1"/>
            </a:solidFill>
          </a:ln>
        </p:spPr>
        <p:style>
          <a:lnRef idx="0">
            <a:scrgbClr r="0" g="0" b="0"/>
          </a:lnRef>
          <a:fillRef idx="0">
            <a:scrgbClr r="0" g="0" b="0"/>
          </a:fillRef>
          <a:effectRef idx="0">
            <a:scrgbClr r="0" g="0" b="0"/>
          </a:effectRef>
          <a:fontRef idx="minor">
            <a:schemeClr val="lt1"/>
          </a:fontRef>
        </p:style>
        <p:txBody>
          <a:bodyPr wrap="square" rtlCol="0">
            <a:spAutoFit/>
          </a:bodyPr>
          <a:lstStyle/>
          <a:p>
            <a:r>
              <a:rPr lang="it-IT" sz="2000" b="1" dirty="0">
                <a:solidFill>
                  <a:schemeClr val="tx1"/>
                </a:solidFill>
                <a:latin typeface="Tahoma" panose="020B0604030504040204" pitchFamily="34" charset="0"/>
                <a:ea typeface="Tahoma" panose="020B0604030504040204" pitchFamily="34" charset="0"/>
                <a:cs typeface="Tahoma" panose="020B0604030504040204" pitchFamily="34" charset="0"/>
              </a:rPr>
              <a:t>PREFETTO</a:t>
            </a:r>
          </a:p>
        </p:txBody>
      </p:sp>
      <p:sp>
        <p:nvSpPr>
          <p:cNvPr id="43" name="Rettangolo 42">
            <a:extLst>
              <a:ext uri="{FF2B5EF4-FFF2-40B4-BE49-F238E27FC236}">
                <a16:creationId xmlns:a16="http://schemas.microsoft.com/office/drawing/2014/main" id="{72F05347-2D12-4A3B-8AF9-BA071D3BB1C8}"/>
              </a:ext>
            </a:extLst>
          </p:cNvPr>
          <p:cNvSpPr/>
          <p:nvPr/>
        </p:nvSpPr>
        <p:spPr>
          <a:xfrm>
            <a:off x="825500" y="5246866"/>
            <a:ext cx="3371158" cy="1200329"/>
          </a:xfrm>
          <a:prstGeom prst="rect">
            <a:avLst/>
          </a:prstGeom>
          <a:solidFill>
            <a:schemeClr val="bg1">
              <a:lumMod val="95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wrap="square">
            <a:spAutoFit/>
          </a:bodyPr>
          <a:lstStyle/>
          <a:p>
            <a:r>
              <a:rPr lang="it-IT" b="1" dirty="0">
                <a:ln w="0"/>
                <a:solidFill>
                  <a:srgbClr val="FF0000"/>
                </a:solidFill>
                <a:effectLst>
                  <a:outerShdw blurRad="38100" dist="25400" dir="5400000" algn="ctr" rotWithShape="0">
                    <a:srgbClr val="6E747A">
                      <a:alpha val="43000"/>
                    </a:srgbClr>
                  </a:outerShdw>
                </a:effectLst>
                <a:latin typeface="TimesNewRomanPSMT"/>
              </a:rPr>
              <a:t>Comitato provinciale per l’ordine e la sicurezza pubblica</a:t>
            </a:r>
            <a:r>
              <a:rPr lang="it-IT" b="1" dirty="0">
                <a:ln w="0"/>
                <a:solidFill>
                  <a:schemeClr val="tx1"/>
                </a:solidFill>
                <a:effectLst>
                  <a:outerShdw blurRad="38100" dist="25400" dir="5400000" algn="ctr" rotWithShape="0">
                    <a:srgbClr val="6E747A">
                      <a:alpha val="43000"/>
                    </a:srgbClr>
                  </a:outerShdw>
                </a:effectLst>
                <a:latin typeface="TimesNewRomanPSMT"/>
              </a:rPr>
              <a:t> </a:t>
            </a:r>
            <a:r>
              <a:rPr lang="it-IT" b="1" dirty="0">
                <a:ln w="0"/>
                <a:solidFill>
                  <a:schemeClr val="accent1"/>
                </a:solidFill>
                <a:effectLst>
                  <a:outerShdw blurRad="38100" dist="25400" dir="5400000" algn="ctr" rotWithShape="0">
                    <a:srgbClr val="6E747A">
                      <a:alpha val="43000"/>
                    </a:srgbClr>
                  </a:outerShdw>
                </a:effectLst>
                <a:latin typeface="TimesNewRomanPSMT"/>
              </a:rPr>
              <a:t>+ </a:t>
            </a:r>
            <a:r>
              <a:rPr lang="it-IT" b="1" dirty="0">
                <a:ln w="0"/>
                <a:solidFill>
                  <a:schemeClr val="accent1"/>
                </a:solidFill>
                <a:effectLst>
                  <a:outerShdw blurRad="38100" dist="25400" dir="5400000" algn="ctr" rotWithShape="0">
                    <a:srgbClr val="6E747A">
                      <a:alpha val="43000"/>
                    </a:srgbClr>
                  </a:outerShdw>
                </a:effectLst>
                <a:latin typeface="ABCDE E+ Times New"/>
              </a:rPr>
              <a:t>Comandante provinciale dei Vigili del fuoco. </a:t>
            </a:r>
            <a:endParaRPr lang="it-IT" b="1" dirty="0">
              <a:ln w="0"/>
              <a:solidFill>
                <a:schemeClr val="accent1"/>
              </a:solidFill>
              <a:effectLst>
                <a:outerShdw blurRad="38100" dist="25400" dir="5400000" algn="ctr" rotWithShape="0">
                  <a:srgbClr val="6E747A">
                    <a:alpha val="43000"/>
                  </a:srgbClr>
                </a:outerShdw>
              </a:effectLst>
            </a:endParaRPr>
          </a:p>
        </p:txBody>
      </p:sp>
      <p:sp>
        <p:nvSpPr>
          <p:cNvPr id="44" name="Freccia circolare a destra 43">
            <a:extLst>
              <a:ext uri="{FF2B5EF4-FFF2-40B4-BE49-F238E27FC236}">
                <a16:creationId xmlns:a16="http://schemas.microsoft.com/office/drawing/2014/main" id="{E5F7A5EB-9457-4809-BC2A-3752FA7A000C}"/>
              </a:ext>
            </a:extLst>
          </p:cNvPr>
          <p:cNvSpPr/>
          <p:nvPr/>
        </p:nvSpPr>
        <p:spPr>
          <a:xfrm>
            <a:off x="124285" y="4840139"/>
            <a:ext cx="562478" cy="97908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solidFill>
                <a:schemeClr val="tx1"/>
              </a:solidFill>
            </a:endParaRPr>
          </a:p>
        </p:txBody>
      </p:sp>
      <p:graphicFrame>
        <p:nvGraphicFramePr>
          <p:cNvPr id="45" name="Diagramma 44">
            <a:extLst>
              <a:ext uri="{FF2B5EF4-FFF2-40B4-BE49-F238E27FC236}">
                <a16:creationId xmlns:a16="http://schemas.microsoft.com/office/drawing/2014/main" id="{BEFC4040-A23D-4D96-8608-FAE4F29A5CDC}"/>
              </a:ext>
            </a:extLst>
          </p:cNvPr>
          <p:cNvGraphicFramePr/>
          <p:nvPr/>
        </p:nvGraphicFramePr>
        <p:xfrm>
          <a:off x="4257330" y="5466544"/>
          <a:ext cx="1546570" cy="10637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6" name="Freccia a destra 45">
            <a:extLst>
              <a:ext uri="{FF2B5EF4-FFF2-40B4-BE49-F238E27FC236}">
                <a16:creationId xmlns:a16="http://schemas.microsoft.com/office/drawing/2014/main" id="{5117557F-D396-4A21-AD26-72A43991AA00}"/>
              </a:ext>
            </a:extLst>
          </p:cNvPr>
          <p:cNvSpPr/>
          <p:nvPr/>
        </p:nvSpPr>
        <p:spPr>
          <a:xfrm>
            <a:off x="3805089" y="5750659"/>
            <a:ext cx="568291" cy="4954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47" name="CasellaDiTesto 46">
            <a:extLst>
              <a:ext uri="{FF2B5EF4-FFF2-40B4-BE49-F238E27FC236}">
                <a16:creationId xmlns:a16="http://schemas.microsoft.com/office/drawing/2014/main" id="{2240BB08-EA11-4CB2-8CC8-B801296D7D0C}"/>
              </a:ext>
            </a:extLst>
          </p:cNvPr>
          <p:cNvSpPr txBox="1"/>
          <p:nvPr/>
        </p:nvSpPr>
        <p:spPr>
          <a:xfrm rot="5400000">
            <a:off x="5606936" y="5641904"/>
            <a:ext cx="1026041" cy="64633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2000" b="1" dirty="0">
                <a:latin typeface="Tahoma" panose="020B0604030504040204" pitchFamily="34" charset="0"/>
                <a:ea typeface="Tahoma" panose="020B0604030504040204" pitchFamily="34" charset="0"/>
                <a:cs typeface="Tahoma" panose="020B0604030504040204" pitchFamily="34" charset="0"/>
              </a:rPr>
              <a:t>LINEE </a:t>
            </a:r>
            <a:r>
              <a:rPr lang="it-IT" sz="1600" b="1" dirty="0">
                <a:latin typeface="Tahoma" panose="020B0604030504040204" pitchFamily="34" charset="0"/>
                <a:ea typeface="Tahoma" panose="020B0604030504040204" pitchFamily="34" charset="0"/>
                <a:cs typeface="Tahoma" panose="020B0604030504040204" pitchFamily="34" charset="0"/>
              </a:rPr>
              <a:t>GUIDA</a:t>
            </a:r>
          </a:p>
        </p:txBody>
      </p:sp>
      <p:sp>
        <p:nvSpPr>
          <p:cNvPr id="48" name="Rettangolo 47">
            <a:extLst>
              <a:ext uri="{FF2B5EF4-FFF2-40B4-BE49-F238E27FC236}">
                <a16:creationId xmlns:a16="http://schemas.microsoft.com/office/drawing/2014/main" id="{7B65B2B8-C9FB-4B85-A419-35D86453A6C2}"/>
              </a:ext>
            </a:extLst>
          </p:cNvPr>
          <p:cNvSpPr/>
          <p:nvPr/>
        </p:nvSpPr>
        <p:spPr>
          <a:xfrm>
            <a:off x="6605361" y="5549572"/>
            <a:ext cx="5441013" cy="833918"/>
          </a:xfrm>
          <a:prstGeom prst="rect">
            <a:avLst/>
          </a:prstGeom>
          <a:solidFill>
            <a:schemeClr val="accent5">
              <a:lumMod val="20000"/>
              <a:lumOff val="80000"/>
            </a:schemeClr>
          </a:solidFill>
          <a:ln>
            <a:solidFill>
              <a:schemeClr val="tx1"/>
            </a:solidFill>
          </a:ln>
        </p:spPr>
        <p:txBody>
          <a:bodyPr wrap="square">
            <a:spAutoFit/>
          </a:bodyPr>
          <a:lstStyle/>
          <a:p>
            <a:r>
              <a:rPr lang="it-IT" sz="1600" b="1" dirty="0">
                <a:solidFill>
                  <a:srgbClr val="FF0000"/>
                </a:solidFill>
                <a:latin typeface="Tahoma" panose="020B0604030504040204" pitchFamily="34" charset="0"/>
                <a:ea typeface="Tahoma" panose="020B0604030504040204" pitchFamily="34" charset="0"/>
                <a:cs typeface="Tahoma" panose="020B0604030504040204" pitchFamily="34" charset="0"/>
              </a:rPr>
              <a:t>Eventuale coinvolgimento </a:t>
            </a:r>
            <a:r>
              <a:rPr lang="it-IT" sz="1600" b="1" dirty="0">
                <a:solidFill>
                  <a:srgbClr val="000000"/>
                </a:solidFill>
                <a:latin typeface="Tahoma" panose="020B0604030504040204" pitchFamily="34" charset="0"/>
                <a:ea typeface="Tahoma" panose="020B0604030504040204" pitchFamily="34" charset="0"/>
                <a:cs typeface="Tahoma" panose="020B0604030504040204" pitchFamily="34" charset="0"/>
              </a:rPr>
              <a:t>delle </a:t>
            </a:r>
            <a:r>
              <a:rPr lang="it-IT" sz="1600" b="1" dirty="0">
                <a:solidFill>
                  <a:srgbClr val="FF0000"/>
                </a:solidFill>
                <a:latin typeface="Tahoma" panose="020B0604030504040204" pitchFamily="34" charset="0"/>
                <a:ea typeface="Tahoma" panose="020B0604030504040204" pitchFamily="34" charset="0"/>
                <a:cs typeface="Tahoma" panose="020B0604030504040204" pitchFamily="34" charset="0"/>
              </a:rPr>
              <a:t>Forze di polizia</a:t>
            </a:r>
            <a:r>
              <a:rPr lang="it-IT" sz="1600" b="1" dirty="0">
                <a:solidFill>
                  <a:srgbClr val="000000"/>
                </a:solidFill>
                <a:latin typeface="Tahoma" panose="020B0604030504040204" pitchFamily="34" charset="0"/>
                <a:ea typeface="Tahoma" panose="020B0604030504040204" pitchFamily="34" charset="0"/>
                <a:cs typeface="Tahoma" panose="020B0604030504040204" pitchFamily="34" charset="0"/>
              </a:rPr>
              <a:t>, dei </a:t>
            </a:r>
            <a:r>
              <a:rPr lang="it-IT" sz="1600" b="1" dirty="0">
                <a:solidFill>
                  <a:srgbClr val="FF0000"/>
                </a:solidFill>
                <a:latin typeface="Tahoma" panose="020B0604030504040204" pitchFamily="34" charset="0"/>
                <a:ea typeface="Tahoma" panose="020B0604030504040204" pitchFamily="34" charset="0"/>
                <a:cs typeface="Tahoma" panose="020B0604030504040204" pitchFamily="34" charset="0"/>
              </a:rPr>
              <a:t>Vigili del fuoco </a:t>
            </a:r>
            <a:r>
              <a:rPr lang="it-IT" sz="1600" b="1" dirty="0">
                <a:solidFill>
                  <a:srgbClr val="000000"/>
                </a:solidFill>
                <a:latin typeface="Tahoma" panose="020B0604030504040204" pitchFamily="34" charset="0"/>
                <a:ea typeface="Tahoma" panose="020B0604030504040204" pitchFamily="34" charset="0"/>
                <a:cs typeface="Tahoma" panose="020B0604030504040204" pitchFamily="34" charset="0"/>
              </a:rPr>
              <a:t>e delle altre istituzioni e realtà associative </a:t>
            </a:r>
            <a:endParaRPr lang="it-IT" sz="1600" b="1" dirty="0">
              <a:latin typeface="Tahoma" panose="020B0604030504040204" pitchFamily="34" charset="0"/>
              <a:ea typeface="Tahoma" panose="020B0604030504040204" pitchFamily="34" charset="0"/>
              <a:cs typeface="Tahoma" panose="020B0604030504040204" pitchFamily="34" charset="0"/>
            </a:endParaRPr>
          </a:p>
        </p:txBody>
      </p:sp>
      <p:sp>
        <p:nvSpPr>
          <p:cNvPr id="3" name="CasellaDiTesto 2">
            <a:extLst>
              <a:ext uri="{FF2B5EF4-FFF2-40B4-BE49-F238E27FC236}">
                <a16:creationId xmlns:a16="http://schemas.microsoft.com/office/drawing/2014/main" id="{8CE8FB00-807E-4ED4-8DE8-F36396B75CC7}"/>
              </a:ext>
            </a:extLst>
          </p:cNvPr>
          <p:cNvSpPr txBox="1"/>
          <p:nvPr/>
        </p:nvSpPr>
        <p:spPr>
          <a:xfrm>
            <a:off x="188179" y="663309"/>
            <a:ext cx="11942574" cy="523220"/>
          </a:xfrm>
          <a:prstGeom prst="rect">
            <a:avLst/>
          </a:prstGeom>
          <a:noFill/>
        </p:spPr>
        <p:txBody>
          <a:bodyPr wrap="square" rtlCol="0">
            <a:spAutoFit/>
          </a:bodyPr>
          <a:lstStyle/>
          <a:p>
            <a:pPr algn="ctr"/>
            <a:r>
              <a:rPr lang="it-IT" sz="1400" b="1" dirty="0">
                <a:latin typeface="Tahoma" panose="020B0604030504040204" pitchFamily="34" charset="0"/>
                <a:ea typeface="Tahoma" panose="020B0604030504040204" pitchFamily="34" charset="0"/>
                <a:cs typeface="Tahoma" panose="020B0604030504040204" pitchFamily="34" charset="0"/>
              </a:rPr>
              <a:t>Modelli organizzativi e procedurali per garantire alti livelli di sicurezza in occasione di manifestazioni pubbliche – Direttiva</a:t>
            </a:r>
          </a:p>
          <a:p>
            <a:pPr algn="ctr"/>
            <a:r>
              <a:rPr lang="it-IT" sz="1400" b="1" dirty="0">
                <a:latin typeface="Tahoma" panose="020B0604030504040204" pitchFamily="34" charset="0"/>
                <a:ea typeface="Tahoma" panose="020B0604030504040204" pitchFamily="34" charset="0"/>
                <a:cs typeface="Tahoma" panose="020B0604030504040204" pitchFamily="34" charset="0"/>
              </a:rPr>
              <a:t>Ministero dell’Interno prot. N. 11001/1/110/(10) del 18 luglio 2018</a:t>
            </a:r>
          </a:p>
        </p:txBody>
      </p:sp>
      <p:sp>
        <p:nvSpPr>
          <p:cNvPr id="5" name="Segnaposto piè di pagina 4">
            <a:extLst>
              <a:ext uri="{FF2B5EF4-FFF2-40B4-BE49-F238E27FC236}">
                <a16:creationId xmlns:a16="http://schemas.microsoft.com/office/drawing/2014/main" id="{75C5B090-E6F3-458A-8B97-9B25DF19B987}"/>
              </a:ext>
            </a:extLst>
          </p:cNvPr>
          <p:cNvSpPr>
            <a:spLocks noGrp="1"/>
          </p:cNvSpPr>
          <p:nvPr>
            <p:ph type="ftr" sz="quarter" idx="11"/>
          </p:nvPr>
        </p:nvSpPr>
        <p:spPr/>
        <p:txBody>
          <a:bodyPr/>
          <a:lstStyle/>
          <a:p>
            <a:r>
              <a:rPr lang="it-IT"/>
              <a:t>M.Serio-Riproduzione riservata -Palermo, 27 febbraio 2026 (ANCI SICILIA)</a:t>
            </a:r>
            <a:endParaRPr lang="it-IT" dirty="0"/>
          </a:p>
        </p:txBody>
      </p:sp>
      <p:sp>
        <p:nvSpPr>
          <p:cNvPr id="38" name="Titolo 1">
            <a:extLst>
              <a:ext uri="{FF2B5EF4-FFF2-40B4-BE49-F238E27FC236}">
                <a16:creationId xmlns:a16="http://schemas.microsoft.com/office/drawing/2014/main" id="{B740BDB8-BFA9-44DC-B353-2240082CB977}"/>
              </a:ext>
            </a:extLst>
          </p:cNvPr>
          <p:cNvSpPr txBox="1">
            <a:spLocks/>
          </p:cNvSpPr>
          <p:nvPr/>
        </p:nvSpPr>
        <p:spPr>
          <a:xfrm>
            <a:off x="3779433" y="136525"/>
            <a:ext cx="4127872" cy="468633"/>
          </a:xfrm>
          <a:prstGeom prst="rect">
            <a:avLst/>
          </a:prstGeom>
          <a:solidFill>
            <a:schemeClr val="accent5">
              <a:lumMod val="20000"/>
              <a:lumOff val="80000"/>
            </a:schemeClr>
          </a:solidFill>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FF0000"/>
                </a:solidFill>
                <a:latin typeface="ABCDE E+ Times New Roman,"/>
              </a:rPr>
              <a:t>Manifestazioni Pubbliche </a:t>
            </a:r>
            <a:endParaRPr lang="it-IT" sz="3200" dirty="0">
              <a:solidFill>
                <a:srgbClr val="FF0000"/>
              </a:solidFill>
            </a:endParaRPr>
          </a:p>
        </p:txBody>
      </p:sp>
      <p:sp>
        <p:nvSpPr>
          <p:cNvPr id="2" name="Segnaposto numero diapositiva 1">
            <a:extLst>
              <a:ext uri="{FF2B5EF4-FFF2-40B4-BE49-F238E27FC236}">
                <a16:creationId xmlns:a16="http://schemas.microsoft.com/office/drawing/2014/main" id="{5AEC5A6C-F0E5-3511-9875-ED56669DF960}"/>
              </a:ext>
            </a:extLst>
          </p:cNvPr>
          <p:cNvSpPr>
            <a:spLocks noGrp="1"/>
          </p:cNvSpPr>
          <p:nvPr>
            <p:ph type="sldNum" sz="quarter" idx="12"/>
          </p:nvPr>
        </p:nvSpPr>
        <p:spPr/>
        <p:txBody>
          <a:bodyPr/>
          <a:lstStyle/>
          <a:p>
            <a:fld id="{56C962FA-7BBA-42EA-B52A-38530D7E724D}" type="slidenum">
              <a:rPr lang="it-IT" smtClean="0"/>
              <a:t>129</a:t>
            </a:fld>
            <a:endParaRPr lang="it-IT"/>
          </a:p>
        </p:txBody>
      </p:sp>
    </p:spTree>
    <p:extLst>
      <p:ext uri="{BB962C8B-B14F-4D97-AF65-F5344CB8AC3E}">
        <p14:creationId xmlns:p14="http://schemas.microsoft.com/office/powerpoint/2010/main" val="2172503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B692AA9F-FD93-B017-D455-5986DA6AA861}"/>
              </a:ext>
            </a:extLst>
          </p:cNvPr>
          <p:cNvSpPr txBox="1"/>
          <p:nvPr/>
        </p:nvSpPr>
        <p:spPr>
          <a:xfrm>
            <a:off x="816077" y="877900"/>
            <a:ext cx="10559845" cy="3170099"/>
          </a:xfrm>
          <a:prstGeom prst="rect">
            <a:avLst/>
          </a:prstGeom>
          <a:noFill/>
        </p:spPr>
        <p:txBody>
          <a:bodyPr wrap="square">
            <a:spAutoFit/>
          </a:bodyPr>
          <a:lstStyle/>
          <a:p>
            <a:pPr algn="just">
              <a:buNone/>
            </a:pPr>
            <a:r>
              <a:rPr lang="it-IT" sz="2000" dirty="0">
                <a:effectLst/>
              </a:rPr>
              <a:t>Il datore di lavoro che fornisce un alloggio non idoneo, a canone eccessivo (superiore a 1/3 della retribuzione) o ne trattiene il costo direttamente dallo stipendio di un lavoratore straniero è punito con una sanzione amministrativa pecuniaria da </a:t>
            </a:r>
            <a:r>
              <a:rPr lang="it-IT" sz="2000" dirty="0"/>
              <a:t>350 a 5.500 euro per ciascun lavoratore, in base al </a:t>
            </a:r>
            <a:r>
              <a:rPr lang="it-IT" sz="2000" b="1" dirty="0">
                <a:solidFill>
                  <a:srgbClr val="FF0000"/>
                </a:solidFill>
              </a:rPr>
              <a:t>DL "Salva Infrazioni" n. 131/2024. </a:t>
            </a:r>
          </a:p>
          <a:p>
            <a:pPr algn="just">
              <a:buFont typeface="Arial" panose="020B0604020202020204" pitchFamily="34" charset="0"/>
              <a:buChar char="•"/>
            </a:pPr>
            <a:r>
              <a:rPr lang="it-IT" sz="2000" b="1" dirty="0">
                <a:highlight>
                  <a:srgbClr val="FFFF00"/>
                </a:highlight>
              </a:rPr>
              <a:t>Sanzione:</a:t>
            </a:r>
            <a:r>
              <a:rPr lang="it-IT" sz="2000" dirty="0">
                <a:highlight>
                  <a:srgbClr val="FFFF00"/>
                </a:highlight>
              </a:rPr>
              <a:t> Da </a:t>
            </a:r>
            <a:r>
              <a:rPr lang="it-IT" sz="2000" b="1" dirty="0">
                <a:highlight>
                  <a:srgbClr val="FFFF00"/>
                </a:highlight>
              </a:rPr>
              <a:t>350 a 5.500 </a:t>
            </a:r>
            <a:r>
              <a:rPr lang="it-IT" sz="2000" dirty="0">
                <a:highlight>
                  <a:srgbClr val="FFFF00"/>
                </a:highlight>
              </a:rPr>
              <a:t>euro per ogni lavoratore coinvolto.</a:t>
            </a:r>
          </a:p>
          <a:p>
            <a:pPr algn="just">
              <a:buFont typeface="Arial" panose="020B0604020202020204" pitchFamily="34" charset="0"/>
              <a:buChar char="•"/>
            </a:pPr>
            <a:r>
              <a:rPr lang="it-IT" sz="2000" b="1" dirty="0"/>
              <a:t>Violazioni:</a:t>
            </a:r>
            <a:r>
              <a:rPr lang="it-IT" sz="2000" dirty="0"/>
              <a:t> Alloggio privo di idoneità, canone sproporzionato o trattenuta automatica in busta paga.</a:t>
            </a:r>
          </a:p>
          <a:p>
            <a:pPr algn="just">
              <a:buFont typeface="Arial" panose="020B0604020202020204" pitchFamily="34" charset="0"/>
              <a:buChar char="•"/>
            </a:pPr>
            <a:r>
              <a:rPr lang="it-IT" sz="2000" b="1" dirty="0"/>
              <a:t>Definizione di canone eccessivo:</a:t>
            </a:r>
            <a:r>
              <a:rPr lang="it-IT" sz="2000" dirty="0"/>
              <a:t> Superiore a un terzo della retribuzione.</a:t>
            </a:r>
          </a:p>
          <a:p>
            <a:pPr algn="just">
              <a:buFont typeface="Arial" panose="020B0604020202020204" pitchFamily="34" charset="0"/>
              <a:buChar char="•"/>
            </a:pPr>
            <a:r>
              <a:rPr lang="it-IT" sz="2000" b="1" dirty="0"/>
              <a:t>Contesto:</a:t>
            </a:r>
            <a:r>
              <a:rPr lang="it-IT" sz="2000" dirty="0"/>
              <a:t> Il provvedimento, che attua la </a:t>
            </a:r>
            <a:r>
              <a:rPr lang="it-IT" sz="2000" b="1" dirty="0">
                <a:solidFill>
                  <a:srgbClr val="FF0000"/>
                </a:solidFill>
              </a:rPr>
              <a:t>Direttiva 2014/36/UE</a:t>
            </a:r>
            <a:r>
              <a:rPr lang="it-IT" sz="2000" dirty="0"/>
              <a:t>, mira a garantire condizioni di vita dignitose, specialmente nei settori agricolo e turistico-alberghiero. </a:t>
            </a:r>
          </a:p>
        </p:txBody>
      </p:sp>
      <p:pic>
        <p:nvPicPr>
          <p:cNvPr id="2" name="Immagine 1">
            <a:extLst>
              <a:ext uri="{FF2B5EF4-FFF2-40B4-BE49-F238E27FC236}">
                <a16:creationId xmlns:a16="http://schemas.microsoft.com/office/drawing/2014/main" id="{15B614EC-83AC-405C-8613-2F5E1EDC17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21" y="4047999"/>
            <a:ext cx="2301679" cy="2301679"/>
          </a:xfrm>
          <a:prstGeom prst="rect">
            <a:avLst/>
          </a:prstGeom>
        </p:spPr>
      </p:pic>
      <p:sp>
        <p:nvSpPr>
          <p:cNvPr id="3" name="Segnaposto piè di pagina 2">
            <a:extLst>
              <a:ext uri="{FF2B5EF4-FFF2-40B4-BE49-F238E27FC236}">
                <a16:creationId xmlns:a16="http://schemas.microsoft.com/office/drawing/2014/main" id="{1D3542DE-C4F7-2434-16FA-F2FA99A23D87}"/>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1EADFE88-93E7-362B-4C7A-C0B2804ED61A}"/>
              </a:ext>
            </a:extLst>
          </p:cNvPr>
          <p:cNvSpPr>
            <a:spLocks noGrp="1"/>
          </p:cNvSpPr>
          <p:nvPr>
            <p:ph type="sldNum" sz="quarter" idx="12"/>
          </p:nvPr>
        </p:nvSpPr>
        <p:spPr/>
        <p:txBody>
          <a:bodyPr/>
          <a:lstStyle/>
          <a:p>
            <a:fld id="{56C962FA-7BBA-42EA-B52A-38530D7E724D}" type="slidenum">
              <a:rPr lang="it-IT" smtClean="0"/>
              <a:t>13</a:t>
            </a:fld>
            <a:endParaRPr lang="it-IT"/>
          </a:p>
        </p:txBody>
      </p:sp>
    </p:spTree>
    <p:extLst>
      <p:ext uri="{BB962C8B-B14F-4D97-AF65-F5344CB8AC3E}">
        <p14:creationId xmlns:p14="http://schemas.microsoft.com/office/powerpoint/2010/main" val="105808418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20">
            <a:extLst>
              <a:ext uri="{FF2B5EF4-FFF2-40B4-BE49-F238E27FC236}">
                <a16:creationId xmlns:a16="http://schemas.microsoft.com/office/drawing/2014/main" id="{4EF7C601-C763-B9BE-9BC7-D9AF46C7F108}"/>
              </a:ext>
            </a:extLst>
          </p:cNvPr>
          <p:cNvSpPr/>
          <p:nvPr/>
        </p:nvSpPr>
        <p:spPr>
          <a:xfrm rot="1">
            <a:off x="1731817" y="277000"/>
            <a:ext cx="8728365" cy="4688463"/>
          </a:xfrm>
          <a:prstGeom prst="rect">
            <a:avLst/>
          </a:prstGeom>
          <a:solidFill>
            <a:schemeClr val="bg1">
              <a:lumMod val="85000"/>
            </a:schemeClr>
          </a:solidFill>
          <a:ln w="12700">
            <a:solidFill>
              <a:schemeClr val="bg1"/>
            </a:solidFill>
            <a:miter lim="400000"/>
          </a:ln>
          <a:extLst>
            <a:ext uri="{C572A759-6A51-4108-AA02-DFA0A04FC94B}"/>
          </a:extLst>
        </p:spPr>
        <p:txBody>
          <a:bodyPr wrap="square" lIns="127000" tIns="127000" rIns="127000" bIns="127000">
            <a:spAutoFit/>
          </a:bodyPr>
          <a:lstStyle>
            <a:defPPr>
              <a:defRPr lang="it-IT"/>
            </a:defPPr>
            <a:lvl1pPr algn="l" rtl="0" eaLnBrk="0" fontAlgn="base" hangingPunct="0">
              <a:spcBef>
                <a:spcPct val="0"/>
              </a:spcBef>
              <a:spcAft>
                <a:spcPct val="0"/>
              </a:spcAft>
              <a:defRPr sz="2400" kern="1200">
                <a:solidFill>
                  <a:schemeClr val="tx1"/>
                </a:solidFill>
                <a:latin typeface="Arial" charset="0"/>
                <a:ea typeface="+mn-ea"/>
                <a:cs typeface="Arial" charset="0"/>
              </a:defRPr>
            </a:lvl1pPr>
            <a:lvl2pPr marL="37931725" indent="-37474525" algn="l" rtl="0" eaLnBrk="0" fontAlgn="base" hangingPunct="0">
              <a:spcBef>
                <a:spcPct val="0"/>
              </a:spcBef>
              <a:spcAft>
                <a:spcPct val="0"/>
              </a:spcAft>
              <a:defRPr sz="2400" kern="1200">
                <a:solidFill>
                  <a:schemeClr val="tx1"/>
                </a:solidFill>
                <a:latin typeface="Arial" charset="0"/>
                <a:ea typeface="+mn-ea"/>
                <a:cs typeface="Arial" charset="0"/>
              </a:defRPr>
            </a:lvl2pPr>
            <a:lvl3pPr marL="914400" algn="l" rtl="0" eaLnBrk="0" fontAlgn="base" hangingPunct="0">
              <a:spcBef>
                <a:spcPct val="0"/>
              </a:spcBef>
              <a:spcAft>
                <a:spcPct val="0"/>
              </a:spcAft>
              <a:defRPr sz="2400" kern="1200">
                <a:solidFill>
                  <a:schemeClr val="tx1"/>
                </a:solidFill>
                <a:latin typeface="Arial" charset="0"/>
                <a:ea typeface="+mn-ea"/>
                <a:cs typeface="Arial" charset="0"/>
              </a:defRPr>
            </a:lvl3pPr>
            <a:lvl4pPr marL="1371600" algn="l" rtl="0" eaLnBrk="0" fontAlgn="base" hangingPunct="0">
              <a:spcBef>
                <a:spcPct val="0"/>
              </a:spcBef>
              <a:spcAft>
                <a:spcPct val="0"/>
              </a:spcAft>
              <a:defRPr sz="2400" kern="1200">
                <a:solidFill>
                  <a:schemeClr val="tx1"/>
                </a:solidFill>
                <a:latin typeface="Arial" charset="0"/>
                <a:ea typeface="+mn-ea"/>
                <a:cs typeface="Arial" charset="0"/>
              </a:defRPr>
            </a:lvl4pPr>
            <a:lvl5pPr marL="1828800" algn="l" rtl="0" eaLnBrk="0" fontAlgn="base" hangingPunct="0">
              <a:spcBef>
                <a:spcPct val="0"/>
              </a:spcBef>
              <a:spcAft>
                <a:spcPct val="0"/>
              </a:spcAft>
              <a:defRPr sz="2400" kern="1200">
                <a:solidFill>
                  <a:schemeClr val="tx1"/>
                </a:solidFill>
                <a:latin typeface="Arial" charset="0"/>
                <a:ea typeface="+mn-ea"/>
                <a:cs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n-ea"/>
                <a:cs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n-ea"/>
                <a:cs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n-ea"/>
                <a:cs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n-ea"/>
                <a:cs typeface="Arial" charset="0"/>
              </a:defRPr>
            </a:lvl9pPr>
          </a:lstStyle>
          <a:p>
            <a:pPr algn="just" eaLnBrk="1" hangingPunct="1">
              <a:defRPr/>
            </a:pPr>
            <a:r>
              <a:rPr lang="it-IT" altLang="it-IT" sz="3600" dirty="0">
                <a:sym typeface="Arial" charset="0"/>
              </a:rPr>
              <a:t>Per informazioni e contatti:</a:t>
            </a:r>
          </a:p>
          <a:p>
            <a:pPr algn="just" eaLnBrk="1" hangingPunct="1">
              <a:defRPr/>
            </a:pPr>
            <a:endParaRPr lang="it-IT" altLang="it-IT" sz="3600" dirty="0">
              <a:sym typeface="Arial" charset="0"/>
            </a:endParaRPr>
          </a:p>
          <a:p>
            <a:pPr algn="just" eaLnBrk="1" hangingPunct="1">
              <a:defRPr/>
            </a:pPr>
            <a:r>
              <a:rPr lang="it-IT" altLang="it-IT" sz="3600" b="1" dirty="0">
                <a:sym typeface="Arial" charset="0"/>
              </a:rPr>
              <a:t>Mario Serio, COMUNE DI SCLAFANI BAGNI, </a:t>
            </a:r>
          </a:p>
          <a:p>
            <a:pPr algn="just" eaLnBrk="1" hangingPunct="1">
              <a:defRPr/>
            </a:pPr>
            <a:r>
              <a:rPr lang="it-IT" altLang="it-IT" sz="3600" b="1" dirty="0">
                <a:sym typeface="Arial" charset="0"/>
              </a:rPr>
              <a:t>EMAIL </a:t>
            </a:r>
            <a:r>
              <a:rPr lang="it-IT" altLang="it-IT" sz="3600" b="1" dirty="0">
                <a:solidFill>
                  <a:schemeClr val="accent1"/>
                </a:solidFill>
                <a:sym typeface="Arial" charset="0"/>
                <a:hlinkClick r:id="rId2">
                  <a:extLst>
                    <a:ext uri="{A12FA001-AC4F-418D-AE19-62706E023703}">
                      <ahyp:hlinkClr xmlns:ahyp="http://schemas.microsoft.com/office/drawing/2018/hyperlinkcolor" val="tx"/>
                    </a:ext>
                  </a:extLst>
                </a:hlinkClick>
              </a:rPr>
              <a:t>marioserio@gmail.com</a:t>
            </a:r>
            <a:endParaRPr lang="it-IT" altLang="it-IT" sz="3600" b="1" dirty="0">
              <a:solidFill>
                <a:schemeClr val="accent1"/>
              </a:solidFill>
              <a:sym typeface="Arial" charset="0"/>
            </a:endParaRPr>
          </a:p>
          <a:p>
            <a:pPr algn="just" eaLnBrk="1" hangingPunct="1">
              <a:defRPr/>
            </a:pPr>
            <a:r>
              <a:rPr lang="it-IT" altLang="it-IT" sz="3600" dirty="0">
                <a:sym typeface="Arial" charset="0"/>
              </a:rPr>
              <a:t>Cellulare 348 2612637</a:t>
            </a:r>
          </a:p>
          <a:p>
            <a:pPr algn="just" eaLnBrk="1" hangingPunct="1">
              <a:defRPr/>
            </a:pPr>
            <a:r>
              <a:rPr lang="it-IT" altLang="it-IT" sz="3600" dirty="0">
                <a:solidFill>
                  <a:srgbClr val="FF0000"/>
                </a:solidFill>
                <a:sym typeface="Arial" charset="0"/>
                <a:hlinkClick r:id="rId3">
                  <a:extLst>
                    <a:ext uri="{A12FA001-AC4F-418D-AE19-62706E023703}">
                      <ahyp:hlinkClr xmlns:ahyp="http://schemas.microsoft.com/office/drawing/2018/hyperlinkcolor" val="tx"/>
                    </a:ext>
                  </a:extLst>
                </a:hlinkClick>
              </a:rPr>
              <a:t>http://polizialocale-mase.blogspot.it/</a:t>
            </a:r>
            <a:br>
              <a:rPr lang="it-IT" altLang="it-IT" sz="3600" dirty="0">
                <a:solidFill>
                  <a:srgbClr val="FF0000"/>
                </a:solidFill>
                <a:sym typeface="Arial" charset="0"/>
              </a:rPr>
            </a:br>
            <a:r>
              <a:rPr lang="it-IT" altLang="it-IT" sz="3600" b="1" dirty="0">
                <a:sym typeface="Arial" charset="0"/>
              </a:rPr>
              <a:t>ANCI SICILIA</a:t>
            </a:r>
            <a:endParaRPr lang="it-IT" altLang="it-IT" sz="3600" dirty="0"/>
          </a:p>
        </p:txBody>
      </p:sp>
      <p:sp>
        <p:nvSpPr>
          <p:cNvPr id="3" name="Segnaposto piè di pagina 2">
            <a:extLst>
              <a:ext uri="{FF2B5EF4-FFF2-40B4-BE49-F238E27FC236}">
                <a16:creationId xmlns:a16="http://schemas.microsoft.com/office/drawing/2014/main" id="{3B3D655E-08FD-85E7-909A-16CF1BD24D18}"/>
              </a:ext>
            </a:extLst>
          </p:cNvPr>
          <p:cNvSpPr>
            <a:spLocks noGrp="1"/>
          </p:cNvSpPr>
          <p:nvPr>
            <p:ph type="ftr" sz="quarter" idx="11"/>
          </p:nvPr>
        </p:nvSpPr>
        <p:spPr/>
        <p:txBody>
          <a:bodyPr/>
          <a:lstStyle/>
          <a:p>
            <a:r>
              <a:rPr lang="it-IT"/>
              <a:t>M.Serio-Riproduzione riservata -Palermo, 27 febbraio 2026 (ANCI SICILIA)</a:t>
            </a:r>
            <a:endParaRPr lang="it-IT" dirty="0"/>
          </a:p>
        </p:txBody>
      </p:sp>
      <p:sp>
        <p:nvSpPr>
          <p:cNvPr id="4" name="Segnaposto numero diapositiva 3">
            <a:extLst>
              <a:ext uri="{FF2B5EF4-FFF2-40B4-BE49-F238E27FC236}">
                <a16:creationId xmlns:a16="http://schemas.microsoft.com/office/drawing/2014/main" id="{FFD66750-2C6A-149D-3F36-0D74BEC941D3}"/>
              </a:ext>
            </a:extLst>
          </p:cNvPr>
          <p:cNvSpPr>
            <a:spLocks noGrp="1"/>
          </p:cNvSpPr>
          <p:nvPr>
            <p:ph type="sldNum" sz="quarter" idx="12"/>
          </p:nvPr>
        </p:nvSpPr>
        <p:spPr/>
        <p:txBody>
          <a:bodyPr/>
          <a:lstStyle/>
          <a:p>
            <a:fld id="{56C962FA-7BBA-42EA-B52A-38530D7E724D}" type="slidenum">
              <a:rPr lang="it-IT" smtClean="0"/>
              <a:t>130</a:t>
            </a:fld>
            <a:endParaRPr lang="it-IT"/>
          </a:p>
        </p:txBody>
      </p:sp>
    </p:spTree>
    <p:extLst>
      <p:ext uri="{BB962C8B-B14F-4D97-AF65-F5344CB8AC3E}">
        <p14:creationId xmlns:p14="http://schemas.microsoft.com/office/powerpoint/2010/main" val="297046291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ChangeArrowheads="1"/>
          </p:cNvSpPr>
          <p:nvPr/>
        </p:nvSpPr>
        <p:spPr bwMode="auto">
          <a:xfrm>
            <a:off x="2689422" y="476672"/>
            <a:ext cx="4722768"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cs typeface="Arial"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cs typeface="Arial"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cs typeface="Arial"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cs typeface="Arial"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cs typeface="Arial" pitchFamily="34" charset="0"/>
              </a:defRPr>
            </a:lvl9pPr>
          </a:lstStyle>
          <a:p>
            <a:pPr algn="ctr" eaLnBrk="1" hangingPunct="1">
              <a:spcBef>
                <a:spcPct val="50000"/>
              </a:spcBef>
              <a:buClrTx/>
              <a:buSzTx/>
              <a:buFontTx/>
              <a:buNone/>
            </a:pPr>
            <a:r>
              <a:rPr lang="it-IT" altLang="it-IT" sz="4400" b="1" dirty="0">
                <a:solidFill>
                  <a:srgbClr val="FF0000"/>
                </a:solidFill>
              </a:rPr>
              <a:t>GRAZIE PER </a:t>
            </a:r>
          </a:p>
          <a:p>
            <a:pPr algn="ctr" eaLnBrk="1" hangingPunct="1">
              <a:spcBef>
                <a:spcPct val="50000"/>
              </a:spcBef>
              <a:buClrTx/>
              <a:buSzTx/>
              <a:buFontTx/>
              <a:buNone/>
            </a:pPr>
            <a:r>
              <a:rPr lang="it-IT" altLang="it-IT" sz="4400" b="1" dirty="0">
                <a:solidFill>
                  <a:srgbClr val="FF0000"/>
                </a:solidFill>
              </a:rPr>
              <a:t>L’ATTENZIONE !</a:t>
            </a:r>
          </a:p>
        </p:txBody>
      </p:sp>
      <p:pic>
        <p:nvPicPr>
          <p:cNvPr id="114690" name="Picture 3" descr="fogli[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5863" y="304800"/>
            <a:ext cx="272415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piè di pagina 1">
            <a:extLst>
              <a:ext uri="{FF2B5EF4-FFF2-40B4-BE49-F238E27FC236}">
                <a16:creationId xmlns:a16="http://schemas.microsoft.com/office/drawing/2014/main" id="{0A965943-540D-22A5-3DB8-1683B839D1C7}"/>
              </a:ext>
            </a:extLst>
          </p:cNvPr>
          <p:cNvSpPr>
            <a:spLocks noGrp="1"/>
          </p:cNvSpPr>
          <p:nvPr>
            <p:ph type="ftr" sz="quarter" idx="11"/>
          </p:nvPr>
        </p:nvSpPr>
        <p:spPr/>
        <p:txBody>
          <a:bodyPr/>
          <a:lstStyle/>
          <a:p>
            <a:r>
              <a:rPr lang="it-IT"/>
              <a:t>M.Serio-Riproduzione riservata -Palermo, 27 febbraio 2026 (ANCI SICILIA)</a:t>
            </a:r>
          </a:p>
        </p:txBody>
      </p:sp>
      <p:sp>
        <p:nvSpPr>
          <p:cNvPr id="3" name="Segnaposto numero diapositiva 2">
            <a:extLst>
              <a:ext uri="{FF2B5EF4-FFF2-40B4-BE49-F238E27FC236}">
                <a16:creationId xmlns:a16="http://schemas.microsoft.com/office/drawing/2014/main" id="{89C07210-D5D9-D6E7-0FC2-303096863CDF}"/>
              </a:ext>
            </a:extLst>
          </p:cNvPr>
          <p:cNvSpPr>
            <a:spLocks noGrp="1"/>
          </p:cNvSpPr>
          <p:nvPr>
            <p:ph type="sldNum" sz="quarter" idx="12"/>
          </p:nvPr>
        </p:nvSpPr>
        <p:spPr/>
        <p:txBody>
          <a:bodyPr/>
          <a:lstStyle/>
          <a:p>
            <a:fld id="{56C962FA-7BBA-42EA-B52A-38530D7E724D}" type="slidenum">
              <a:rPr lang="it-IT" smtClean="0"/>
              <a:t>131</a:t>
            </a:fld>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accel="50000" decel="50000" fill="hold" nodeType="afterEffect">
                                  <p:stCondLst>
                                    <p:cond delay="0"/>
                                  </p:stCondLst>
                                  <p:childTnLst>
                                    <p:animMotion origin="layout" path="M 0.31858 0.01111 L 0.06858 0.01111 " pathEditMode="fixed" rAng="0" ptsTypes="AA">
                                      <p:cBhvr>
                                        <p:cTn id="6" dur="2000" fill="hold"/>
                                        <p:tgtEl>
                                          <p:spTgt spid="114690"/>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1A9F6CE-83B3-8530-DF2B-B2C515F8B394}"/>
              </a:ext>
            </a:extLst>
          </p:cNvPr>
          <p:cNvSpPr txBox="1"/>
          <p:nvPr/>
        </p:nvSpPr>
        <p:spPr>
          <a:xfrm>
            <a:off x="858478" y="645376"/>
            <a:ext cx="10314039" cy="2308324"/>
          </a:xfrm>
          <a:prstGeom prst="rect">
            <a:avLst/>
          </a:prstGeom>
          <a:noFill/>
        </p:spPr>
        <p:txBody>
          <a:bodyPr wrap="square">
            <a:spAutoFit/>
          </a:bodyPr>
          <a:lstStyle/>
          <a:p>
            <a:pPr algn="just"/>
            <a:r>
              <a:rPr lang="it-IT" sz="2400" b="1" i="1" dirty="0">
                <a:highlight>
                  <a:srgbClr val="FFFF00"/>
                </a:highlight>
              </a:rPr>
              <a:t>Testo del decreto-legge 16 settembre 2024, n. 131, art.9 </a:t>
            </a:r>
            <a:r>
              <a:rPr lang="it-IT" sz="2400" i="1" dirty="0"/>
              <a:t>(in Gazzetta Ufficiale - Serie generale - n. 217 del 16 settembre 2024), </a:t>
            </a:r>
            <a:r>
              <a:rPr lang="it-IT" sz="2400" b="1" i="1" dirty="0">
                <a:highlight>
                  <a:srgbClr val="FFFF00"/>
                </a:highlight>
              </a:rPr>
              <a:t>coordinato con la legge di conversione 14 novembre 2024, n. 166 </a:t>
            </a:r>
            <a:r>
              <a:rPr lang="it-IT" sz="2400" i="1" dirty="0"/>
              <a:t>recante: «Disposizioni urgenti per l'attuazione di obblighi derivanti da atti dell'Unione europea e da procedure di infrazione e </a:t>
            </a:r>
            <a:r>
              <a:rPr lang="it-IT" sz="2400" i="1" dirty="0" err="1"/>
              <a:t>pre</a:t>
            </a:r>
            <a:r>
              <a:rPr lang="it-IT" sz="2400" i="1" dirty="0"/>
              <a:t>-infrazione pendenti nei confronti dello Stato italiano.» (GU n.267 del 14-11-2024)</a:t>
            </a:r>
          </a:p>
        </p:txBody>
      </p:sp>
      <p:sp>
        <p:nvSpPr>
          <p:cNvPr id="5" name="CasellaDiTesto 4">
            <a:extLst>
              <a:ext uri="{FF2B5EF4-FFF2-40B4-BE49-F238E27FC236}">
                <a16:creationId xmlns:a16="http://schemas.microsoft.com/office/drawing/2014/main" id="{300F5CBB-5963-16E5-64CE-B749F3D04AB6}"/>
              </a:ext>
            </a:extLst>
          </p:cNvPr>
          <p:cNvSpPr txBox="1"/>
          <p:nvPr/>
        </p:nvSpPr>
        <p:spPr>
          <a:xfrm>
            <a:off x="858478" y="2953699"/>
            <a:ext cx="10854814" cy="3231654"/>
          </a:xfrm>
          <a:prstGeom prst="rect">
            <a:avLst/>
          </a:prstGeom>
          <a:noFill/>
        </p:spPr>
        <p:txBody>
          <a:bodyPr wrap="square">
            <a:spAutoFit/>
          </a:bodyPr>
          <a:lstStyle/>
          <a:p>
            <a:pPr algn="just"/>
            <a:r>
              <a:rPr lang="it-IT" i="1" dirty="0">
                <a:highlight>
                  <a:srgbClr val="FFFF00"/>
                </a:highlight>
              </a:rPr>
              <a:t>«</a:t>
            </a:r>
            <a:r>
              <a:rPr lang="it-IT" sz="2400" i="1" dirty="0">
                <a:highlight>
                  <a:srgbClr val="FFFF00"/>
                </a:highlight>
              </a:rPr>
              <a:t>15-bis. Il datore di lavoro che, in violazione del comma 3, mette a disposizione del lavoratore straniero un </a:t>
            </a:r>
            <a:r>
              <a:rPr lang="it-IT" sz="2400" b="1" i="1" dirty="0">
                <a:solidFill>
                  <a:srgbClr val="FF0000"/>
                </a:solidFill>
                <a:highlight>
                  <a:srgbClr val="FFFF00"/>
                </a:highlight>
              </a:rPr>
              <a:t>alloggio privo di idoneità alloggiativa </a:t>
            </a:r>
            <a:r>
              <a:rPr lang="it-IT" sz="2400" i="1" dirty="0">
                <a:highlight>
                  <a:srgbClr val="FFFF00"/>
                </a:highlight>
              </a:rPr>
              <a:t>o a un </a:t>
            </a:r>
            <a:r>
              <a:rPr lang="it-IT" sz="2400" b="1" i="1" dirty="0">
                <a:solidFill>
                  <a:srgbClr val="FF0000"/>
                </a:solidFill>
                <a:highlight>
                  <a:srgbClr val="FFFF00"/>
                </a:highlight>
              </a:rPr>
              <a:t>canone eccessivo rispetto alla qualità dell'alloggio e alla retribuzione</a:t>
            </a:r>
            <a:r>
              <a:rPr lang="it-IT" sz="2400" i="1" dirty="0">
                <a:highlight>
                  <a:srgbClr val="FFFF00"/>
                </a:highlight>
              </a:rPr>
              <a:t>, </a:t>
            </a:r>
            <a:r>
              <a:rPr lang="it-IT" sz="2400" b="1" i="1" dirty="0">
                <a:solidFill>
                  <a:srgbClr val="FF0000"/>
                </a:solidFill>
                <a:highlight>
                  <a:srgbClr val="FFFF00"/>
                </a:highlight>
              </a:rPr>
              <a:t>ovvero</a:t>
            </a:r>
            <a:r>
              <a:rPr lang="it-IT" sz="2400" i="1" dirty="0">
                <a:solidFill>
                  <a:srgbClr val="FF0000"/>
                </a:solidFill>
                <a:highlight>
                  <a:srgbClr val="FFFF00"/>
                </a:highlight>
              </a:rPr>
              <a:t> </a:t>
            </a:r>
            <a:r>
              <a:rPr lang="it-IT" sz="2400" b="1" i="1" dirty="0">
                <a:solidFill>
                  <a:srgbClr val="FF0000"/>
                </a:solidFill>
                <a:highlight>
                  <a:srgbClr val="FFFF00"/>
                </a:highlight>
              </a:rPr>
              <a:t>trattiene l'importo del canone direttamente dalla retribuzione del lavoratore</a:t>
            </a:r>
            <a:r>
              <a:rPr lang="it-IT" sz="2400" i="1" dirty="0">
                <a:solidFill>
                  <a:srgbClr val="FF0000"/>
                </a:solidFill>
                <a:highlight>
                  <a:srgbClr val="FFFF00"/>
                </a:highlight>
              </a:rPr>
              <a:t>, </a:t>
            </a:r>
            <a:r>
              <a:rPr lang="it-IT" sz="2400" b="1" i="1" dirty="0">
                <a:solidFill>
                  <a:srgbClr val="FF0000"/>
                </a:solidFill>
                <a:highlight>
                  <a:srgbClr val="FFFF00"/>
                </a:highlight>
              </a:rPr>
              <a:t>è punito con la sanzione amministrativa pecuniaria da 350 a 5.500 euro </a:t>
            </a:r>
            <a:r>
              <a:rPr lang="it-IT" sz="2400" i="1" dirty="0">
                <a:highlight>
                  <a:srgbClr val="FFFF00"/>
                </a:highlight>
              </a:rPr>
              <a:t>per ciascun lavoratore straniero. Il canone è sempre eccessivo quando è superiore ad un terzo della retribuzione.».</a:t>
            </a:r>
          </a:p>
          <a:p>
            <a:pPr algn="just"/>
            <a:br>
              <a:rPr lang="it-IT" dirty="0">
                <a:highlight>
                  <a:srgbClr val="FFFF00"/>
                </a:highlight>
              </a:rPr>
            </a:br>
            <a:endParaRPr lang="it-IT" dirty="0">
              <a:highlight>
                <a:srgbClr val="FFFF00"/>
              </a:highlight>
            </a:endParaRPr>
          </a:p>
        </p:txBody>
      </p:sp>
      <p:sp>
        <p:nvSpPr>
          <p:cNvPr id="2" name="Segnaposto piè di pagina 1">
            <a:extLst>
              <a:ext uri="{FF2B5EF4-FFF2-40B4-BE49-F238E27FC236}">
                <a16:creationId xmlns:a16="http://schemas.microsoft.com/office/drawing/2014/main" id="{B40CA598-B764-ABC5-664E-3FF9D2A15031}"/>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3A18DB82-E235-2D72-979C-61A3B1363718}"/>
              </a:ext>
            </a:extLst>
          </p:cNvPr>
          <p:cNvSpPr>
            <a:spLocks noGrp="1"/>
          </p:cNvSpPr>
          <p:nvPr>
            <p:ph type="sldNum" sz="quarter" idx="12"/>
          </p:nvPr>
        </p:nvSpPr>
        <p:spPr/>
        <p:txBody>
          <a:bodyPr/>
          <a:lstStyle/>
          <a:p>
            <a:fld id="{56C962FA-7BBA-42EA-B52A-38530D7E724D}" type="slidenum">
              <a:rPr lang="it-IT" smtClean="0"/>
              <a:t>14</a:t>
            </a:fld>
            <a:endParaRPr lang="it-IT"/>
          </a:p>
        </p:txBody>
      </p:sp>
    </p:spTree>
    <p:extLst>
      <p:ext uri="{BB962C8B-B14F-4D97-AF65-F5344CB8AC3E}">
        <p14:creationId xmlns:p14="http://schemas.microsoft.com/office/powerpoint/2010/main" val="3569542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4D27941-4BD4-8BF7-BB04-DBC11AE5CDE9}"/>
              </a:ext>
            </a:extLst>
          </p:cNvPr>
          <p:cNvSpPr txBox="1"/>
          <p:nvPr/>
        </p:nvSpPr>
        <p:spPr>
          <a:xfrm>
            <a:off x="471948" y="326778"/>
            <a:ext cx="10579509" cy="5909310"/>
          </a:xfrm>
          <a:prstGeom prst="rect">
            <a:avLst/>
          </a:prstGeom>
          <a:noFill/>
        </p:spPr>
        <p:txBody>
          <a:bodyPr wrap="square">
            <a:spAutoFit/>
          </a:bodyPr>
          <a:lstStyle/>
          <a:p>
            <a:pPr algn="just"/>
            <a:r>
              <a:rPr lang="it-IT" b="1" dirty="0">
                <a:latin typeface="Tahoma" panose="020B0604030504040204" pitchFamily="34" charset="0"/>
                <a:ea typeface="Tahoma" panose="020B0604030504040204" pitchFamily="34" charset="0"/>
                <a:cs typeface="Tahoma" panose="020B0604030504040204" pitchFamily="34" charset="0"/>
              </a:rPr>
              <a:t>Quali sono le caratteristiche di un alloggio idoneo?</a:t>
            </a:r>
          </a:p>
          <a:p>
            <a:pPr algn="just"/>
            <a:br>
              <a:rPr lang="it-IT" b="1" dirty="0">
                <a:latin typeface="Tahoma" panose="020B0604030504040204" pitchFamily="34" charset="0"/>
                <a:ea typeface="Tahoma" panose="020B0604030504040204" pitchFamily="34" charset="0"/>
                <a:cs typeface="Tahoma" panose="020B0604030504040204" pitchFamily="34" charset="0"/>
              </a:rPr>
            </a:br>
            <a:r>
              <a:rPr lang="it-IT" dirty="0">
                <a:latin typeface="Tahoma" panose="020B0604030504040204" pitchFamily="34" charset="0"/>
                <a:ea typeface="Tahoma" panose="020B0604030504040204" pitchFamily="34" charset="0"/>
                <a:cs typeface="Tahoma" panose="020B0604030504040204" pitchFamily="34" charset="0"/>
              </a:rPr>
              <a:t>In linea generale i requisiti relativi all’idoneità abitativa sono quelli contenuti nel </a:t>
            </a:r>
            <a:r>
              <a:rPr lang="it-IT" b="1" dirty="0">
                <a:solidFill>
                  <a:srgbClr val="FF0000"/>
                </a:solidFill>
                <a:latin typeface="Tahoma" panose="020B0604030504040204" pitchFamily="34" charset="0"/>
                <a:ea typeface="Tahoma" panose="020B0604030504040204" pitchFamily="34" charset="0"/>
                <a:cs typeface="Tahoma" panose="020B0604030504040204" pitchFamily="34" charset="0"/>
              </a:rPr>
              <a:t>Decreto del 5 luglio 1975 </a:t>
            </a:r>
            <a:r>
              <a:rPr lang="it-IT" dirty="0">
                <a:latin typeface="Tahoma" panose="020B0604030504040204" pitchFamily="34" charset="0"/>
                <a:ea typeface="Tahoma" panose="020B0604030504040204" pitchFamily="34" charset="0"/>
                <a:cs typeface="Tahoma" panose="020B0604030504040204" pitchFamily="34" charset="0"/>
              </a:rPr>
              <a:t>del Ministero della Sanità, che stabilisce i requisiti igienico-sanitari principali dei locali di abitazione e che precisa anche i requisiti minimi di superficie degli alloggi, in relazione al numero previsto degli occupanti. La normativa stabilisce dei valori minimi per la dimensione dell’alloggio in funzione delle persone che lo devono abitare:</a:t>
            </a:r>
          </a:p>
          <a:p>
            <a:br>
              <a:rPr lang="it-IT" dirty="0">
                <a:latin typeface="Tahoma" panose="020B0604030504040204" pitchFamily="34" charset="0"/>
                <a:ea typeface="Tahoma" panose="020B0604030504040204" pitchFamily="34" charset="0"/>
                <a:cs typeface="Tahoma" panose="020B0604030504040204" pitchFamily="34" charset="0"/>
              </a:rPr>
            </a:br>
            <a:r>
              <a:rPr lang="it-IT" dirty="0">
                <a:solidFill>
                  <a:srgbClr val="FF0000"/>
                </a:solidFill>
                <a:latin typeface="Tahoma" panose="020B0604030504040204" pitchFamily="34" charset="0"/>
                <a:ea typeface="Tahoma" panose="020B0604030504040204" pitchFamily="34" charset="0"/>
                <a:cs typeface="Tahoma" panose="020B0604030504040204" pitchFamily="34" charset="0"/>
              </a:rPr>
              <a:t>altezza minima 2,70 metri</a:t>
            </a:r>
            <a:br>
              <a:rPr lang="it-IT"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it-IT" dirty="0">
                <a:solidFill>
                  <a:srgbClr val="FF0000"/>
                </a:solidFill>
                <a:latin typeface="Tahoma" panose="020B0604030504040204" pitchFamily="34" charset="0"/>
                <a:ea typeface="Tahoma" panose="020B0604030504040204" pitchFamily="34" charset="0"/>
                <a:cs typeface="Tahoma" panose="020B0604030504040204" pitchFamily="34" charset="0"/>
              </a:rPr>
              <a:t>1 abitante – 14 mq;</a:t>
            </a:r>
            <a:br>
              <a:rPr lang="it-IT"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it-IT" dirty="0">
                <a:solidFill>
                  <a:srgbClr val="FF0000"/>
                </a:solidFill>
                <a:latin typeface="Tahoma" panose="020B0604030504040204" pitchFamily="34" charset="0"/>
                <a:ea typeface="Tahoma" panose="020B0604030504040204" pitchFamily="34" charset="0"/>
                <a:cs typeface="Tahoma" panose="020B0604030504040204" pitchFamily="34" charset="0"/>
              </a:rPr>
              <a:t>2 abitanti – 28 mq;</a:t>
            </a:r>
            <a:br>
              <a:rPr lang="it-IT"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it-IT" dirty="0">
                <a:solidFill>
                  <a:srgbClr val="FF0000"/>
                </a:solidFill>
                <a:latin typeface="Tahoma" panose="020B0604030504040204" pitchFamily="34" charset="0"/>
                <a:ea typeface="Tahoma" panose="020B0604030504040204" pitchFamily="34" charset="0"/>
                <a:cs typeface="Tahoma" panose="020B0604030504040204" pitchFamily="34" charset="0"/>
              </a:rPr>
              <a:t>3 abitanti – 42 mq;</a:t>
            </a:r>
            <a:br>
              <a:rPr lang="it-IT"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it-IT" dirty="0">
                <a:solidFill>
                  <a:srgbClr val="FF0000"/>
                </a:solidFill>
                <a:latin typeface="Tahoma" panose="020B0604030504040204" pitchFamily="34" charset="0"/>
                <a:ea typeface="Tahoma" panose="020B0604030504040204" pitchFamily="34" charset="0"/>
                <a:cs typeface="Tahoma" panose="020B0604030504040204" pitchFamily="34" charset="0"/>
              </a:rPr>
              <a:t>4 abitanti – 56 mq</a:t>
            </a:r>
            <a:r>
              <a:rPr lang="it-IT" dirty="0">
                <a:latin typeface="Tahoma" panose="020B0604030504040204" pitchFamily="34" charset="0"/>
                <a:ea typeface="Tahoma" panose="020B0604030504040204" pitchFamily="34" charset="0"/>
                <a:cs typeface="Tahoma" panose="020B0604030504040204" pitchFamily="34" charset="0"/>
              </a:rPr>
              <a:t>;</a:t>
            </a:r>
            <a:br>
              <a:rPr lang="it-IT" dirty="0">
                <a:latin typeface="Tahoma" panose="020B0604030504040204" pitchFamily="34" charset="0"/>
                <a:ea typeface="Tahoma" panose="020B0604030504040204" pitchFamily="34" charset="0"/>
                <a:cs typeface="Tahoma" panose="020B0604030504040204" pitchFamily="34" charset="0"/>
              </a:rPr>
            </a:br>
            <a:r>
              <a:rPr lang="it-IT" dirty="0">
                <a:latin typeface="Tahoma" panose="020B0604030504040204" pitchFamily="34" charset="0"/>
                <a:ea typeface="Tahoma" panose="020B0604030504040204" pitchFamily="34" charset="0"/>
                <a:cs typeface="Tahoma" panose="020B0604030504040204" pitchFamily="34" charset="0"/>
              </a:rPr>
              <a:t>Per ogni abitante successivo + 10 mq</a:t>
            </a:r>
          </a:p>
          <a:p>
            <a:pPr algn="just"/>
            <a:br>
              <a:rPr lang="it-IT" dirty="0">
                <a:latin typeface="Tahoma" panose="020B0604030504040204" pitchFamily="34" charset="0"/>
                <a:ea typeface="Tahoma" panose="020B0604030504040204" pitchFamily="34" charset="0"/>
                <a:cs typeface="Tahoma" panose="020B0604030504040204" pitchFamily="34" charset="0"/>
              </a:rPr>
            </a:br>
            <a:r>
              <a:rPr lang="it-IT" dirty="0">
                <a:solidFill>
                  <a:srgbClr val="FF0000"/>
                </a:solidFill>
                <a:latin typeface="Tahoma" panose="020B0604030504040204" pitchFamily="34" charset="0"/>
                <a:ea typeface="Tahoma" panose="020B0604030504040204" pitchFamily="34" charset="0"/>
                <a:cs typeface="Tahoma" panose="020B0604030504040204" pitchFamily="34" charset="0"/>
              </a:rPr>
              <a:t>Le stanze da letto debbono avere una superficie minima di mq 9, se per una persona, e di mq 14, se per due persone. </a:t>
            </a:r>
            <a:r>
              <a:rPr lang="it-IT" dirty="0">
                <a:latin typeface="Tahoma" panose="020B0604030504040204" pitchFamily="34" charset="0"/>
                <a:ea typeface="Tahoma" panose="020B0604030504040204" pitchFamily="34" charset="0"/>
                <a:cs typeface="Tahoma" panose="020B0604030504040204" pitchFamily="34" charset="0"/>
              </a:rPr>
              <a:t>Ogni alloggio deve essere dotato di una stanza di soggiorno di almeno mq 14. La superficie non è l’unico requisito da rispettare, ma ne esistono diversi, quali l’igiene, l’altezza, il riscaldamento, l’umidità, la ventilazione, l’illuminazione ecc. Inoltre, le normative regionali e soprattutto i regolamenti edilizi e igienico sanitari dei Comuni potrebbero prevedere ulteriori regole e limiti</a:t>
            </a:r>
            <a:r>
              <a:rPr lang="it-IT" dirty="0"/>
              <a:t>.</a:t>
            </a:r>
          </a:p>
        </p:txBody>
      </p:sp>
      <p:sp>
        <p:nvSpPr>
          <p:cNvPr id="2" name="Segnaposto piè di pagina 1">
            <a:extLst>
              <a:ext uri="{FF2B5EF4-FFF2-40B4-BE49-F238E27FC236}">
                <a16:creationId xmlns:a16="http://schemas.microsoft.com/office/drawing/2014/main" id="{5DF69D0B-1900-779F-E30E-5ABE9F84E226}"/>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DB6EFAF5-C071-0FC0-3096-F456950989CE}"/>
              </a:ext>
            </a:extLst>
          </p:cNvPr>
          <p:cNvSpPr>
            <a:spLocks noGrp="1"/>
          </p:cNvSpPr>
          <p:nvPr>
            <p:ph type="sldNum" sz="quarter" idx="12"/>
          </p:nvPr>
        </p:nvSpPr>
        <p:spPr/>
        <p:txBody>
          <a:bodyPr/>
          <a:lstStyle/>
          <a:p>
            <a:fld id="{56C962FA-7BBA-42EA-B52A-38530D7E724D}" type="slidenum">
              <a:rPr lang="it-IT" smtClean="0"/>
              <a:t>15</a:t>
            </a:fld>
            <a:endParaRPr lang="it-IT"/>
          </a:p>
        </p:txBody>
      </p:sp>
    </p:spTree>
    <p:extLst>
      <p:ext uri="{BB962C8B-B14F-4D97-AF65-F5344CB8AC3E}">
        <p14:creationId xmlns:p14="http://schemas.microsoft.com/office/powerpoint/2010/main" val="452003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0612" y="67033"/>
            <a:ext cx="12081388" cy="985019"/>
          </a:xfrm>
        </p:spPr>
        <p:txBody>
          <a:bodyPr>
            <a:normAutofit fontScale="90000"/>
          </a:bodyPr>
          <a:lstStyle/>
          <a:p>
            <a:pPr algn="just"/>
            <a:r>
              <a:rPr lang="it-IT" sz="2800" b="1" dirty="0">
                <a:highlight>
                  <a:srgbClr val="FFFF00"/>
                </a:highlight>
              </a:rPr>
              <a:t>La semplificazione amministrativa è un fattore chiave per la crescita del Paese e rappresenta un impegno che tutti i Governi portano avanti con determinazione</a:t>
            </a:r>
            <a:r>
              <a:rPr lang="it-IT" sz="2800" b="1" dirty="0"/>
              <a:t> </a:t>
            </a:r>
          </a:p>
        </p:txBody>
      </p:sp>
      <p:pic>
        <p:nvPicPr>
          <p:cNvPr id="5" name="Segnaposto contenuto 4">
            <a:extLst>
              <a:ext uri="{FF2B5EF4-FFF2-40B4-BE49-F238E27FC236}">
                <a16:creationId xmlns:a16="http://schemas.microsoft.com/office/drawing/2014/main" id="{12720C5B-5CE2-4139-881B-7E64871466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3871" y="1052052"/>
            <a:ext cx="5363047" cy="2949677"/>
          </a:xfrm>
        </p:spPr>
      </p:pic>
      <p:pic>
        <p:nvPicPr>
          <p:cNvPr id="7" name="Immagine 6">
            <a:extLst>
              <a:ext uri="{FF2B5EF4-FFF2-40B4-BE49-F238E27FC236}">
                <a16:creationId xmlns:a16="http://schemas.microsoft.com/office/drawing/2014/main" id="{FC8CC8BE-C3BA-4A4B-B5C8-F4414B9674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5145" y="982123"/>
            <a:ext cx="4346816" cy="5408724"/>
          </a:xfrm>
          <a:prstGeom prst="rect">
            <a:avLst/>
          </a:prstGeom>
        </p:spPr>
      </p:pic>
      <p:sp>
        <p:nvSpPr>
          <p:cNvPr id="9" name="CasellaDiTesto 8">
            <a:extLst>
              <a:ext uri="{FF2B5EF4-FFF2-40B4-BE49-F238E27FC236}">
                <a16:creationId xmlns:a16="http://schemas.microsoft.com/office/drawing/2014/main" id="{7CADEEF9-FA98-4959-9F59-387357ACBE7B}"/>
              </a:ext>
            </a:extLst>
          </p:cNvPr>
          <p:cNvSpPr txBox="1"/>
          <p:nvPr/>
        </p:nvSpPr>
        <p:spPr>
          <a:xfrm>
            <a:off x="294967" y="3826687"/>
            <a:ext cx="6125498" cy="1569660"/>
          </a:xfrm>
          <a:prstGeom prst="rect">
            <a:avLst/>
          </a:prstGeom>
          <a:noFill/>
        </p:spPr>
        <p:txBody>
          <a:bodyPr wrap="square" rtlCol="0">
            <a:spAutoFit/>
          </a:bodyPr>
          <a:lstStyle/>
          <a:p>
            <a:pPr algn="just"/>
            <a:r>
              <a:rPr lang="it-IT" sz="2400" dirty="0"/>
              <a:t>…come fa lo scultore quando a colpi di scalpello toglie dal masso di pietra tutto quel materiale che c’è in più della scultura che vuole fare….</a:t>
            </a:r>
          </a:p>
        </p:txBody>
      </p:sp>
      <p:sp>
        <p:nvSpPr>
          <p:cNvPr id="3" name="Segnaposto piè di pagina 2">
            <a:extLst>
              <a:ext uri="{FF2B5EF4-FFF2-40B4-BE49-F238E27FC236}">
                <a16:creationId xmlns:a16="http://schemas.microsoft.com/office/drawing/2014/main" id="{2A6C3217-D5DB-777D-AD60-8F9265DA03C0}"/>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9010B7C1-EA0F-8AE1-944B-91AF1C1DD572}"/>
              </a:ext>
            </a:extLst>
          </p:cNvPr>
          <p:cNvSpPr>
            <a:spLocks noGrp="1"/>
          </p:cNvSpPr>
          <p:nvPr>
            <p:ph type="sldNum" sz="quarter" idx="12"/>
          </p:nvPr>
        </p:nvSpPr>
        <p:spPr/>
        <p:txBody>
          <a:bodyPr/>
          <a:lstStyle/>
          <a:p>
            <a:fld id="{56C962FA-7BBA-42EA-B52A-38530D7E724D}" type="slidenum">
              <a:rPr lang="it-IT" smtClean="0"/>
              <a:t>16</a:t>
            </a:fld>
            <a:endParaRPr lang="it-IT"/>
          </a:p>
        </p:txBody>
      </p:sp>
    </p:spTree>
    <p:extLst>
      <p:ext uri="{BB962C8B-B14F-4D97-AF65-F5344CB8AC3E}">
        <p14:creationId xmlns:p14="http://schemas.microsoft.com/office/powerpoint/2010/main" val="2100271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Contenitore dei rifiuti, edificio, aria aperta, terreno">
            <a:extLst>
              <a:ext uri="{FF2B5EF4-FFF2-40B4-BE49-F238E27FC236}">
                <a16:creationId xmlns:a16="http://schemas.microsoft.com/office/drawing/2014/main" id="{50EBF079-DF43-7E00-885C-87C7EF320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631036" cy="5899355"/>
          </a:xfrm>
          <a:prstGeom prst="rect">
            <a:avLst/>
          </a:prstGeom>
        </p:spPr>
      </p:pic>
      <p:pic>
        <p:nvPicPr>
          <p:cNvPr id="6" name="Immagine 5">
            <a:extLst>
              <a:ext uri="{FF2B5EF4-FFF2-40B4-BE49-F238E27FC236}">
                <a16:creationId xmlns:a16="http://schemas.microsoft.com/office/drawing/2014/main" id="{E3617683-8C95-CF3E-6E21-A3B1B1B435AE}"/>
              </a:ext>
            </a:extLst>
          </p:cNvPr>
          <p:cNvPicPr>
            <a:picLocks noChangeAspect="1"/>
          </p:cNvPicPr>
          <p:nvPr/>
        </p:nvPicPr>
        <p:blipFill>
          <a:blip r:embed="rId3"/>
          <a:stretch>
            <a:fillRect/>
          </a:stretch>
        </p:blipFill>
        <p:spPr>
          <a:xfrm>
            <a:off x="8259097" y="0"/>
            <a:ext cx="3932903" cy="5899355"/>
          </a:xfrm>
          <a:prstGeom prst="rect">
            <a:avLst/>
          </a:prstGeom>
        </p:spPr>
      </p:pic>
      <p:sp>
        <p:nvSpPr>
          <p:cNvPr id="9" name="CasellaDiTesto 8">
            <a:extLst>
              <a:ext uri="{FF2B5EF4-FFF2-40B4-BE49-F238E27FC236}">
                <a16:creationId xmlns:a16="http://schemas.microsoft.com/office/drawing/2014/main" id="{9B591A24-A79D-A40E-7DA4-7A30507FEC09}"/>
              </a:ext>
            </a:extLst>
          </p:cNvPr>
          <p:cNvSpPr txBox="1"/>
          <p:nvPr/>
        </p:nvSpPr>
        <p:spPr>
          <a:xfrm>
            <a:off x="1827884" y="5899355"/>
            <a:ext cx="502061" cy="707886"/>
          </a:xfrm>
          <a:prstGeom prst="rect">
            <a:avLst/>
          </a:prstGeom>
          <a:solidFill>
            <a:srgbClr val="FF0000"/>
          </a:solidFill>
        </p:spPr>
        <p:txBody>
          <a:bodyPr wrap="none" rtlCol="0">
            <a:spAutoFit/>
          </a:bodyPr>
          <a:lstStyle/>
          <a:p>
            <a:r>
              <a:rPr lang="it-IT" sz="4000" b="1" dirty="0"/>
              <a:t>A</a:t>
            </a:r>
          </a:p>
        </p:txBody>
      </p:sp>
      <p:sp>
        <p:nvSpPr>
          <p:cNvPr id="10" name="CasellaDiTesto 9">
            <a:extLst>
              <a:ext uri="{FF2B5EF4-FFF2-40B4-BE49-F238E27FC236}">
                <a16:creationId xmlns:a16="http://schemas.microsoft.com/office/drawing/2014/main" id="{23A55C7F-D64F-E13B-5A0C-35AC3C56529A}"/>
              </a:ext>
            </a:extLst>
          </p:cNvPr>
          <p:cNvSpPr txBox="1"/>
          <p:nvPr/>
        </p:nvSpPr>
        <p:spPr>
          <a:xfrm>
            <a:off x="9862055" y="5899355"/>
            <a:ext cx="502061" cy="707886"/>
          </a:xfrm>
          <a:prstGeom prst="rect">
            <a:avLst/>
          </a:prstGeom>
          <a:solidFill>
            <a:srgbClr val="FF0000"/>
          </a:solidFill>
        </p:spPr>
        <p:txBody>
          <a:bodyPr wrap="none" rtlCol="0">
            <a:spAutoFit/>
          </a:bodyPr>
          <a:lstStyle/>
          <a:p>
            <a:r>
              <a:rPr lang="it-IT" sz="4000" b="1" dirty="0"/>
              <a:t>B</a:t>
            </a:r>
          </a:p>
        </p:txBody>
      </p:sp>
      <p:sp>
        <p:nvSpPr>
          <p:cNvPr id="12" name="CasellaDiTesto 11">
            <a:extLst>
              <a:ext uri="{FF2B5EF4-FFF2-40B4-BE49-F238E27FC236}">
                <a16:creationId xmlns:a16="http://schemas.microsoft.com/office/drawing/2014/main" id="{08DA9F2A-A828-AE1B-B1DA-AE5207D196B4}"/>
              </a:ext>
            </a:extLst>
          </p:cNvPr>
          <p:cNvSpPr txBox="1"/>
          <p:nvPr/>
        </p:nvSpPr>
        <p:spPr>
          <a:xfrm>
            <a:off x="4631036" y="-1"/>
            <a:ext cx="3628061" cy="1569660"/>
          </a:xfrm>
          <a:prstGeom prst="rect">
            <a:avLst/>
          </a:prstGeom>
          <a:solidFill>
            <a:srgbClr val="FFFF00"/>
          </a:solidFill>
        </p:spPr>
        <p:txBody>
          <a:bodyPr wrap="square">
            <a:spAutoFit/>
          </a:bodyPr>
          <a:lstStyle/>
          <a:p>
            <a:pPr algn="ctr"/>
            <a:r>
              <a:rPr lang="it-IT" sz="2400" b="1" dirty="0"/>
              <a:t>Vendita al dettaglio di prodotti agricoli da</a:t>
            </a:r>
          </a:p>
          <a:p>
            <a:pPr algn="ctr"/>
            <a:r>
              <a:rPr lang="it-IT" sz="2400" b="1" dirty="0"/>
              <a:t>parte degli imprenditori agricoli</a:t>
            </a:r>
          </a:p>
        </p:txBody>
      </p:sp>
      <p:sp>
        <p:nvSpPr>
          <p:cNvPr id="2" name="CasellaDiTesto 1">
            <a:extLst>
              <a:ext uri="{FF2B5EF4-FFF2-40B4-BE49-F238E27FC236}">
                <a16:creationId xmlns:a16="http://schemas.microsoft.com/office/drawing/2014/main" id="{7520F155-D89E-A467-BB2C-9BB5092CB78B}"/>
              </a:ext>
            </a:extLst>
          </p:cNvPr>
          <p:cNvSpPr txBox="1"/>
          <p:nvPr/>
        </p:nvSpPr>
        <p:spPr>
          <a:xfrm>
            <a:off x="4268641" y="5899355"/>
            <a:ext cx="4380558" cy="584775"/>
          </a:xfrm>
          <a:prstGeom prst="rect">
            <a:avLst/>
          </a:prstGeom>
          <a:noFill/>
        </p:spPr>
        <p:txBody>
          <a:bodyPr wrap="none" rtlCol="0">
            <a:spAutoFit/>
          </a:bodyPr>
          <a:lstStyle/>
          <a:p>
            <a:r>
              <a:rPr lang="it-IT" sz="3200" b="1" dirty="0"/>
              <a:t>TROVA LE DIFFERENZE</a:t>
            </a:r>
          </a:p>
        </p:txBody>
      </p:sp>
      <p:sp>
        <p:nvSpPr>
          <p:cNvPr id="3" name="Segnaposto piè di pagina 2">
            <a:extLst>
              <a:ext uri="{FF2B5EF4-FFF2-40B4-BE49-F238E27FC236}">
                <a16:creationId xmlns:a16="http://schemas.microsoft.com/office/drawing/2014/main" id="{D158A197-5765-1CB6-0998-F0EAC54700B5}"/>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68C77CE0-5A24-87B9-FCED-358E03C0F624}"/>
              </a:ext>
            </a:extLst>
          </p:cNvPr>
          <p:cNvSpPr>
            <a:spLocks noGrp="1"/>
          </p:cNvSpPr>
          <p:nvPr>
            <p:ph type="sldNum" sz="quarter" idx="12"/>
          </p:nvPr>
        </p:nvSpPr>
        <p:spPr/>
        <p:txBody>
          <a:bodyPr/>
          <a:lstStyle/>
          <a:p>
            <a:fld id="{56C962FA-7BBA-42EA-B52A-38530D7E724D}" type="slidenum">
              <a:rPr lang="it-IT" smtClean="0"/>
              <a:t>17</a:t>
            </a:fld>
            <a:endParaRPr lang="it-IT" dirty="0"/>
          </a:p>
        </p:txBody>
      </p:sp>
    </p:spTree>
    <p:extLst>
      <p:ext uri="{BB962C8B-B14F-4D97-AF65-F5344CB8AC3E}">
        <p14:creationId xmlns:p14="http://schemas.microsoft.com/office/powerpoint/2010/main" val="4181394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6EA3B-243C-0AF3-3EAC-325F78F69605}"/>
            </a:ext>
          </a:extLst>
        </p:cNvPr>
        <p:cNvGrpSpPr/>
        <p:nvPr/>
      </p:nvGrpSpPr>
      <p:grpSpPr>
        <a:xfrm>
          <a:off x="0" y="0"/>
          <a:ext cx="0" cy="0"/>
          <a:chOff x="0" y="0"/>
          <a:chExt cx="0" cy="0"/>
        </a:xfrm>
      </p:grpSpPr>
      <p:pic>
        <p:nvPicPr>
          <p:cNvPr id="5" name="Immagine 4" descr="Immagine che contiene Contenitore dei rifiuti, edificio, aria aperta, terreno">
            <a:extLst>
              <a:ext uri="{FF2B5EF4-FFF2-40B4-BE49-F238E27FC236}">
                <a16:creationId xmlns:a16="http://schemas.microsoft.com/office/drawing/2014/main" id="{6DEE6345-1BAA-83FC-8DC9-592FE58407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631036" cy="5899355"/>
          </a:xfrm>
          <a:prstGeom prst="rect">
            <a:avLst/>
          </a:prstGeom>
        </p:spPr>
      </p:pic>
      <p:pic>
        <p:nvPicPr>
          <p:cNvPr id="6" name="Immagine 5">
            <a:extLst>
              <a:ext uri="{FF2B5EF4-FFF2-40B4-BE49-F238E27FC236}">
                <a16:creationId xmlns:a16="http://schemas.microsoft.com/office/drawing/2014/main" id="{CBE56132-8053-E6D2-278C-179F153D13E2}"/>
              </a:ext>
            </a:extLst>
          </p:cNvPr>
          <p:cNvPicPr>
            <a:picLocks noChangeAspect="1"/>
          </p:cNvPicPr>
          <p:nvPr/>
        </p:nvPicPr>
        <p:blipFill>
          <a:blip r:embed="rId3"/>
          <a:stretch>
            <a:fillRect/>
          </a:stretch>
        </p:blipFill>
        <p:spPr>
          <a:xfrm>
            <a:off x="8259097" y="0"/>
            <a:ext cx="3932903" cy="5899355"/>
          </a:xfrm>
          <a:prstGeom prst="rect">
            <a:avLst/>
          </a:prstGeom>
        </p:spPr>
      </p:pic>
      <p:sp>
        <p:nvSpPr>
          <p:cNvPr id="8" name="CasellaDiTesto 7">
            <a:extLst>
              <a:ext uri="{FF2B5EF4-FFF2-40B4-BE49-F238E27FC236}">
                <a16:creationId xmlns:a16="http://schemas.microsoft.com/office/drawing/2014/main" id="{EE489BFF-ED83-5DF8-6D2B-95B845856037}"/>
              </a:ext>
            </a:extLst>
          </p:cNvPr>
          <p:cNvSpPr txBox="1"/>
          <p:nvPr/>
        </p:nvSpPr>
        <p:spPr>
          <a:xfrm>
            <a:off x="4611372" y="3529184"/>
            <a:ext cx="3647726" cy="2308324"/>
          </a:xfrm>
          <a:prstGeom prst="rect">
            <a:avLst/>
          </a:prstGeom>
          <a:solidFill>
            <a:srgbClr val="FFFF00"/>
          </a:solidFill>
        </p:spPr>
        <p:txBody>
          <a:bodyPr wrap="square">
            <a:spAutoFit/>
          </a:bodyPr>
          <a:lstStyle/>
          <a:p>
            <a:pPr algn="just"/>
            <a:r>
              <a:rPr lang="it-IT" dirty="0"/>
              <a:t>in occasione di sagre, fiere, manifestazioni a carattere religioso, benefico o politico o di promozione dei prodotti tipici o locali, </a:t>
            </a:r>
            <a:r>
              <a:rPr lang="it-IT" b="1" dirty="0"/>
              <a:t>senza necessità di comunicazione di inizio di attività</a:t>
            </a:r>
            <a:r>
              <a:rPr lang="it-IT" dirty="0"/>
              <a:t> (art. 4, co. 2, secondo periodo, </a:t>
            </a:r>
            <a:r>
              <a:rPr lang="it-IT" dirty="0" err="1"/>
              <a:t>D.lgs</a:t>
            </a:r>
            <a:r>
              <a:rPr lang="it-IT" dirty="0"/>
              <a:t> 228/01);</a:t>
            </a:r>
          </a:p>
        </p:txBody>
      </p:sp>
      <p:sp>
        <p:nvSpPr>
          <p:cNvPr id="4" name="CasellaDiTesto 3">
            <a:extLst>
              <a:ext uri="{FF2B5EF4-FFF2-40B4-BE49-F238E27FC236}">
                <a16:creationId xmlns:a16="http://schemas.microsoft.com/office/drawing/2014/main" id="{E3A0D4EE-2777-6AC7-0061-5D58D1D8FEC9}"/>
              </a:ext>
            </a:extLst>
          </p:cNvPr>
          <p:cNvSpPr txBox="1"/>
          <p:nvPr/>
        </p:nvSpPr>
        <p:spPr>
          <a:xfrm>
            <a:off x="2315518" y="6086168"/>
            <a:ext cx="184731" cy="369332"/>
          </a:xfrm>
          <a:prstGeom prst="rect">
            <a:avLst/>
          </a:prstGeom>
          <a:noFill/>
        </p:spPr>
        <p:txBody>
          <a:bodyPr wrap="none" rtlCol="0">
            <a:spAutoFit/>
          </a:bodyPr>
          <a:lstStyle/>
          <a:p>
            <a:endParaRPr lang="it-IT" dirty="0"/>
          </a:p>
        </p:txBody>
      </p:sp>
      <p:sp>
        <p:nvSpPr>
          <p:cNvPr id="11" name="CasellaDiTesto 10">
            <a:extLst>
              <a:ext uri="{FF2B5EF4-FFF2-40B4-BE49-F238E27FC236}">
                <a16:creationId xmlns:a16="http://schemas.microsoft.com/office/drawing/2014/main" id="{EE43BB36-5C25-DDBE-8951-FAFEBD123F4E}"/>
              </a:ext>
            </a:extLst>
          </p:cNvPr>
          <p:cNvSpPr txBox="1"/>
          <p:nvPr/>
        </p:nvSpPr>
        <p:spPr>
          <a:xfrm>
            <a:off x="3569109" y="6086168"/>
            <a:ext cx="3795252" cy="369332"/>
          </a:xfrm>
          <a:prstGeom prst="rect">
            <a:avLst/>
          </a:prstGeom>
          <a:noFill/>
        </p:spPr>
        <p:txBody>
          <a:bodyPr wrap="square">
            <a:spAutoFit/>
          </a:bodyPr>
          <a:lstStyle/>
          <a:p>
            <a:r>
              <a:rPr lang="it-IT" b="1" dirty="0"/>
              <a:t>comunicazione di inizio di attività </a:t>
            </a:r>
            <a:endParaRPr lang="it-IT" dirty="0"/>
          </a:p>
        </p:txBody>
      </p:sp>
      <p:sp>
        <p:nvSpPr>
          <p:cNvPr id="12" name="Freccia a destra 11">
            <a:extLst>
              <a:ext uri="{FF2B5EF4-FFF2-40B4-BE49-F238E27FC236}">
                <a16:creationId xmlns:a16="http://schemas.microsoft.com/office/drawing/2014/main" id="{61E60620-9087-803E-99DD-4EFF93CDCB55}"/>
              </a:ext>
            </a:extLst>
          </p:cNvPr>
          <p:cNvSpPr/>
          <p:nvPr/>
        </p:nvSpPr>
        <p:spPr>
          <a:xfrm>
            <a:off x="7364361" y="6056671"/>
            <a:ext cx="1430593" cy="48946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a sinistra 12">
            <a:extLst>
              <a:ext uri="{FF2B5EF4-FFF2-40B4-BE49-F238E27FC236}">
                <a16:creationId xmlns:a16="http://schemas.microsoft.com/office/drawing/2014/main" id="{A2291528-59AB-6507-4EC3-FE270C7A0660}"/>
              </a:ext>
            </a:extLst>
          </p:cNvPr>
          <p:cNvSpPr/>
          <p:nvPr/>
        </p:nvSpPr>
        <p:spPr>
          <a:xfrm>
            <a:off x="1983260" y="6026101"/>
            <a:ext cx="1585849" cy="489466"/>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n w="0"/>
              <a:solidFill>
                <a:schemeClr val="tx1"/>
              </a:solidFill>
              <a:effectLst>
                <a:outerShdw blurRad="38100" dist="19050" dir="2700000" algn="tl" rotWithShape="0">
                  <a:schemeClr val="dk1">
                    <a:alpha val="40000"/>
                  </a:schemeClr>
                </a:outerShdw>
              </a:effectLst>
            </a:endParaRPr>
          </a:p>
        </p:txBody>
      </p:sp>
      <p:sp>
        <p:nvSpPr>
          <p:cNvPr id="14" name="Rettangolo 13">
            <a:extLst>
              <a:ext uri="{FF2B5EF4-FFF2-40B4-BE49-F238E27FC236}">
                <a16:creationId xmlns:a16="http://schemas.microsoft.com/office/drawing/2014/main" id="{F4340500-E610-1F31-9973-92D1A81AFD32}"/>
              </a:ext>
            </a:extLst>
          </p:cNvPr>
          <p:cNvSpPr/>
          <p:nvPr/>
        </p:nvSpPr>
        <p:spPr>
          <a:xfrm>
            <a:off x="1047919" y="5809169"/>
            <a:ext cx="801823" cy="923330"/>
          </a:xfrm>
          <a:prstGeom prst="rect">
            <a:avLst/>
          </a:prstGeom>
          <a:noFill/>
        </p:spPr>
        <p:txBody>
          <a:bodyPr wrap="none" lIns="91440" tIns="45720" rIns="91440" bIns="45720">
            <a:spAutoFit/>
          </a:bodyPr>
          <a:lstStyle/>
          <a:p>
            <a:pPr algn="ctr"/>
            <a:r>
              <a:rPr lang="it-IT"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SI</a:t>
            </a:r>
          </a:p>
        </p:txBody>
      </p:sp>
      <p:sp>
        <p:nvSpPr>
          <p:cNvPr id="15" name="Rettangolo 14">
            <a:extLst>
              <a:ext uri="{FF2B5EF4-FFF2-40B4-BE49-F238E27FC236}">
                <a16:creationId xmlns:a16="http://schemas.microsoft.com/office/drawing/2014/main" id="{AC684F78-0336-3A50-FD72-86D43938CE56}"/>
              </a:ext>
            </a:extLst>
          </p:cNvPr>
          <p:cNvSpPr/>
          <p:nvPr/>
        </p:nvSpPr>
        <p:spPr>
          <a:xfrm>
            <a:off x="8877490" y="5794421"/>
            <a:ext cx="1196161" cy="923330"/>
          </a:xfrm>
          <a:prstGeom prst="rect">
            <a:avLst/>
          </a:prstGeom>
          <a:noFill/>
        </p:spPr>
        <p:txBody>
          <a:bodyPr wrap="none" lIns="91440" tIns="45720" rIns="91440" bIns="45720">
            <a:spAutoFit/>
          </a:bodyPr>
          <a:lstStyle/>
          <a:p>
            <a:pPr algn="ctr"/>
            <a:r>
              <a:rPr lang="it-IT"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NO</a:t>
            </a:r>
          </a:p>
        </p:txBody>
      </p:sp>
      <p:sp>
        <p:nvSpPr>
          <p:cNvPr id="2" name="Segnaposto piè di pagina 1">
            <a:extLst>
              <a:ext uri="{FF2B5EF4-FFF2-40B4-BE49-F238E27FC236}">
                <a16:creationId xmlns:a16="http://schemas.microsoft.com/office/drawing/2014/main" id="{46D325BA-1065-4030-B716-D7D634231CB8}"/>
              </a:ext>
            </a:extLst>
          </p:cNvPr>
          <p:cNvSpPr>
            <a:spLocks noGrp="1"/>
          </p:cNvSpPr>
          <p:nvPr>
            <p:ph type="ftr" sz="quarter" idx="11"/>
          </p:nvPr>
        </p:nvSpPr>
        <p:spPr/>
        <p:txBody>
          <a:bodyPr/>
          <a:lstStyle/>
          <a:p>
            <a:r>
              <a:rPr lang="it-IT"/>
              <a:t>M.Serio-Riproduzione riservata -Palermo, 27 febbraio 2026 (ANCI SICILIA)</a:t>
            </a:r>
          </a:p>
        </p:txBody>
      </p:sp>
      <p:sp>
        <p:nvSpPr>
          <p:cNvPr id="3" name="Segnaposto numero diapositiva 2">
            <a:extLst>
              <a:ext uri="{FF2B5EF4-FFF2-40B4-BE49-F238E27FC236}">
                <a16:creationId xmlns:a16="http://schemas.microsoft.com/office/drawing/2014/main" id="{A99BDE62-E660-6851-CA3E-60E236F782A6}"/>
              </a:ext>
            </a:extLst>
          </p:cNvPr>
          <p:cNvSpPr>
            <a:spLocks noGrp="1"/>
          </p:cNvSpPr>
          <p:nvPr>
            <p:ph type="sldNum" sz="quarter" idx="12"/>
          </p:nvPr>
        </p:nvSpPr>
        <p:spPr/>
        <p:txBody>
          <a:bodyPr/>
          <a:lstStyle/>
          <a:p>
            <a:fld id="{56C962FA-7BBA-42EA-B52A-38530D7E724D}" type="slidenum">
              <a:rPr lang="it-IT" smtClean="0"/>
              <a:t>18</a:t>
            </a:fld>
            <a:endParaRPr lang="it-IT"/>
          </a:p>
        </p:txBody>
      </p:sp>
      <p:sp>
        <p:nvSpPr>
          <p:cNvPr id="7" name="CasellaDiTesto 6">
            <a:extLst>
              <a:ext uri="{FF2B5EF4-FFF2-40B4-BE49-F238E27FC236}">
                <a16:creationId xmlns:a16="http://schemas.microsoft.com/office/drawing/2014/main" id="{4F3682DD-C3D1-E84B-3491-470FBA773EC6}"/>
              </a:ext>
            </a:extLst>
          </p:cNvPr>
          <p:cNvSpPr txBox="1"/>
          <p:nvPr/>
        </p:nvSpPr>
        <p:spPr>
          <a:xfrm>
            <a:off x="-20941" y="5899355"/>
            <a:ext cx="502061" cy="707886"/>
          </a:xfrm>
          <a:prstGeom prst="rect">
            <a:avLst/>
          </a:prstGeom>
          <a:solidFill>
            <a:srgbClr val="FF0000"/>
          </a:solidFill>
        </p:spPr>
        <p:txBody>
          <a:bodyPr wrap="none" rtlCol="0">
            <a:spAutoFit/>
          </a:bodyPr>
          <a:lstStyle/>
          <a:p>
            <a:r>
              <a:rPr lang="it-IT" sz="4000" b="1" dirty="0"/>
              <a:t>A</a:t>
            </a:r>
          </a:p>
        </p:txBody>
      </p:sp>
      <p:sp>
        <p:nvSpPr>
          <p:cNvPr id="9" name="CasellaDiTesto 8">
            <a:extLst>
              <a:ext uri="{FF2B5EF4-FFF2-40B4-BE49-F238E27FC236}">
                <a16:creationId xmlns:a16="http://schemas.microsoft.com/office/drawing/2014/main" id="{2BBC0E91-40A6-FC43-7636-AFFC89702EB4}"/>
              </a:ext>
            </a:extLst>
          </p:cNvPr>
          <p:cNvSpPr txBox="1"/>
          <p:nvPr/>
        </p:nvSpPr>
        <p:spPr>
          <a:xfrm>
            <a:off x="11689939" y="5856036"/>
            <a:ext cx="502061" cy="707886"/>
          </a:xfrm>
          <a:prstGeom prst="rect">
            <a:avLst/>
          </a:prstGeom>
          <a:solidFill>
            <a:srgbClr val="FF0000"/>
          </a:solidFill>
        </p:spPr>
        <p:txBody>
          <a:bodyPr wrap="none" rtlCol="0">
            <a:spAutoFit/>
          </a:bodyPr>
          <a:lstStyle/>
          <a:p>
            <a:r>
              <a:rPr lang="it-IT" sz="4000" b="1" dirty="0"/>
              <a:t>B</a:t>
            </a:r>
          </a:p>
        </p:txBody>
      </p:sp>
    </p:spTree>
    <p:extLst>
      <p:ext uri="{BB962C8B-B14F-4D97-AF65-F5344CB8AC3E}">
        <p14:creationId xmlns:p14="http://schemas.microsoft.com/office/powerpoint/2010/main" val="1010956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89C3B64A-4AE9-4376-81D4-59D1AFA30A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1536" y="0"/>
            <a:ext cx="8764240" cy="6222608"/>
          </a:xfrm>
          <a:prstGeom prst="rect">
            <a:avLst/>
          </a:prstGeom>
        </p:spPr>
      </p:pic>
      <p:sp>
        <p:nvSpPr>
          <p:cNvPr id="3" name="Rettangolo 2">
            <a:extLst>
              <a:ext uri="{FF2B5EF4-FFF2-40B4-BE49-F238E27FC236}">
                <a16:creationId xmlns:a16="http://schemas.microsoft.com/office/drawing/2014/main" id="{FFFF88CE-8CC0-43A8-B6AC-3D574F467A68}"/>
              </a:ext>
            </a:extLst>
          </p:cNvPr>
          <p:cNvSpPr/>
          <p:nvPr/>
        </p:nvSpPr>
        <p:spPr>
          <a:xfrm>
            <a:off x="4563188" y="786427"/>
            <a:ext cx="3960440" cy="817623"/>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it-IT" dirty="0"/>
          </a:p>
        </p:txBody>
      </p:sp>
      <p:sp>
        <p:nvSpPr>
          <p:cNvPr id="4" name="CasellaDiTesto 3">
            <a:extLst>
              <a:ext uri="{FF2B5EF4-FFF2-40B4-BE49-F238E27FC236}">
                <a16:creationId xmlns:a16="http://schemas.microsoft.com/office/drawing/2014/main" id="{17DCE0D7-7CCE-4D35-8650-381BD8EAC5F3}"/>
              </a:ext>
            </a:extLst>
          </p:cNvPr>
          <p:cNvSpPr txBox="1"/>
          <p:nvPr/>
        </p:nvSpPr>
        <p:spPr>
          <a:xfrm>
            <a:off x="4881755" y="938166"/>
            <a:ext cx="3340215" cy="461665"/>
          </a:xfrm>
          <a:prstGeom prst="rect">
            <a:avLst/>
          </a:prstGeom>
          <a:solidFill>
            <a:srgbClr val="FFFF00"/>
          </a:solidFill>
        </p:spPr>
        <p:txBody>
          <a:bodyPr wrap="square" rtlCol="0">
            <a:spAutoFit/>
          </a:bodyPr>
          <a:lstStyle/>
          <a:p>
            <a:r>
              <a:rPr lang="it-IT" sz="2400" b="1" dirty="0"/>
              <a:t>Direttiva 2006/123/CE </a:t>
            </a:r>
          </a:p>
        </p:txBody>
      </p:sp>
      <p:sp>
        <p:nvSpPr>
          <p:cNvPr id="7" name="Rettangolo 6">
            <a:extLst>
              <a:ext uri="{FF2B5EF4-FFF2-40B4-BE49-F238E27FC236}">
                <a16:creationId xmlns:a16="http://schemas.microsoft.com/office/drawing/2014/main" id="{E9CBAC6A-3827-4231-9ABF-CF126697E03F}"/>
              </a:ext>
            </a:extLst>
          </p:cNvPr>
          <p:cNvSpPr/>
          <p:nvPr/>
        </p:nvSpPr>
        <p:spPr>
          <a:xfrm>
            <a:off x="2772374" y="1691838"/>
            <a:ext cx="2151744" cy="70804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it-IT" b="1" dirty="0"/>
          </a:p>
        </p:txBody>
      </p:sp>
      <p:sp>
        <p:nvSpPr>
          <p:cNvPr id="8" name="CasellaDiTesto 7">
            <a:extLst>
              <a:ext uri="{FF2B5EF4-FFF2-40B4-BE49-F238E27FC236}">
                <a16:creationId xmlns:a16="http://schemas.microsoft.com/office/drawing/2014/main" id="{C3389C29-3F7E-4FFF-B922-697D1CA5DA4D}"/>
              </a:ext>
            </a:extLst>
          </p:cNvPr>
          <p:cNvSpPr txBox="1"/>
          <p:nvPr/>
        </p:nvSpPr>
        <p:spPr>
          <a:xfrm>
            <a:off x="2824599" y="1717295"/>
            <a:ext cx="2057664" cy="646331"/>
          </a:xfrm>
          <a:prstGeom prst="rect">
            <a:avLst/>
          </a:prstGeom>
          <a:solidFill>
            <a:srgbClr val="FF0000"/>
          </a:solidFill>
        </p:spPr>
        <p:txBody>
          <a:bodyPr wrap="square" rtlCol="0">
            <a:spAutoFit/>
          </a:bodyPr>
          <a:lstStyle/>
          <a:p>
            <a:pPr algn="ctr"/>
            <a:r>
              <a:rPr lang="it-IT" b="1" dirty="0"/>
              <a:t>D.lgs. 59/2010</a:t>
            </a:r>
          </a:p>
          <a:p>
            <a:pPr algn="ctr"/>
            <a:r>
              <a:rPr lang="it-IT" b="1" dirty="0"/>
              <a:t>(direttiva servizi) </a:t>
            </a:r>
          </a:p>
        </p:txBody>
      </p:sp>
      <p:sp>
        <p:nvSpPr>
          <p:cNvPr id="9" name="Rettangolo 8">
            <a:extLst>
              <a:ext uri="{FF2B5EF4-FFF2-40B4-BE49-F238E27FC236}">
                <a16:creationId xmlns:a16="http://schemas.microsoft.com/office/drawing/2014/main" id="{B831824A-A7F2-4FE1-868B-96B6172FE470}"/>
              </a:ext>
            </a:extLst>
          </p:cNvPr>
          <p:cNvSpPr/>
          <p:nvPr/>
        </p:nvSpPr>
        <p:spPr>
          <a:xfrm>
            <a:off x="2466520" y="2499771"/>
            <a:ext cx="2430411" cy="65816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it-IT" dirty="0"/>
          </a:p>
        </p:txBody>
      </p:sp>
      <p:sp>
        <p:nvSpPr>
          <p:cNvPr id="10" name="CasellaDiTesto 9">
            <a:extLst>
              <a:ext uri="{FF2B5EF4-FFF2-40B4-BE49-F238E27FC236}">
                <a16:creationId xmlns:a16="http://schemas.microsoft.com/office/drawing/2014/main" id="{37682437-AEB4-4A1D-A470-53A7502D2CF2}"/>
              </a:ext>
            </a:extLst>
          </p:cNvPr>
          <p:cNvSpPr txBox="1"/>
          <p:nvPr/>
        </p:nvSpPr>
        <p:spPr>
          <a:xfrm>
            <a:off x="2499161" y="2534190"/>
            <a:ext cx="2365131" cy="584775"/>
          </a:xfrm>
          <a:prstGeom prst="rect">
            <a:avLst/>
          </a:prstGeom>
          <a:solidFill>
            <a:srgbClr val="FFC000"/>
          </a:solidFill>
        </p:spPr>
        <p:txBody>
          <a:bodyPr wrap="square" rtlCol="0">
            <a:spAutoFit/>
          </a:bodyPr>
          <a:lstStyle/>
          <a:p>
            <a:pPr algn="ctr"/>
            <a:r>
              <a:rPr lang="it-IT" b="1" dirty="0"/>
              <a:t>DL. 13/08/2011, n. 138 </a:t>
            </a:r>
            <a:r>
              <a:rPr lang="it-IT" sz="1400" b="1" dirty="0"/>
              <a:t>(</a:t>
            </a:r>
            <a:r>
              <a:rPr lang="it-IT" sz="1400" b="1" dirty="0" err="1"/>
              <a:t>liber</a:t>
            </a:r>
            <a:r>
              <a:rPr lang="it-IT" sz="1400" b="1" dirty="0"/>
              <a:t>. e sviluppo)</a:t>
            </a:r>
          </a:p>
        </p:txBody>
      </p:sp>
      <p:sp>
        <p:nvSpPr>
          <p:cNvPr id="12" name="Rettangolo 11">
            <a:extLst>
              <a:ext uri="{FF2B5EF4-FFF2-40B4-BE49-F238E27FC236}">
                <a16:creationId xmlns:a16="http://schemas.microsoft.com/office/drawing/2014/main" id="{E1367294-F30A-4DA6-9B2A-490389F9417E}"/>
              </a:ext>
            </a:extLst>
          </p:cNvPr>
          <p:cNvSpPr/>
          <p:nvPr/>
        </p:nvSpPr>
        <p:spPr>
          <a:xfrm>
            <a:off x="2003140" y="4148078"/>
            <a:ext cx="1682675" cy="492780"/>
          </a:xfrm>
          <a:prstGeom prst="rect">
            <a:avLst/>
          </a:prstGeom>
          <a:ln w="762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dirty="0"/>
          </a:p>
        </p:txBody>
      </p:sp>
      <p:sp>
        <p:nvSpPr>
          <p:cNvPr id="16" name="Rettangolo 15">
            <a:extLst>
              <a:ext uri="{FF2B5EF4-FFF2-40B4-BE49-F238E27FC236}">
                <a16:creationId xmlns:a16="http://schemas.microsoft.com/office/drawing/2014/main" id="{B5EDB22C-5FFE-415A-8807-BF9DB9AE6ABA}"/>
              </a:ext>
            </a:extLst>
          </p:cNvPr>
          <p:cNvSpPr/>
          <p:nvPr/>
        </p:nvSpPr>
        <p:spPr>
          <a:xfrm>
            <a:off x="7774959" y="1710221"/>
            <a:ext cx="2065077" cy="49976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it-IT" b="1" dirty="0"/>
          </a:p>
        </p:txBody>
      </p:sp>
      <p:sp>
        <p:nvSpPr>
          <p:cNvPr id="17" name="CasellaDiTesto 16">
            <a:extLst>
              <a:ext uri="{FF2B5EF4-FFF2-40B4-BE49-F238E27FC236}">
                <a16:creationId xmlns:a16="http://schemas.microsoft.com/office/drawing/2014/main" id="{B4511C4E-192E-4FE1-8296-030A8FF1A55A}"/>
              </a:ext>
            </a:extLst>
          </p:cNvPr>
          <p:cNvSpPr txBox="1"/>
          <p:nvPr/>
        </p:nvSpPr>
        <p:spPr>
          <a:xfrm>
            <a:off x="7808842" y="1767276"/>
            <a:ext cx="1963307" cy="383975"/>
          </a:xfrm>
          <a:prstGeom prst="rect">
            <a:avLst/>
          </a:prstGeom>
          <a:solidFill>
            <a:srgbClr val="FF0000"/>
          </a:solidFill>
        </p:spPr>
        <p:txBody>
          <a:bodyPr wrap="square" rtlCol="0">
            <a:spAutoFit/>
          </a:bodyPr>
          <a:lstStyle/>
          <a:p>
            <a:pPr algn="ctr"/>
            <a:r>
              <a:rPr lang="it-IT" b="1" dirty="0"/>
              <a:t>Legge 122/2010</a:t>
            </a:r>
          </a:p>
        </p:txBody>
      </p:sp>
      <p:sp>
        <p:nvSpPr>
          <p:cNvPr id="18" name="Rettangolo 17">
            <a:extLst>
              <a:ext uri="{FF2B5EF4-FFF2-40B4-BE49-F238E27FC236}">
                <a16:creationId xmlns:a16="http://schemas.microsoft.com/office/drawing/2014/main" id="{0B070A16-45CD-4F78-84B3-48A3B9388D16}"/>
              </a:ext>
            </a:extLst>
          </p:cNvPr>
          <p:cNvSpPr/>
          <p:nvPr/>
        </p:nvSpPr>
        <p:spPr>
          <a:xfrm>
            <a:off x="8431688" y="3247326"/>
            <a:ext cx="2065077" cy="4487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it-IT" dirty="0"/>
          </a:p>
        </p:txBody>
      </p:sp>
      <p:sp>
        <p:nvSpPr>
          <p:cNvPr id="19" name="Rettangolo 18">
            <a:extLst>
              <a:ext uri="{FF2B5EF4-FFF2-40B4-BE49-F238E27FC236}">
                <a16:creationId xmlns:a16="http://schemas.microsoft.com/office/drawing/2014/main" id="{36A28AEB-713F-4297-89DD-8BB46F0BF1E7}"/>
              </a:ext>
            </a:extLst>
          </p:cNvPr>
          <p:cNvSpPr/>
          <p:nvPr/>
        </p:nvSpPr>
        <p:spPr>
          <a:xfrm>
            <a:off x="5070493" y="2457055"/>
            <a:ext cx="2753430" cy="1245017"/>
          </a:xfrm>
          <a:prstGeom prst="rect">
            <a:avLst/>
          </a:prstGeom>
          <a:solidFill>
            <a:schemeClr val="bg1"/>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it-IT" dirty="0"/>
          </a:p>
        </p:txBody>
      </p:sp>
      <p:sp>
        <p:nvSpPr>
          <p:cNvPr id="20" name="CasellaDiTesto 19">
            <a:extLst>
              <a:ext uri="{FF2B5EF4-FFF2-40B4-BE49-F238E27FC236}">
                <a16:creationId xmlns:a16="http://schemas.microsoft.com/office/drawing/2014/main" id="{17221FB6-77AF-4E73-AF3F-363C950FD742}"/>
              </a:ext>
            </a:extLst>
          </p:cNvPr>
          <p:cNvSpPr txBox="1"/>
          <p:nvPr/>
        </p:nvSpPr>
        <p:spPr>
          <a:xfrm>
            <a:off x="5137372" y="2499772"/>
            <a:ext cx="2873915" cy="1107996"/>
          </a:xfrm>
          <a:prstGeom prst="rect">
            <a:avLst/>
          </a:prstGeom>
          <a:solidFill>
            <a:srgbClr val="FFC000"/>
          </a:solidFill>
        </p:spPr>
        <p:txBody>
          <a:bodyPr wrap="square" rtlCol="0">
            <a:spAutoFit/>
          </a:bodyPr>
          <a:lstStyle/>
          <a:p>
            <a:pPr algn="ctr"/>
            <a:r>
              <a:rPr lang="it-IT" b="1" dirty="0"/>
              <a:t>D.L. 5/12 </a:t>
            </a:r>
          </a:p>
          <a:p>
            <a:pPr algn="ctr"/>
            <a:r>
              <a:rPr lang="it-IT" sz="1600" b="1" dirty="0"/>
              <a:t>convertito con modificazioni dalla l. n. 35/2012 c.d. «Semplifica Italia» </a:t>
            </a:r>
          </a:p>
        </p:txBody>
      </p:sp>
      <p:sp>
        <p:nvSpPr>
          <p:cNvPr id="21" name="CasellaDiTesto 20">
            <a:extLst>
              <a:ext uri="{FF2B5EF4-FFF2-40B4-BE49-F238E27FC236}">
                <a16:creationId xmlns:a16="http://schemas.microsoft.com/office/drawing/2014/main" id="{5F51594F-2750-434F-9B35-05EA8DF6BD42}"/>
              </a:ext>
            </a:extLst>
          </p:cNvPr>
          <p:cNvSpPr txBox="1"/>
          <p:nvPr/>
        </p:nvSpPr>
        <p:spPr>
          <a:xfrm>
            <a:off x="8523628" y="3292353"/>
            <a:ext cx="1887601" cy="369332"/>
          </a:xfrm>
          <a:prstGeom prst="rect">
            <a:avLst/>
          </a:prstGeom>
          <a:solidFill>
            <a:srgbClr val="FFC000"/>
          </a:solidFill>
        </p:spPr>
        <p:txBody>
          <a:bodyPr wrap="square" rtlCol="0">
            <a:spAutoFit/>
          </a:bodyPr>
          <a:lstStyle/>
          <a:p>
            <a:pPr algn="ctr"/>
            <a:r>
              <a:rPr lang="it-IT" b="1" dirty="0"/>
              <a:t>DL. 90/14</a:t>
            </a:r>
          </a:p>
        </p:txBody>
      </p:sp>
      <p:sp>
        <p:nvSpPr>
          <p:cNvPr id="23" name="Rettangolo 22">
            <a:extLst>
              <a:ext uri="{FF2B5EF4-FFF2-40B4-BE49-F238E27FC236}">
                <a16:creationId xmlns:a16="http://schemas.microsoft.com/office/drawing/2014/main" id="{0C4AFA63-5246-4AAC-8BE5-91F0101EEB5B}"/>
              </a:ext>
            </a:extLst>
          </p:cNvPr>
          <p:cNvSpPr/>
          <p:nvPr/>
        </p:nvSpPr>
        <p:spPr>
          <a:xfrm>
            <a:off x="2113829" y="3292353"/>
            <a:ext cx="2402580" cy="7290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it-IT" dirty="0"/>
          </a:p>
        </p:txBody>
      </p:sp>
      <p:sp>
        <p:nvSpPr>
          <p:cNvPr id="24" name="CasellaDiTesto 23">
            <a:extLst>
              <a:ext uri="{FF2B5EF4-FFF2-40B4-BE49-F238E27FC236}">
                <a16:creationId xmlns:a16="http://schemas.microsoft.com/office/drawing/2014/main" id="{6FC28793-EFE4-4D24-92D0-12F17005070E}"/>
              </a:ext>
            </a:extLst>
          </p:cNvPr>
          <p:cNvSpPr txBox="1"/>
          <p:nvPr/>
        </p:nvSpPr>
        <p:spPr>
          <a:xfrm>
            <a:off x="2151147" y="3329471"/>
            <a:ext cx="2327944" cy="646331"/>
          </a:xfrm>
          <a:prstGeom prst="rect">
            <a:avLst/>
          </a:prstGeom>
          <a:solidFill>
            <a:srgbClr val="FFC000"/>
          </a:solidFill>
        </p:spPr>
        <p:txBody>
          <a:bodyPr wrap="square" rtlCol="0">
            <a:spAutoFit/>
          </a:bodyPr>
          <a:lstStyle/>
          <a:p>
            <a:pPr algn="ctr"/>
            <a:r>
              <a:rPr lang="it-IT" b="1" dirty="0"/>
              <a:t>DL. 83/12 c.d. «decreto sviluppo»</a:t>
            </a:r>
          </a:p>
        </p:txBody>
      </p:sp>
      <p:sp>
        <p:nvSpPr>
          <p:cNvPr id="25" name="Rettangolo 24">
            <a:extLst>
              <a:ext uri="{FF2B5EF4-FFF2-40B4-BE49-F238E27FC236}">
                <a16:creationId xmlns:a16="http://schemas.microsoft.com/office/drawing/2014/main" id="{E442B719-3135-4188-87C0-0BFFAC7F4208}"/>
              </a:ext>
            </a:extLst>
          </p:cNvPr>
          <p:cNvSpPr/>
          <p:nvPr/>
        </p:nvSpPr>
        <p:spPr>
          <a:xfrm>
            <a:off x="8646955" y="2666379"/>
            <a:ext cx="1628421" cy="43401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it-IT" dirty="0"/>
          </a:p>
        </p:txBody>
      </p:sp>
      <p:sp>
        <p:nvSpPr>
          <p:cNvPr id="13" name="CasellaDiTesto 12">
            <a:extLst>
              <a:ext uri="{FF2B5EF4-FFF2-40B4-BE49-F238E27FC236}">
                <a16:creationId xmlns:a16="http://schemas.microsoft.com/office/drawing/2014/main" id="{28633173-E5E2-4B5A-89A2-9B99269057E8}"/>
              </a:ext>
            </a:extLst>
          </p:cNvPr>
          <p:cNvSpPr txBox="1"/>
          <p:nvPr/>
        </p:nvSpPr>
        <p:spPr>
          <a:xfrm>
            <a:off x="8729235" y="2706365"/>
            <a:ext cx="1450964" cy="369332"/>
          </a:xfrm>
          <a:prstGeom prst="rect">
            <a:avLst/>
          </a:prstGeom>
          <a:solidFill>
            <a:srgbClr val="FFC000"/>
          </a:solidFill>
        </p:spPr>
        <p:txBody>
          <a:bodyPr wrap="square" rtlCol="0">
            <a:spAutoFit/>
          </a:bodyPr>
          <a:lstStyle/>
          <a:p>
            <a:pPr algn="ctr"/>
            <a:r>
              <a:rPr lang="it-IT" b="1" dirty="0"/>
              <a:t>Legge 27/12</a:t>
            </a:r>
          </a:p>
        </p:txBody>
      </p:sp>
      <p:sp>
        <p:nvSpPr>
          <p:cNvPr id="26" name="Rettangolo 25">
            <a:extLst>
              <a:ext uri="{FF2B5EF4-FFF2-40B4-BE49-F238E27FC236}">
                <a16:creationId xmlns:a16="http://schemas.microsoft.com/office/drawing/2014/main" id="{D9BF128F-5283-42B5-A996-E79D6DD61EAA}"/>
              </a:ext>
            </a:extLst>
          </p:cNvPr>
          <p:cNvSpPr/>
          <p:nvPr/>
        </p:nvSpPr>
        <p:spPr>
          <a:xfrm>
            <a:off x="2007174" y="22049"/>
            <a:ext cx="8388662" cy="707886"/>
          </a:xfrm>
          <a:prstGeom prst="rect">
            <a:avLst/>
          </a:prstGeom>
          <a:solidFill>
            <a:schemeClr val="tx1"/>
          </a:solidFill>
        </p:spPr>
        <p:txBody>
          <a:bodyPr wrap="square">
            <a:spAutoFit/>
          </a:bodyPr>
          <a:lstStyle/>
          <a:p>
            <a:pPr algn="ctr"/>
            <a:r>
              <a:rPr lang="it-IT" sz="2000" b="1" dirty="0">
                <a:solidFill>
                  <a:schemeClr val="bg1"/>
                </a:solidFill>
              </a:rPr>
              <a:t>Semplificazione, liberalizzazione e modernizzazione nonché l'eliminazione degli ostacoli giuridici ed amministrativi</a:t>
            </a:r>
          </a:p>
        </p:txBody>
      </p:sp>
      <p:sp>
        <p:nvSpPr>
          <p:cNvPr id="27" name="CasellaDiTesto 26">
            <a:extLst>
              <a:ext uri="{FF2B5EF4-FFF2-40B4-BE49-F238E27FC236}">
                <a16:creationId xmlns:a16="http://schemas.microsoft.com/office/drawing/2014/main" id="{68AAF596-4E58-4404-B832-8B1B29381B99}"/>
              </a:ext>
            </a:extLst>
          </p:cNvPr>
          <p:cNvSpPr txBox="1"/>
          <p:nvPr/>
        </p:nvSpPr>
        <p:spPr>
          <a:xfrm>
            <a:off x="2119609" y="4179733"/>
            <a:ext cx="1673476" cy="369332"/>
          </a:xfrm>
          <a:prstGeom prst="rect">
            <a:avLst/>
          </a:prstGeom>
          <a:solidFill>
            <a:srgbClr val="00B050"/>
          </a:solidFill>
        </p:spPr>
        <p:txBody>
          <a:bodyPr wrap="square" rtlCol="0">
            <a:spAutoFit/>
          </a:bodyPr>
          <a:lstStyle/>
          <a:p>
            <a:r>
              <a:rPr lang="it-IT" b="1" dirty="0"/>
              <a:t>Legge 124/15</a:t>
            </a:r>
          </a:p>
        </p:txBody>
      </p:sp>
      <p:sp>
        <p:nvSpPr>
          <p:cNvPr id="28" name="Rettangolo 27">
            <a:extLst>
              <a:ext uri="{FF2B5EF4-FFF2-40B4-BE49-F238E27FC236}">
                <a16:creationId xmlns:a16="http://schemas.microsoft.com/office/drawing/2014/main" id="{50260E53-D61B-4C19-897F-1821F05A9B48}"/>
              </a:ext>
            </a:extLst>
          </p:cNvPr>
          <p:cNvSpPr/>
          <p:nvPr/>
        </p:nvSpPr>
        <p:spPr>
          <a:xfrm>
            <a:off x="3884334" y="4149240"/>
            <a:ext cx="1712515" cy="492780"/>
          </a:xfrm>
          <a:prstGeom prst="rect">
            <a:avLst/>
          </a:prstGeom>
          <a:ln w="762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dirty="0"/>
          </a:p>
        </p:txBody>
      </p:sp>
      <p:sp>
        <p:nvSpPr>
          <p:cNvPr id="29" name="CasellaDiTesto 28">
            <a:extLst>
              <a:ext uri="{FF2B5EF4-FFF2-40B4-BE49-F238E27FC236}">
                <a16:creationId xmlns:a16="http://schemas.microsoft.com/office/drawing/2014/main" id="{6C0E306D-390B-447B-8EEE-48899BCEDA5D}"/>
              </a:ext>
            </a:extLst>
          </p:cNvPr>
          <p:cNvSpPr txBox="1"/>
          <p:nvPr/>
        </p:nvSpPr>
        <p:spPr>
          <a:xfrm>
            <a:off x="3967445" y="4199671"/>
            <a:ext cx="1593406" cy="374315"/>
          </a:xfrm>
          <a:prstGeom prst="rect">
            <a:avLst/>
          </a:prstGeom>
          <a:solidFill>
            <a:srgbClr val="00B050"/>
          </a:solidFill>
        </p:spPr>
        <p:txBody>
          <a:bodyPr wrap="square" rtlCol="0">
            <a:spAutoFit/>
          </a:bodyPr>
          <a:lstStyle/>
          <a:p>
            <a:r>
              <a:rPr lang="it-IT" b="1" dirty="0"/>
              <a:t>D. </a:t>
            </a:r>
            <a:r>
              <a:rPr lang="it-IT" b="1" dirty="0" err="1"/>
              <a:t>lgs</a:t>
            </a:r>
            <a:r>
              <a:rPr lang="it-IT" b="1" dirty="0"/>
              <a:t>. 126/16</a:t>
            </a:r>
          </a:p>
        </p:txBody>
      </p:sp>
      <p:sp>
        <p:nvSpPr>
          <p:cNvPr id="30" name="Rettangolo 29">
            <a:extLst>
              <a:ext uri="{FF2B5EF4-FFF2-40B4-BE49-F238E27FC236}">
                <a16:creationId xmlns:a16="http://schemas.microsoft.com/office/drawing/2014/main" id="{EB986D94-3174-4953-80AD-882348CA2D31}"/>
              </a:ext>
            </a:extLst>
          </p:cNvPr>
          <p:cNvSpPr/>
          <p:nvPr/>
        </p:nvSpPr>
        <p:spPr>
          <a:xfrm>
            <a:off x="5767050" y="4136386"/>
            <a:ext cx="1712514" cy="499764"/>
          </a:xfrm>
          <a:prstGeom prst="rect">
            <a:avLst/>
          </a:prstGeom>
          <a:ln w="762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dirty="0"/>
          </a:p>
        </p:txBody>
      </p:sp>
      <p:sp>
        <p:nvSpPr>
          <p:cNvPr id="31" name="CasellaDiTesto 30">
            <a:extLst>
              <a:ext uri="{FF2B5EF4-FFF2-40B4-BE49-F238E27FC236}">
                <a16:creationId xmlns:a16="http://schemas.microsoft.com/office/drawing/2014/main" id="{B4FC541B-E333-4484-9EB6-1AFBF1295196}"/>
              </a:ext>
            </a:extLst>
          </p:cNvPr>
          <p:cNvSpPr txBox="1"/>
          <p:nvPr/>
        </p:nvSpPr>
        <p:spPr>
          <a:xfrm>
            <a:off x="5816950" y="4210064"/>
            <a:ext cx="1611874" cy="369332"/>
          </a:xfrm>
          <a:prstGeom prst="rect">
            <a:avLst/>
          </a:prstGeom>
          <a:solidFill>
            <a:srgbClr val="00B050"/>
          </a:solidFill>
        </p:spPr>
        <p:txBody>
          <a:bodyPr wrap="square" rtlCol="0">
            <a:spAutoFit/>
          </a:bodyPr>
          <a:lstStyle/>
          <a:p>
            <a:r>
              <a:rPr lang="it-IT" b="1" dirty="0"/>
              <a:t>D. </a:t>
            </a:r>
            <a:r>
              <a:rPr lang="it-IT" b="1" dirty="0" err="1"/>
              <a:t>lgs</a:t>
            </a:r>
            <a:r>
              <a:rPr lang="it-IT" b="1" dirty="0"/>
              <a:t>. 127/16</a:t>
            </a:r>
          </a:p>
        </p:txBody>
      </p:sp>
      <p:sp>
        <p:nvSpPr>
          <p:cNvPr id="32" name="Rettangolo 31">
            <a:extLst>
              <a:ext uri="{FF2B5EF4-FFF2-40B4-BE49-F238E27FC236}">
                <a16:creationId xmlns:a16="http://schemas.microsoft.com/office/drawing/2014/main" id="{38F97A71-9743-4C54-86EC-6644CF2318C6}"/>
              </a:ext>
            </a:extLst>
          </p:cNvPr>
          <p:cNvSpPr/>
          <p:nvPr/>
        </p:nvSpPr>
        <p:spPr>
          <a:xfrm>
            <a:off x="7635024" y="4157628"/>
            <a:ext cx="1659482" cy="462693"/>
          </a:xfrm>
          <a:prstGeom prst="rect">
            <a:avLst/>
          </a:prstGeom>
          <a:ln w="762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dirty="0"/>
          </a:p>
        </p:txBody>
      </p:sp>
      <p:sp>
        <p:nvSpPr>
          <p:cNvPr id="34" name="CasellaDiTesto 33">
            <a:extLst>
              <a:ext uri="{FF2B5EF4-FFF2-40B4-BE49-F238E27FC236}">
                <a16:creationId xmlns:a16="http://schemas.microsoft.com/office/drawing/2014/main" id="{03D27164-283A-4E00-854B-6A2492B9C121}"/>
              </a:ext>
            </a:extLst>
          </p:cNvPr>
          <p:cNvSpPr txBox="1"/>
          <p:nvPr/>
        </p:nvSpPr>
        <p:spPr>
          <a:xfrm>
            <a:off x="7695292" y="4203164"/>
            <a:ext cx="1615479" cy="369332"/>
          </a:xfrm>
          <a:prstGeom prst="rect">
            <a:avLst/>
          </a:prstGeom>
          <a:solidFill>
            <a:srgbClr val="00B050"/>
          </a:solidFill>
        </p:spPr>
        <p:txBody>
          <a:bodyPr wrap="square" rtlCol="0">
            <a:spAutoFit/>
          </a:bodyPr>
          <a:lstStyle/>
          <a:p>
            <a:r>
              <a:rPr lang="it-IT" b="1" dirty="0"/>
              <a:t>D. </a:t>
            </a:r>
            <a:r>
              <a:rPr lang="it-IT" b="1" dirty="0" err="1"/>
              <a:t>lgs</a:t>
            </a:r>
            <a:r>
              <a:rPr lang="it-IT" b="1" dirty="0"/>
              <a:t>. 222/16</a:t>
            </a:r>
          </a:p>
        </p:txBody>
      </p:sp>
      <p:sp>
        <p:nvSpPr>
          <p:cNvPr id="35" name="Rettangolo 34">
            <a:extLst>
              <a:ext uri="{FF2B5EF4-FFF2-40B4-BE49-F238E27FC236}">
                <a16:creationId xmlns:a16="http://schemas.microsoft.com/office/drawing/2014/main" id="{AB5948D5-62C5-4953-BB1E-7EEAD737733B}"/>
              </a:ext>
            </a:extLst>
          </p:cNvPr>
          <p:cNvSpPr/>
          <p:nvPr/>
        </p:nvSpPr>
        <p:spPr>
          <a:xfrm>
            <a:off x="9416703" y="4123547"/>
            <a:ext cx="1241117" cy="884769"/>
          </a:xfrm>
          <a:prstGeom prst="rect">
            <a:avLst/>
          </a:prstGeom>
          <a:solidFill>
            <a:srgbClr val="7030A0"/>
          </a:solidFill>
          <a:ln w="762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dirty="0"/>
          </a:p>
        </p:txBody>
      </p:sp>
      <p:sp>
        <p:nvSpPr>
          <p:cNvPr id="37" name="CasellaDiTesto 36">
            <a:extLst>
              <a:ext uri="{FF2B5EF4-FFF2-40B4-BE49-F238E27FC236}">
                <a16:creationId xmlns:a16="http://schemas.microsoft.com/office/drawing/2014/main" id="{EF8A7E5E-9670-4765-A8C8-3112C260DB33}"/>
              </a:ext>
            </a:extLst>
          </p:cNvPr>
          <p:cNvSpPr txBox="1"/>
          <p:nvPr/>
        </p:nvSpPr>
        <p:spPr>
          <a:xfrm>
            <a:off x="9536175" y="4239672"/>
            <a:ext cx="1009541" cy="646331"/>
          </a:xfrm>
          <a:prstGeom prst="rect">
            <a:avLst/>
          </a:prstGeom>
          <a:solidFill>
            <a:schemeClr val="bg1"/>
          </a:solidFill>
        </p:spPr>
        <p:txBody>
          <a:bodyPr wrap="square" rtlCol="0">
            <a:spAutoFit/>
          </a:bodyPr>
          <a:lstStyle/>
          <a:p>
            <a:pPr algn="ctr"/>
            <a:r>
              <a:rPr lang="it-IT" b="1" dirty="0"/>
              <a:t>D.P.R. 194/16</a:t>
            </a:r>
          </a:p>
        </p:txBody>
      </p:sp>
      <p:pic>
        <p:nvPicPr>
          <p:cNvPr id="38" name="Immagine 37">
            <a:extLst>
              <a:ext uri="{FF2B5EF4-FFF2-40B4-BE49-F238E27FC236}">
                <a16:creationId xmlns:a16="http://schemas.microsoft.com/office/drawing/2014/main" id="{8D5168DD-1E52-4ACB-B6CD-C9CD8339F8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01834" y="1511599"/>
            <a:ext cx="1016059" cy="680976"/>
          </a:xfrm>
          <a:prstGeom prst="rect">
            <a:avLst/>
          </a:prstGeom>
        </p:spPr>
      </p:pic>
      <p:pic>
        <p:nvPicPr>
          <p:cNvPr id="40" name="Immagine 39">
            <a:extLst>
              <a:ext uri="{FF2B5EF4-FFF2-40B4-BE49-F238E27FC236}">
                <a16:creationId xmlns:a16="http://schemas.microsoft.com/office/drawing/2014/main" id="{2394CE7F-047F-43DC-9C57-16CD69E091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793" y="4098813"/>
            <a:ext cx="969762" cy="928051"/>
          </a:xfrm>
          <a:prstGeom prst="rect">
            <a:avLst/>
          </a:prstGeom>
        </p:spPr>
      </p:pic>
      <p:pic>
        <p:nvPicPr>
          <p:cNvPr id="42" name="Immagine 41">
            <a:extLst>
              <a:ext uri="{FF2B5EF4-FFF2-40B4-BE49-F238E27FC236}">
                <a16:creationId xmlns:a16="http://schemas.microsoft.com/office/drawing/2014/main" id="{070DD30F-0891-408B-B492-5C01285BC1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039" y="-1535"/>
            <a:ext cx="893767" cy="1145855"/>
          </a:xfrm>
          <a:prstGeom prst="rect">
            <a:avLst/>
          </a:prstGeom>
        </p:spPr>
      </p:pic>
      <p:sp>
        <p:nvSpPr>
          <p:cNvPr id="43" name="Freccia in giù 42">
            <a:extLst>
              <a:ext uri="{FF2B5EF4-FFF2-40B4-BE49-F238E27FC236}">
                <a16:creationId xmlns:a16="http://schemas.microsoft.com/office/drawing/2014/main" id="{07571769-2B0F-4F9A-A261-C667451983BC}"/>
              </a:ext>
            </a:extLst>
          </p:cNvPr>
          <p:cNvSpPr/>
          <p:nvPr/>
        </p:nvSpPr>
        <p:spPr>
          <a:xfrm rot="10800000">
            <a:off x="6082524" y="4657392"/>
            <a:ext cx="1288988" cy="1565215"/>
          </a:xfrm>
          <a:prstGeom prst="downArrow">
            <a:avLst/>
          </a:prstGeom>
          <a:solidFill>
            <a:schemeClr val="tx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it-IT" b="1" dirty="0"/>
              <a:t>Conferenza di servizi</a:t>
            </a:r>
          </a:p>
        </p:txBody>
      </p:sp>
      <p:sp>
        <p:nvSpPr>
          <p:cNvPr id="44" name="CasellaDiTesto 43">
            <a:extLst>
              <a:ext uri="{FF2B5EF4-FFF2-40B4-BE49-F238E27FC236}">
                <a16:creationId xmlns:a16="http://schemas.microsoft.com/office/drawing/2014/main" id="{E24677F4-3EAD-472B-8790-9FA11C22C6F6}"/>
              </a:ext>
            </a:extLst>
          </p:cNvPr>
          <p:cNvSpPr txBox="1"/>
          <p:nvPr/>
        </p:nvSpPr>
        <p:spPr>
          <a:xfrm>
            <a:off x="489109" y="1050038"/>
            <a:ext cx="1630500" cy="461561"/>
          </a:xfrm>
          <a:prstGeom prst="rect">
            <a:avLst/>
          </a:prstGeom>
          <a:noFill/>
        </p:spPr>
        <p:txBody>
          <a:bodyPr wrap="square" rtlCol="0">
            <a:spAutoFit/>
          </a:bodyPr>
          <a:lstStyle/>
          <a:p>
            <a:pPr algn="ctr"/>
            <a:r>
              <a:rPr lang="it-IT" sz="1200" dirty="0"/>
              <a:t>Massimo Saverio Giannini </a:t>
            </a:r>
          </a:p>
        </p:txBody>
      </p:sp>
      <p:sp>
        <p:nvSpPr>
          <p:cNvPr id="45" name="CasellaDiTesto 44">
            <a:extLst>
              <a:ext uri="{FF2B5EF4-FFF2-40B4-BE49-F238E27FC236}">
                <a16:creationId xmlns:a16="http://schemas.microsoft.com/office/drawing/2014/main" id="{693D3F9F-1FE1-4E73-8242-518CCBD88CF0}"/>
              </a:ext>
            </a:extLst>
          </p:cNvPr>
          <p:cNvSpPr txBox="1"/>
          <p:nvPr/>
        </p:nvSpPr>
        <p:spPr>
          <a:xfrm>
            <a:off x="721205" y="5010621"/>
            <a:ext cx="1269688" cy="274373"/>
          </a:xfrm>
          <a:prstGeom prst="rect">
            <a:avLst/>
          </a:prstGeom>
          <a:noFill/>
        </p:spPr>
        <p:txBody>
          <a:bodyPr wrap="square" rtlCol="0">
            <a:spAutoFit/>
          </a:bodyPr>
          <a:lstStyle/>
          <a:p>
            <a:r>
              <a:rPr lang="it-IT" sz="1200" dirty="0"/>
              <a:t>Marianna Madia</a:t>
            </a:r>
          </a:p>
        </p:txBody>
      </p:sp>
      <p:sp>
        <p:nvSpPr>
          <p:cNvPr id="46" name="CasellaDiTesto 45">
            <a:extLst>
              <a:ext uri="{FF2B5EF4-FFF2-40B4-BE49-F238E27FC236}">
                <a16:creationId xmlns:a16="http://schemas.microsoft.com/office/drawing/2014/main" id="{58F79652-D411-4C20-8ED8-D690383BCF82}"/>
              </a:ext>
            </a:extLst>
          </p:cNvPr>
          <p:cNvSpPr txBox="1"/>
          <p:nvPr/>
        </p:nvSpPr>
        <p:spPr>
          <a:xfrm>
            <a:off x="639658" y="2128245"/>
            <a:ext cx="1269688" cy="523220"/>
          </a:xfrm>
          <a:prstGeom prst="rect">
            <a:avLst/>
          </a:prstGeom>
          <a:noFill/>
        </p:spPr>
        <p:txBody>
          <a:bodyPr wrap="square" rtlCol="0">
            <a:spAutoFit/>
          </a:bodyPr>
          <a:lstStyle/>
          <a:p>
            <a:pPr algn="ctr"/>
            <a:r>
              <a:rPr lang="it-IT" sz="1400" dirty="0" err="1"/>
              <a:t>Frits</a:t>
            </a:r>
            <a:r>
              <a:rPr lang="it-IT" sz="1400" dirty="0"/>
              <a:t> </a:t>
            </a:r>
            <a:r>
              <a:rPr lang="it-IT" sz="1400" dirty="0" err="1"/>
              <a:t>Bolkestein</a:t>
            </a:r>
            <a:endParaRPr lang="it-IT" sz="1400" dirty="0"/>
          </a:p>
        </p:txBody>
      </p:sp>
      <p:sp>
        <p:nvSpPr>
          <p:cNvPr id="48" name="Rettangolo con angoli arrotondati 47">
            <a:extLst>
              <a:ext uri="{FF2B5EF4-FFF2-40B4-BE49-F238E27FC236}">
                <a16:creationId xmlns:a16="http://schemas.microsoft.com/office/drawing/2014/main" id="{DB9DC89D-784D-443B-BFBF-7EB69C45FE09}"/>
              </a:ext>
            </a:extLst>
          </p:cNvPr>
          <p:cNvSpPr/>
          <p:nvPr/>
        </p:nvSpPr>
        <p:spPr>
          <a:xfrm>
            <a:off x="1797062" y="837529"/>
            <a:ext cx="2094829" cy="843634"/>
          </a:xfrm>
          <a:prstGeom prst="roundRect">
            <a:avLst/>
          </a:prstGeom>
          <a:ln w="76200"/>
          <a:scene3d>
            <a:camera prst="perspectiveContrastingRightFacing"/>
            <a:lightRig rig="threePt" dir="t"/>
          </a:scene3d>
          <a:sp3d>
            <a:bevelT w="114300" prst="artDeco"/>
          </a:sp3d>
        </p:spPr>
        <p:style>
          <a:lnRef idx="2">
            <a:schemeClr val="accent3"/>
          </a:lnRef>
          <a:fillRef idx="1">
            <a:schemeClr val="lt1"/>
          </a:fillRef>
          <a:effectRef idx="0">
            <a:schemeClr val="accent3"/>
          </a:effectRef>
          <a:fontRef idx="minor">
            <a:schemeClr val="dk1"/>
          </a:fontRef>
        </p:style>
        <p:txBody>
          <a:bodyPr rtlCol="0" anchor="ctr"/>
          <a:lstStyle/>
          <a:p>
            <a:pPr algn="ctr"/>
            <a:r>
              <a:rPr lang="it-IT" sz="2800" b="1" dirty="0">
                <a:solidFill>
                  <a:schemeClr val="tx1"/>
                </a:solidFill>
              </a:rPr>
              <a:t>Legge 241/90</a:t>
            </a:r>
          </a:p>
        </p:txBody>
      </p:sp>
      <p:sp>
        <p:nvSpPr>
          <p:cNvPr id="49" name="CasellaDiTesto 48">
            <a:extLst>
              <a:ext uri="{FF2B5EF4-FFF2-40B4-BE49-F238E27FC236}">
                <a16:creationId xmlns:a16="http://schemas.microsoft.com/office/drawing/2014/main" id="{5043B06B-93EB-40B9-8D30-7FE728B35E75}"/>
              </a:ext>
            </a:extLst>
          </p:cNvPr>
          <p:cNvSpPr txBox="1"/>
          <p:nvPr/>
        </p:nvSpPr>
        <p:spPr>
          <a:xfrm>
            <a:off x="10967207" y="299081"/>
            <a:ext cx="1221215" cy="584774"/>
          </a:xfrm>
          <a:prstGeom prst="rect">
            <a:avLst/>
          </a:prstGeom>
          <a:noFill/>
        </p:spPr>
        <p:txBody>
          <a:bodyPr wrap="square" rtlCol="0">
            <a:spAutoFit/>
          </a:bodyPr>
          <a:lstStyle/>
          <a:p>
            <a:r>
              <a:rPr lang="it-IT" sz="3200" b="1" dirty="0"/>
              <a:t>1984</a:t>
            </a:r>
          </a:p>
        </p:txBody>
      </p:sp>
      <p:sp>
        <p:nvSpPr>
          <p:cNvPr id="50" name="CasellaDiTesto 49">
            <a:extLst>
              <a:ext uri="{FF2B5EF4-FFF2-40B4-BE49-F238E27FC236}">
                <a16:creationId xmlns:a16="http://schemas.microsoft.com/office/drawing/2014/main" id="{BD603722-F46A-4676-8DF1-B49395461C37}"/>
              </a:ext>
            </a:extLst>
          </p:cNvPr>
          <p:cNvSpPr txBox="1"/>
          <p:nvPr/>
        </p:nvSpPr>
        <p:spPr>
          <a:xfrm>
            <a:off x="11042258" y="5815696"/>
            <a:ext cx="1093249" cy="584775"/>
          </a:xfrm>
          <a:prstGeom prst="rect">
            <a:avLst/>
          </a:prstGeom>
          <a:noFill/>
        </p:spPr>
        <p:txBody>
          <a:bodyPr wrap="square" rtlCol="0">
            <a:spAutoFit/>
          </a:bodyPr>
          <a:lstStyle/>
          <a:p>
            <a:r>
              <a:rPr lang="it-IT" sz="3200" b="1" dirty="0"/>
              <a:t>2018</a:t>
            </a:r>
          </a:p>
        </p:txBody>
      </p:sp>
      <p:sp>
        <p:nvSpPr>
          <p:cNvPr id="51" name="CasellaDiTesto 50">
            <a:extLst>
              <a:ext uri="{FF2B5EF4-FFF2-40B4-BE49-F238E27FC236}">
                <a16:creationId xmlns:a16="http://schemas.microsoft.com/office/drawing/2014/main" id="{AD21E85D-F2BA-43E6-8B86-6BF98DCBCA77}"/>
              </a:ext>
            </a:extLst>
          </p:cNvPr>
          <p:cNvSpPr txBox="1"/>
          <p:nvPr/>
        </p:nvSpPr>
        <p:spPr>
          <a:xfrm>
            <a:off x="10967207" y="938653"/>
            <a:ext cx="1214342" cy="584775"/>
          </a:xfrm>
          <a:prstGeom prst="rect">
            <a:avLst/>
          </a:prstGeom>
          <a:noFill/>
        </p:spPr>
        <p:txBody>
          <a:bodyPr wrap="square" rtlCol="0">
            <a:spAutoFit/>
          </a:bodyPr>
          <a:lstStyle/>
          <a:p>
            <a:r>
              <a:rPr lang="it-IT" sz="3200" b="1" dirty="0"/>
              <a:t>2006</a:t>
            </a:r>
          </a:p>
        </p:txBody>
      </p:sp>
      <p:sp>
        <p:nvSpPr>
          <p:cNvPr id="52" name="CasellaDiTesto 51">
            <a:extLst>
              <a:ext uri="{FF2B5EF4-FFF2-40B4-BE49-F238E27FC236}">
                <a16:creationId xmlns:a16="http://schemas.microsoft.com/office/drawing/2014/main" id="{F1288937-D558-4AC9-BD62-DC9A4B96BE2E}"/>
              </a:ext>
            </a:extLst>
          </p:cNvPr>
          <p:cNvSpPr txBox="1"/>
          <p:nvPr/>
        </p:nvSpPr>
        <p:spPr>
          <a:xfrm>
            <a:off x="10967207" y="1772867"/>
            <a:ext cx="1196390" cy="584775"/>
          </a:xfrm>
          <a:prstGeom prst="rect">
            <a:avLst/>
          </a:prstGeom>
          <a:noFill/>
        </p:spPr>
        <p:txBody>
          <a:bodyPr wrap="square" rtlCol="0">
            <a:spAutoFit/>
          </a:bodyPr>
          <a:lstStyle/>
          <a:p>
            <a:r>
              <a:rPr lang="it-IT" sz="3200" b="1" dirty="0"/>
              <a:t>2010</a:t>
            </a:r>
          </a:p>
        </p:txBody>
      </p:sp>
      <p:sp>
        <p:nvSpPr>
          <p:cNvPr id="53" name="CasellaDiTesto 52">
            <a:extLst>
              <a:ext uri="{FF2B5EF4-FFF2-40B4-BE49-F238E27FC236}">
                <a16:creationId xmlns:a16="http://schemas.microsoft.com/office/drawing/2014/main" id="{219783C9-87BE-41CE-A771-8359DB4E5F02}"/>
              </a:ext>
            </a:extLst>
          </p:cNvPr>
          <p:cNvSpPr txBox="1"/>
          <p:nvPr/>
        </p:nvSpPr>
        <p:spPr>
          <a:xfrm>
            <a:off x="11087495" y="4096342"/>
            <a:ext cx="1094054" cy="954107"/>
          </a:xfrm>
          <a:prstGeom prst="rect">
            <a:avLst/>
          </a:prstGeom>
          <a:noFill/>
        </p:spPr>
        <p:txBody>
          <a:bodyPr wrap="square" rtlCol="0">
            <a:spAutoFit/>
          </a:bodyPr>
          <a:lstStyle/>
          <a:p>
            <a:r>
              <a:rPr lang="it-IT" sz="2800" b="1" dirty="0"/>
              <a:t>2015</a:t>
            </a:r>
          </a:p>
          <a:p>
            <a:r>
              <a:rPr lang="it-IT" sz="2800" b="1" dirty="0"/>
              <a:t>2016</a:t>
            </a:r>
          </a:p>
        </p:txBody>
      </p:sp>
      <p:sp>
        <p:nvSpPr>
          <p:cNvPr id="56" name="CasellaDiTesto 55">
            <a:extLst>
              <a:ext uri="{FF2B5EF4-FFF2-40B4-BE49-F238E27FC236}">
                <a16:creationId xmlns:a16="http://schemas.microsoft.com/office/drawing/2014/main" id="{1D77C166-19AB-4025-B055-460337D9EF47}"/>
              </a:ext>
            </a:extLst>
          </p:cNvPr>
          <p:cNvSpPr txBox="1"/>
          <p:nvPr/>
        </p:nvSpPr>
        <p:spPr>
          <a:xfrm>
            <a:off x="11152145" y="2500702"/>
            <a:ext cx="1039855" cy="1384995"/>
          </a:xfrm>
          <a:prstGeom prst="rect">
            <a:avLst/>
          </a:prstGeom>
          <a:noFill/>
        </p:spPr>
        <p:txBody>
          <a:bodyPr wrap="square" rtlCol="0">
            <a:spAutoFit/>
          </a:bodyPr>
          <a:lstStyle/>
          <a:p>
            <a:r>
              <a:rPr lang="it-IT" sz="2800" b="1" dirty="0"/>
              <a:t>2011</a:t>
            </a:r>
          </a:p>
          <a:p>
            <a:endParaRPr lang="it-IT" sz="2800" b="1" dirty="0"/>
          </a:p>
          <a:p>
            <a:r>
              <a:rPr lang="it-IT" sz="2800" b="1" dirty="0"/>
              <a:t>2014</a:t>
            </a:r>
          </a:p>
        </p:txBody>
      </p:sp>
      <p:sp>
        <p:nvSpPr>
          <p:cNvPr id="61" name="Parentesi graffa aperta 60">
            <a:extLst>
              <a:ext uri="{FF2B5EF4-FFF2-40B4-BE49-F238E27FC236}">
                <a16:creationId xmlns:a16="http://schemas.microsoft.com/office/drawing/2014/main" id="{ABF11396-588E-4141-93AB-49E9E8F577D7}"/>
              </a:ext>
            </a:extLst>
          </p:cNvPr>
          <p:cNvSpPr/>
          <p:nvPr/>
        </p:nvSpPr>
        <p:spPr>
          <a:xfrm>
            <a:off x="10901976" y="2569079"/>
            <a:ext cx="272392" cy="1384995"/>
          </a:xfrm>
          <a:prstGeom prst="leftBrace">
            <a:avLst/>
          </a:prstGeom>
          <a:ln w="28575">
            <a:solidFill>
              <a:srgbClr val="FF0000"/>
            </a:solidFill>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dirty="0"/>
          </a:p>
        </p:txBody>
      </p:sp>
      <p:sp>
        <p:nvSpPr>
          <p:cNvPr id="62" name="Parentesi graffa aperta 61">
            <a:extLst>
              <a:ext uri="{FF2B5EF4-FFF2-40B4-BE49-F238E27FC236}">
                <a16:creationId xmlns:a16="http://schemas.microsoft.com/office/drawing/2014/main" id="{48D7E974-EEAC-445C-850D-2769F54E3905}"/>
              </a:ext>
            </a:extLst>
          </p:cNvPr>
          <p:cNvSpPr/>
          <p:nvPr/>
        </p:nvSpPr>
        <p:spPr>
          <a:xfrm>
            <a:off x="10884036" y="4118129"/>
            <a:ext cx="257657" cy="908735"/>
          </a:xfrm>
          <a:prstGeom prst="leftBrace">
            <a:avLst/>
          </a:prstGeom>
          <a:ln w="28575">
            <a:solidFill>
              <a:srgbClr val="FF0000"/>
            </a:solidFill>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dirty="0"/>
          </a:p>
        </p:txBody>
      </p:sp>
      <p:sp>
        <p:nvSpPr>
          <p:cNvPr id="2" name="CasellaDiTesto 1">
            <a:extLst>
              <a:ext uri="{FF2B5EF4-FFF2-40B4-BE49-F238E27FC236}">
                <a16:creationId xmlns:a16="http://schemas.microsoft.com/office/drawing/2014/main" id="{7C5323D3-9BF3-42F5-898A-48786C8B2D03}"/>
              </a:ext>
            </a:extLst>
          </p:cNvPr>
          <p:cNvSpPr txBox="1"/>
          <p:nvPr/>
        </p:nvSpPr>
        <p:spPr>
          <a:xfrm>
            <a:off x="129937" y="0"/>
            <a:ext cx="615553" cy="5521911"/>
          </a:xfrm>
          <a:prstGeom prst="rect">
            <a:avLst/>
          </a:prstGeom>
          <a:solidFill>
            <a:srgbClr val="FF0000"/>
          </a:solidFill>
        </p:spPr>
        <p:txBody>
          <a:bodyPr vert="vert270" wrap="square" rtlCol="0">
            <a:spAutoFit/>
          </a:bodyPr>
          <a:lstStyle/>
          <a:p>
            <a:pPr algn="ctr"/>
            <a:r>
              <a:rPr lang="it-IT" sz="2800" b="1" dirty="0"/>
              <a:t>Percorso storico semplificazione</a:t>
            </a:r>
          </a:p>
        </p:txBody>
      </p:sp>
      <p:pic>
        <p:nvPicPr>
          <p:cNvPr id="6" name="Immagine 5">
            <a:extLst>
              <a:ext uri="{FF2B5EF4-FFF2-40B4-BE49-F238E27FC236}">
                <a16:creationId xmlns:a16="http://schemas.microsoft.com/office/drawing/2014/main" id="{C02E1470-1223-4AFA-B169-DDD6B77948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203" y="5421703"/>
            <a:ext cx="1671418" cy="657784"/>
          </a:xfrm>
          <a:prstGeom prst="rect">
            <a:avLst/>
          </a:prstGeom>
        </p:spPr>
      </p:pic>
      <p:pic>
        <p:nvPicPr>
          <p:cNvPr id="11" name="Immagine 10">
            <a:extLst>
              <a:ext uri="{FF2B5EF4-FFF2-40B4-BE49-F238E27FC236}">
                <a16:creationId xmlns:a16="http://schemas.microsoft.com/office/drawing/2014/main" id="{A5D8E25D-7C05-4F32-AC6A-7B18AA9EC6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593" y="2704467"/>
            <a:ext cx="1021861" cy="817489"/>
          </a:xfrm>
          <a:prstGeom prst="rect">
            <a:avLst/>
          </a:prstGeom>
        </p:spPr>
      </p:pic>
      <p:sp>
        <p:nvSpPr>
          <p:cNvPr id="54" name="CasellaDiTesto 53">
            <a:extLst>
              <a:ext uri="{FF2B5EF4-FFF2-40B4-BE49-F238E27FC236}">
                <a16:creationId xmlns:a16="http://schemas.microsoft.com/office/drawing/2014/main" id="{ADF72043-0875-45A4-9C0D-D9ED62B3BB3C}"/>
              </a:ext>
            </a:extLst>
          </p:cNvPr>
          <p:cNvSpPr txBox="1"/>
          <p:nvPr/>
        </p:nvSpPr>
        <p:spPr>
          <a:xfrm>
            <a:off x="822718" y="3547018"/>
            <a:ext cx="969762" cy="274373"/>
          </a:xfrm>
          <a:prstGeom prst="rect">
            <a:avLst/>
          </a:prstGeom>
          <a:noFill/>
        </p:spPr>
        <p:txBody>
          <a:bodyPr wrap="square" rtlCol="0">
            <a:spAutoFit/>
          </a:bodyPr>
          <a:lstStyle/>
          <a:p>
            <a:r>
              <a:rPr lang="it-IT" sz="1200" dirty="0"/>
              <a:t>Mario Monti</a:t>
            </a:r>
          </a:p>
        </p:txBody>
      </p:sp>
      <p:sp>
        <p:nvSpPr>
          <p:cNvPr id="55" name="CasellaDiTesto 54">
            <a:extLst>
              <a:ext uri="{FF2B5EF4-FFF2-40B4-BE49-F238E27FC236}">
                <a16:creationId xmlns:a16="http://schemas.microsoft.com/office/drawing/2014/main" id="{AC402891-2128-4FB4-BA90-F5697160CC8C}"/>
              </a:ext>
            </a:extLst>
          </p:cNvPr>
          <p:cNvSpPr txBox="1"/>
          <p:nvPr/>
        </p:nvSpPr>
        <p:spPr>
          <a:xfrm>
            <a:off x="10793847" y="-19647"/>
            <a:ext cx="1375841" cy="584775"/>
          </a:xfrm>
          <a:prstGeom prst="rect">
            <a:avLst/>
          </a:prstGeom>
          <a:noFill/>
        </p:spPr>
        <p:txBody>
          <a:bodyPr wrap="square" rtlCol="0">
            <a:spAutoFit/>
          </a:bodyPr>
          <a:lstStyle/>
          <a:p>
            <a:r>
              <a:rPr lang="it-IT" sz="3200" b="1" dirty="0">
                <a:solidFill>
                  <a:srgbClr val="FF0000"/>
                </a:solidFill>
              </a:rPr>
              <a:t>ANNO</a:t>
            </a:r>
          </a:p>
        </p:txBody>
      </p:sp>
      <p:sp>
        <p:nvSpPr>
          <p:cNvPr id="58" name="Freccia in giù 57">
            <a:extLst>
              <a:ext uri="{FF2B5EF4-FFF2-40B4-BE49-F238E27FC236}">
                <a16:creationId xmlns:a16="http://schemas.microsoft.com/office/drawing/2014/main" id="{493F110E-FCE9-4875-B4EC-086B26E86A15}"/>
              </a:ext>
            </a:extLst>
          </p:cNvPr>
          <p:cNvSpPr/>
          <p:nvPr/>
        </p:nvSpPr>
        <p:spPr>
          <a:xfrm rot="10800000">
            <a:off x="8116864" y="4666713"/>
            <a:ext cx="843469" cy="1002874"/>
          </a:xfrm>
          <a:prstGeom prst="downArrow">
            <a:avLst/>
          </a:prstGeom>
          <a:solidFill>
            <a:schemeClr val="tx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it-IT" b="1" dirty="0"/>
              <a:t>SCIA 2</a:t>
            </a:r>
          </a:p>
        </p:txBody>
      </p:sp>
      <p:sp>
        <p:nvSpPr>
          <p:cNvPr id="60" name="Freccia in giù 59">
            <a:extLst>
              <a:ext uri="{FF2B5EF4-FFF2-40B4-BE49-F238E27FC236}">
                <a16:creationId xmlns:a16="http://schemas.microsoft.com/office/drawing/2014/main" id="{C6BF2143-B6E6-45E4-B5C4-C2981D008946}"/>
              </a:ext>
            </a:extLst>
          </p:cNvPr>
          <p:cNvSpPr/>
          <p:nvPr/>
        </p:nvSpPr>
        <p:spPr>
          <a:xfrm rot="10800000">
            <a:off x="4300225" y="4839909"/>
            <a:ext cx="880732" cy="1114509"/>
          </a:xfrm>
          <a:prstGeom prst="downArrow">
            <a:avLst/>
          </a:prstGeom>
          <a:solidFill>
            <a:schemeClr val="tx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it-IT" b="1" dirty="0"/>
              <a:t>SCIA 1</a:t>
            </a:r>
          </a:p>
        </p:txBody>
      </p:sp>
      <p:sp>
        <p:nvSpPr>
          <p:cNvPr id="5" name="Segnaposto piè di pagina 4">
            <a:extLst>
              <a:ext uri="{FF2B5EF4-FFF2-40B4-BE49-F238E27FC236}">
                <a16:creationId xmlns:a16="http://schemas.microsoft.com/office/drawing/2014/main" id="{9308692B-6D14-25F9-E9BA-5C4B4E22CE0E}"/>
              </a:ext>
            </a:extLst>
          </p:cNvPr>
          <p:cNvSpPr>
            <a:spLocks noGrp="1"/>
          </p:cNvSpPr>
          <p:nvPr>
            <p:ph type="ftr" sz="quarter" idx="11"/>
          </p:nvPr>
        </p:nvSpPr>
        <p:spPr/>
        <p:txBody>
          <a:bodyPr/>
          <a:lstStyle/>
          <a:p>
            <a:r>
              <a:rPr lang="it-IT"/>
              <a:t>M.Serio-Riproduzione riservata -Palermo, 27 febbraio 2026 (ANCI SICILIA)</a:t>
            </a:r>
          </a:p>
        </p:txBody>
      </p:sp>
      <p:sp>
        <p:nvSpPr>
          <p:cNvPr id="15" name="Segnaposto numero diapositiva 14">
            <a:extLst>
              <a:ext uri="{FF2B5EF4-FFF2-40B4-BE49-F238E27FC236}">
                <a16:creationId xmlns:a16="http://schemas.microsoft.com/office/drawing/2014/main" id="{1C830055-CC40-67EF-1A2F-754C94D74B8E}"/>
              </a:ext>
            </a:extLst>
          </p:cNvPr>
          <p:cNvSpPr>
            <a:spLocks noGrp="1"/>
          </p:cNvSpPr>
          <p:nvPr>
            <p:ph type="sldNum" sz="quarter" idx="12"/>
          </p:nvPr>
        </p:nvSpPr>
        <p:spPr/>
        <p:txBody>
          <a:bodyPr/>
          <a:lstStyle/>
          <a:p>
            <a:fld id="{56C962FA-7BBA-42EA-B52A-38530D7E724D}" type="slidenum">
              <a:rPr lang="it-IT" smtClean="0"/>
              <a:t>19</a:t>
            </a:fld>
            <a:endParaRPr lang="it-IT"/>
          </a:p>
        </p:txBody>
      </p:sp>
    </p:spTree>
    <p:extLst>
      <p:ext uri="{BB962C8B-B14F-4D97-AF65-F5344CB8AC3E}">
        <p14:creationId xmlns:p14="http://schemas.microsoft.com/office/powerpoint/2010/main" val="234278558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0AA09F8F-8417-01EE-2C06-043A7E3EDE67}"/>
              </a:ext>
            </a:extLst>
          </p:cNvPr>
          <p:cNvSpPr txBox="1"/>
          <p:nvPr/>
        </p:nvSpPr>
        <p:spPr>
          <a:xfrm>
            <a:off x="7443019" y="1792214"/>
            <a:ext cx="4208206" cy="2031325"/>
          </a:xfrm>
          <a:prstGeom prst="rect">
            <a:avLst/>
          </a:prstGeom>
          <a:noFill/>
        </p:spPr>
        <p:txBody>
          <a:bodyPr wrap="square">
            <a:spAutoFit/>
          </a:bodyPr>
          <a:lstStyle/>
          <a:p>
            <a:pPr algn="just"/>
            <a:r>
              <a:rPr lang="it-IT" dirty="0">
                <a:effectLst/>
              </a:rPr>
              <a:t>ANCI Sicilia è partner del progetto europeo HOST (</a:t>
            </a:r>
            <a:r>
              <a:rPr lang="it-IT" dirty="0" err="1">
                <a:effectLst/>
              </a:rPr>
              <a:t>Hospitality</a:t>
            </a:r>
            <a:r>
              <a:rPr lang="it-IT" dirty="0">
                <a:effectLst/>
              </a:rPr>
              <a:t> Sector </a:t>
            </a:r>
            <a:r>
              <a:rPr lang="it-IT" dirty="0" err="1">
                <a:effectLst/>
              </a:rPr>
              <a:t>Against</a:t>
            </a:r>
            <a:r>
              <a:rPr lang="it-IT" dirty="0">
                <a:effectLst/>
              </a:rPr>
              <a:t> </a:t>
            </a:r>
            <a:r>
              <a:rPr lang="it-IT" dirty="0" err="1">
                <a:effectLst/>
              </a:rPr>
              <a:t>Trafficking</a:t>
            </a:r>
            <a:r>
              <a:rPr lang="it-IT" dirty="0">
                <a:effectLst/>
              </a:rPr>
              <a:t>), un’iniziativa dedicata alla promozione di pratiche etiche nel settore dell’ospitalità e alla prevenzione di ogni forma di sfruttamento.</a:t>
            </a:r>
            <a:endParaRPr lang="it-IT" dirty="0"/>
          </a:p>
        </p:txBody>
      </p:sp>
      <p:sp>
        <p:nvSpPr>
          <p:cNvPr id="7" name="CasellaDiTesto 6">
            <a:extLst>
              <a:ext uri="{FF2B5EF4-FFF2-40B4-BE49-F238E27FC236}">
                <a16:creationId xmlns:a16="http://schemas.microsoft.com/office/drawing/2014/main" id="{15B43B36-0AA6-7947-419E-B1FBD06C60F7}"/>
              </a:ext>
            </a:extLst>
          </p:cNvPr>
          <p:cNvSpPr txBox="1"/>
          <p:nvPr/>
        </p:nvSpPr>
        <p:spPr>
          <a:xfrm>
            <a:off x="23554" y="1"/>
            <a:ext cx="4493028" cy="4832092"/>
          </a:xfrm>
          <a:prstGeom prst="rect">
            <a:avLst/>
          </a:prstGeom>
          <a:noFill/>
        </p:spPr>
        <p:txBody>
          <a:bodyPr wrap="square">
            <a:spAutoFit/>
          </a:bodyPr>
          <a:lstStyle/>
          <a:p>
            <a:pPr algn="just"/>
            <a:r>
              <a:rPr lang="it-IT" sz="1400" b="0" i="0" u="none" strike="noStrike" baseline="0" dirty="0">
                <a:latin typeface="Aleo-Light"/>
              </a:rPr>
              <a:t>HOST è un progetto europeo che mira a</a:t>
            </a:r>
          </a:p>
          <a:p>
            <a:pPr algn="just"/>
            <a:r>
              <a:rPr lang="it-IT" sz="1400" b="0" i="0" u="none" strike="noStrike" baseline="0" dirty="0">
                <a:latin typeface="Aleo-Light"/>
              </a:rPr>
              <a:t>prevenire la tratta di esseri umani e lo</a:t>
            </a:r>
          </a:p>
          <a:p>
            <a:pPr algn="just"/>
            <a:r>
              <a:rPr lang="it-IT" sz="1400" b="0" i="0" u="none" strike="noStrike" baseline="0" dirty="0">
                <a:latin typeface="Aleo-Light"/>
              </a:rPr>
              <a:t>sfruttamento nel settore dell’ospitalità e del</a:t>
            </a:r>
          </a:p>
          <a:p>
            <a:pPr algn="just"/>
            <a:r>
              <a:rPr lang="it-IT" sz="1400" b="0" i="0" u="none" strike="noStrike" baseline="0" dirty="0">
                <a:latin typeface="Aleo-Light"/>
              </a:rPr>
              <a:t>turismo, con un focus particolare sulle</a:t>
            </a:r>
          </a:p>
          <a:p>
            <a:pPr algn="just"/>
            <a:r>
              <a:rPr lang="it-IT" sz="1400" b="0" i="0" u="none" strike="noStrike" baseline="0" dirty="0">
                <a:latin typeface="Aleo-Light"/>
              </a:rPr>
              <a:t>persone provenienti da Paesi terzi.</a:t>
            </a:r>
          </a:p>
          <a:p>
            <a:pPr algn="just"/>
            <a:r>
              <a:rPr lang="it-IT" sz="1400" b="0" i="0" u="none" strike="noStrike" baseline="0" dirty="0">
                <a:latin typeface="Aleo-Light"/>
              </a:rPr>
              <a:t>Il progetto promuove occupazione etica,</a:t>
            </a:r>
          </a:p>
          <a:p>
            <a:pPr algn="just"/>
            <a:r>
              <a:rPr lang="it-IT" sz="1400" b="0" i="0" u="none" strike="noStrike" baseline="0" dirty="0">
                <a:latin typeface="Aleo-Light"/>
              </a:rPr>
              <a:t>protezione delle vittime e inclusione, in linea</a:t>
            </a:r>
          </a:p>
          <a:p>
            <a:pPr algn="just"/>
            <a:r>
              <a:rPr lang="it-IT" sz="1400" b="0" i="0" u="none" strike="noStrike" baseline="0" dirty="0">
                <a:latin typeface="Aleo-Light"/>
              </a:rPr>
              <a:t>con la Strategia UE contro la tratta (2021–</a:t>
            </a:r>
          </a:p>
          <a:p>
            <a:pPr algn="just"/>
            <a:r>
              <a:rPr lang="it-IT" sz="1400" b="0" i="0" u="none" strike="noStrike" baseline="0" dirty="0">
                <a:latin typeface="Aleo-Light"/>
              </a:rPr>
              <a:t>2025) e la Direttiva UE 2024 rivista.</a:t>
            </a:r>
          </a:p>
          <a:p>
            <a:pPr algn="just"/>
            <a:r>
              <a:rPr lang="it-IT" sz="1400" b="1" i="0" u="none" strike="noStrike" baseline="0" dirty="0">
                <a:latin typeface="Aleo-Bold"/>
              </a:rPr>
              <a:t>Contesto</a:t>
            </a:r>
          </a:p>
          <a:p>
            <a:pPr algn="just"/>
            <a:r>
              <a:rPr lang="it-IT" sz="1400" b="0" i="0" u="none" strike="noStrike" baseline="0" dirty="0">
                <a:latin typeface="Aleo-Light"/>
              </a:rPr>
              <a:t>La tratta di esseri umani rappresenta una</a:t>
            </a:r>
          </a:p>
          <a:p>
            <a:pPr algn="just"/>
            <a:r>
              <a:rPr lang="it-IT" sz="1400" b="0" i="0" u="none" strike="noStrike" baseline="0" dirty="0">
                <a:latin typeface="Aleo-Light"/>
              </a:rPr>
              <a:t>grave violazione dei diritti umani. I dati</a:t>
            </a:r>
          </a:p>
          <a:p>
            <a:pPr algn="just"/>
            <a:r>
              <a:rPr lang="it-IT" sz="1400" b="0" i="0" u="none" strike="noStrike" baseline="0" dirty="0">
                <a:latin typeface="Aleo-Light"/>
              </a:rPr>
              <a:t>EUROSTAT 2022 mostrano un aumento del</a:t>
            </a:r>
          </a:p>
          <a:p>
            <a:pPr algn="just"/>
            <a:r>
              <a:rPr lang="it-IT" sz="1400" b="0" i="0" u="none" strike="noStrike" baseline="0" dirty="0">
                <a:latin typeface="Aleo-Light"/>
              </a:rPr>
              <a:t>41% delle vittime registrate nell’UE, con un</a:t>
            </a:r>
          </a:p>
          <a:p>
            <a:pPr algn="just"/>
            <a:r>
              <a:rPr lang="it-IT" sz="1400" b="0" i="0" u="none" strike="noStrike" baseline="0" dirty="0">
                <a:latin typeface="Aleo-Light"/>
              </a:rPr>
              <a:t>incremento dei casi di sfruttamento</a:t>
            </a:r>
          </a:p>
          <a:p>
            <a:pPr algn="just"/>
            <a:r>
              <a:rPr lang="it-IT" sz="1400" b="0" i="0" u="none" strike="noStrike" baseline="0" dirty="0">
                <a:latin typeface="Aleo-Light"/>
              </a:rPr>
              <a:t>lavorativo. Il settore dell’ospitalità composto</a:t>
            </a:r>
          </a:p>
          <a:p>
            <a:pPr algn="just"/>
            <a:r>
              <a:rPr lang="it-IT" sz="1400" b="0" i="0" u="none" strike="noStrike" baseline="0" dirty="0">
                <a:latin typeface="Aleo-Light"/>
              </a:rPr>
              <a:t>da hotel, ristorazione, e mondo turismo</a:t>
            </a:r>
          </a:p>
          <a:p>
            <a:pPr algn="just"/>
            <a:r>
              <a:rPr lang="it-IT" sz="1400" b="0" i="0" u="none" strike="noStrike" baseline="0" dirty="0">
                <a:latin typeface="Aleo-Light"/>
              </a:rPr>
              <a:t>impiega milioni di persone, ma presenta</a:t>
            </a:r>
          </a:p>
          <a:p>
            <a:pPr algn="just"/>
            <a:r>
              <a:rPr lang="it-IT" sz="1400" b="0" i="0" u="none" strike="noStrike" baseline="0" dirty="0">
                <a:latin typeface="Aleo-Light"/>
              </a:rPr>
              <a:t>condizioni di lavoro precarie, un’elevata</a:t>
            </a:r>
          </a:p>
          <a:p>
            <a:pPr algn="just"/>
            <a:r>
              <a:rPr lang="it-IT" sz="1400" b="0" i="0" u="none" strike="noStrike" baseline="0" dirty="0">
                <a:latin typeface="Aleo-Light"/>
              </a:rPr>
              <a:t>presenza di lavoratori migranti e scarsi</a:t>
            </a:r>
          </a:p>
          <a:p>
            <a:pPr algn="just"/>
            <a:r>
              <a:rPr lang="it-IT" sz="1400" b="0" i="0" u="none" strike="noStrike" baseline="0" dirty="0">
                <a:latin typeface="Aleo-Light"/>
              </a:rPr>
              <a:t>controlli, fattori che aumentano il rischio di</a:t>
            </a:r>
          </a:p>
          <a:p>
            <a:pPr algn="just"/>
            <a:r>
              <a:rPr lang="it-IT" sz="1400" b="0" i="0" u="none" strike="noStrike" baseline="0" dirty="0">
                <a:latin typeface="Aleo-Light"/>
              </a:rPr>
              <a:t>tratta e sfruttamento.</a:t>
            </a:r>
            <a:endParaRPr lang="it-IT" sz="1400" dirty="0"/>
          </a:p>
        </p:txBody>
      </p:sp>
      <p:pic>
        <p:nvPicPr>
          <p:cNvPr id="8" name="Picture 2" descr="Accordo Regione-Anci per riscossione negli enti locali | Regione Siciliana">
            <a:extLst>
              <a:ext uri="{FF2B5EF4-FFF2-40B4-BE49-F238E27FC236}">
                <a16:creationId xmlns:a16="http://schemas.microsoft.com/office/drawing/2014/main" id="{DC02C013-0771-7887-EEC9-421D774533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9621" y="0"/>
            <a:ext cx="2686050" cy="17049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ST – Tackling Human Trafficking in the Hospitality sector - CESIE ETS">
            <a:extLst>
              <a:ext uri="{FF2B5EF4-FFF2-40B4-BE49-F238E27FC236}">
                <a16:creationId xmlns:a16="http://schemas.microsoft.com/office/drawing/2014/main" id="{87AA835B-9A74-9D02-C6BB-3760A53DCA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8866" y="0"/>
            <a:ext cx="2831534" cy="2004345"/>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EE8C2874-1F82-D6B7-F32E-084307EECAAB}"/>
              </a:ext>
            </a:extLst>
          </p:cNvPr>
          <p:cNvSpPr txBox="1"/>
          <p:nvPr/>
        </p:nvSpPr>
        <p:spPr>
          <a:xfrm>
            <a:off x="4357668" y="1538884"/>
            <a:ext cx="2473929" cy="1754326"/>
          </a:xfrm>
          <a:prstGeom prst="rect">
            <a:avLst/>
          </a:prstGeom>
          <a:solidFill>
            <a:srgbClr val="FFFF00"/>
          </a:solidFill>
        </p:spPr>
        <p:txBody>
          <a:bodyPr wrap="square">
            <a:spAutoFit/>
          </a:bodyPr>
          <a:lstStyle/>
          <a:p>
            <a:pPr algn="ctr">
              <a:buNone/>
            </a:pPr>
            <a:r>
              <a:rPr lang="it-IT" dirty="0">
                <a:effectLst/>
              </a:rPr>
              <a:t>Il progetto</a:t>
            </a:r>
            <a:endParaRPr lang="it-IT" dirty="0"/>
          </a:p>
          <a:p>
            <a:pPr algn="ctr">
              <a:buNone/>
            </a:pPr>
            <a:r>
              <a:rPr lang="it-IT" b="1" dirty="0">
                <a:effectLst/>
              </a:rPr>
              <a:t>HOST –mira a prevenire e  </a:t>
            </a:r>
            <a:r>
              <a:rPr lang="it-IT" b="1" dirty="0"/>
              <a:t>c</a:t>
            </a:r>
            <a:r>
              <a:rPr lang="it-IT" b="1" dirty="0">
                <a:effectLst/>
              </a:rPr>
              <a:t>ontrastare la tratta di esseri umani nel settore dell’ospitalità </a:t>
            </a:r>
            <a:endParaRPr lang="it-IT" b="1" dirty="0"/>
          </a:p>
        </p:txBody>
      </p:sp>
      <p:sp>
        <p:nvSpPr>
          <p:cNvPr id="2" name="Segnaposto piè di pagina 1">
            <a:extLst>
              <a:ext uri="{FF2B5EF4-FFF2-40B4-BE49-F238E27FC236}">
                <a16:creationId xmlns:a16="http://schemas.microsoft.com/office/drawing/2014/main" id="{0DACF41C-DBC0-BCC4-CB59-A5F96132AF1B}"/>
              </a:ext>
            </a:extLst>
          </p:cNvPr>
          <p:cNvSpPr>
            <a:spLocks noGrp="1"/>
          </p:cNvSpPr>
          <p:nvPr>
            <p:ph type="ftr" sz="quarter" idx="11"/>
          </p:nvPr>
        </p:nvSpPr>
        <p:spPr/>
        <p:txBody>
          <a:bodyPr/>
          <a:lstStyle/>
          <a:p>
            <a:r>
              <a:rPr lang="it-IT"/>
              <a:t>M.Serio-Riproduzione riservata -Palermo, 27 febbraio 2026 (ANCI SICILIA)</a:t>
            </a:r>
            <a:endParaRPr lang="it-IT" dirty="0"/>
          </a:p>
        </p:txBody>
      </p:sp>
      <p:sp>
        <p:nvSpPr>
          <p:cNvPr id="4" name="Segnaposto numero diapositiva 3">
            <a:extLst>
              <a:ext uri="{FF2B5EF4-FFF2-40B4-BE49-F238E27FC236}">
                <a16:creationId xmlns:a16="http://schemas.microsoft.com/office/drawing/2014/main" id="{90D77413-0DAA-3468-AC2B-12F5B5173166}"/>
              </a:ext>
            </a:extLst>
          </p:cNvPr>
          <p:cNvSpPr>
            <a:spLocks noGrp="1"/>
          </p:cNvSpPr>
          <p:nvPr>
            <p:ph type="sldNum" sz="quarter" idx="12"/>
          </p:nvPr>
        </p:nvSpPr>
        <p:spPr/>
        <p:txBody>
          <a:bodyPr/>
          <a:lstStyle/>
          <a:p>
            <a:fld id="{56C962FA-7BBA-42EA-B52A-38530D7E724D}" type="slidenum">
              <a:rPr lang="it-IT" smtClean="0"/>
              <a:t>2</a:t>
            </a:fld>
            <a:endParaRPr lang="it-IT"/>
          </a:p>
        </p:txBody>
      </p:sp>
    </p:spTree>
    <p:extLst>
      <p:ext uri="{BB962C8B-B14F-4D97-AF65-F5344CB8AC3E}">
        <p14:creationId xmlns:p14="http://schemas.microsoft.com/office/powerpoint/2010/main" val="66562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2135B6E0-446E-44B7-A22D-3BD77974DB55}"/>
              </a:ext>
            </a:extLst>
          </p:cNvPr>
          <p:cNvSpPr/>
          <p:nvPr/>
        </p:nvSpPr>
        <p:spPr>
          <a:xfrm>
            <a:off x="786581" y="2616968"/>
            <a:ext cx="7167716" cy="3420038"/>
          </a:xfrm>
          <a:prstGeom prst="rect">
            <a:avLst/>
          </a:prstGeom>
        </p:spPr>
        <p:txBody>
          <a:bodyPr wrap="square">
            <a:spAutoFit/>
          </a:bodyPr>
          <a:lstStyle/>
          <a:p>
            <a:pPr algn="ctr"/>
            <a:r>
              <a:rPr lang="it-IT" b="1" dirty="0"/>
              <a:t>Articolo 41.</a:t>
            </a:r>
            <a:br>
              <a:rPr lang="it-IT" dirty="0"/>
            </a:br>
            <a:r>
              <a:rPr lang="it-IT" b="1" dirty="0"/>
              <a:t>(Semplificazione in materia di somministrazione</a:t>
            </a:r>
            <a:r>
              <a:rPr lang="it-IT" dirty="0"/>
              <a:t> </a:t>
            </a:r>
            <a:r>
              <a:rPr lang="it-IT" b="1" dirty="0"/>
              <a:t>temporanea di alimenti e bevande).</a:t>
            </a:r>
            <a:endParaRPr lang="it-IT" dirty="0"/>
          </a:p>
          <a:p>
            <a:pPr algn="just"/>
            <a:r>
              <a:rPr lang="it-IT" dirty="0"/>
              <a:t>1. L’attività temporanea di somministrazione di alimenti e bevande in occasione di sagre, fiere, manifestazioni religiose, tradizionali e culturali o eventi locali straordinari, è avviata previa </a:t>
            </a:r>
            <a:r>
              <a:rPr lang="it-IT" b="1" dirty="0"/>
              <a:t>segnalazione certificata di inizio attività </a:t>
            </a:r>
            <a:r>
              <a:rPr lang="it-IT" b="1" dirty="0">
                <a:highlight>
                  <a:srgbClr val="FFFF00"/>
                </a:highlight>
              </a:rPr>
              <a:t>priva di dichiarazioni asseverate</a:t>
            </a:r>
            <a:r>
              <a:rPr lang="it-IT" b="1" dirty="0">
                <a:solidFill>
                  <a:srgbClr val="FF0000"/>
                </a:solidFill>
              </a:rPr>
              <a:t> </a:t>
            </a:r>
            <a:r>
              <a:rPr lang="it-IT" dirty="0"/>
              <a:t>ai sensi dell’articolo 19 della legge 7 agosto 1990, n. 241, </a:t>
            </a:r>
            <a:r>
              <a:rPr lang="it-IT" dirty="0">
                <a:highlight>
                  <a:srgbClr val="FFFF00"/>
                </a:highlight>
              </a:rPr>
              <a:t>e </a:t>
            </a:r>
            <a:r>
              <a:rPr lang="it-IT" b="1" dirty="0">
                <a:highlight>
                  <a:srgbClr val="FFFF00"/>
                </a:highlight>
              </a:rPr>
              <a:t>non è soggetta al possesso dei requisiti previsti </a:t>
            </a:r>
            <a:r>
              <a:rPr lang="it-IT" b="1" u="sng" dirty="0">
                <a:solidFill>
                  <a:srgbClr val="FF0000"/>
                </a:solidFill>
                <a:highlight>
                  <a:srgbClr val="FFFF00"/>
                </a:highlight>
              </a:rPr>
              <a:t>dal comma 6 dell’articolo 71</a:t>
            </a:r>
            <a:r>
              <a:rPr lang="it-IT" dirty="0"/>
              <a:t>*  del decreto legislativo 26 marzo 2010, n. 59. </a:t>
            </a:r>
          </a:p>
          <a:p>
            <a:pPr algn="just"/>
            <a:r>
              <a:rPr lang="it-IT" b="1" dirty="0"/>
              <a:t> </a:t>
            </a:r>
          </a:p>
          <a:p>
            <a:pPr algn="just"/>
            <a:r>
              <a:rPr lang="it-IT" b="1" dirty="0"/>
              <a:t>*requisito professionale</a:t>
            </a:r>
            <a:endParaRPr lang="it-IT" dirty="0">
              <a:effectLst/>
            </a:endParaRPr>
          </a:p>
        </p:txBody>
      </p:sp>
      <p:sp>
        <p:nvSpPr>
          <p:cNvPr id="6" name="Rettangolo 5">
            <a:extLst>
              <a:ext uri="{FF2B5EF4-FFF2-40B4-BE49-F238E27FC236}">
                <a16:creationId xmlns:a16="http://schemas.microsoft.com/office/drawing/2014/main" id="{5DF7B5A2-1286-449E-9D89-DB5D86C0C526}"/>
              </a:ext>
            </a:extLst>
          </p:cNvPr>
          <p:cNvSpPr/>
          <p:nvPr/>
        </p:nvSpPr>
        <p:spPr>
          <a:xfrm>
            <a:off x="786581" y="1293528"/>
            <a:ext cx="7236542" cy="1194033"/>
          </a:xfrm>
          <a:prstGeom prst="rect">
            <a:avLst/>
          </a:prstGeom>
        </p:spPr>
        <p:txBody>
          <a:bodyPr wrap="square">
            <a:spAutoFit/>
          </a:bodyPr>
          <a:lstStyle/>
          <a:p>
            <a:r>
              <a:rPr lang="it-IT" b="1" dirty="0"/>
              <a:t>Decreto Legge 9 febbraio 2012, n. 5 “Disposizioni urgenti in materia di semplificazione e di sviluppo”</a:t>
            </a:r>
            <a:r>
              <a:rPr lang="it-IT" dirty="0"/>
              <a:t>, pubblicato in Gazzetta Ufficiale n. 33 del 09/02/2012 – Supplemento Ordinario n. 27, in vigore dal 10/02/2012</a:t>
            </a:r>
          </a:p>
        </p:txBody>
      </p:sp>
      <p:sp>
        <p:nvSpPr>
          <p:cNvPr id="8" name="Rettangolo 7">
            <a:extLst>
              <a:ext uri="{FF2B5EF4-FFF2-40B4-BE49-F238E27FC236}">
                <a16:creationId xmlns:a16="http://schemas.microsoft.com/office/drawing/2014/main" id="{27092EA1-473E-4086-BC64-A536083685CA}"/>
              </a:ext>
            </a:extLst>
          </p:cNvPr>
          <p:cNvSpPr/>
          <p:nvPr/>
        </p:nvSpPr>
        <p:spPr>
          <a:xfrm>
            <a:off x="869733" y="216310"/>
            <a:ext cx="7153389" cy="954107"/>
          </a:xfrm>
          <a:prstGeom prst="rect">
            <a:avLst/>
          </a:prstGeom>
          <a:solidFill>
            <a:srgbClr val="FFC000"/>
          </a:solidFill>
        </p:spPr>
        <p:txBody>
          <a:bodyPr wrap="square">
            <a:spAutoFit/>
          </a:bodyPr>
          <a:lstStyle/>
          <a:p>
            <a:pPr lvl="0" algn="just" eaLnBrk="0" fontAlgn="base" hangingPunct="0">
              <a:spcBef>
                <a:spcPct val="0"/>
              </a:spcBef>
              <a:spcAft>
                <a:spcPct val="0"/>
              </a:spcAft>
            </a:pPr>
            <a:r>
              <a:rPr lang="it-IT" altLang="it-IT" sz="2800" b="1" dirty="0">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Somministrazione di alimenti e bevande e requisiti professionali</a:t>
            </a:r>
            <a:endParaRPr lang="it-IT" altLang="it-IT" b="1" dirty="0">
              <a:latin typeface="Arial" panose="020B0604020202020204" pitchFamily="34" charset="0"/>
            </a:endParaRPr>
          </a:p>
        </p:txBody>
      </p:sp>
      <p:sp>
        <p:nvSpPr>
          <p:cNvPr id="3" name="Segnaposto piè di pagina 2">
            <a:extLst>
              <a:ext uri="{FF2B5EF4-FFF2-40B4-BE49-F238E27FC236}">
                <a16:creationId xmlns:a16="http://schemas.microsoft.com/office/drawing/2014/main" id="{F39D7853-CE6C-48A5-9C90-8E0B50EF504E}"/>
              </a:ext>
            </a:extLst>
          </p:cNvPr>
          <p:cNvSpPr>
            <a:spLocks noGrp="1"/>
          </p:cNvSpPr>
          <p:nvPr>
            <p:ph type="ftr" sz="quarter" idx="11"/>
          </p:nvPr>
        </p:nvSpPr>
        <p:spPr/>
        <p:txBody>
          <a:bodyPr/>
          <a:lstStyle/>
          <a:p>
            <a:r>
              <a:rPr lang="it-IT"/>
              <a:t>M.Serio-Riproduzione riservata -Palermo, 27 febbraio 2026 (ANCI SICILIA)</a:t>
            </a:r>
          </a:p>
        </p:txBody>
      </p:sp>
      <p:sp>
        <p:nvSpPr>
          <p:cNvPr id="2" name="Rettangolo 1">
            <a:extLst>
              <a:ext uri="{FF2B5EF4-FFF2-40B4-BE49-F238E27FC236}">
                <a16:creationId xmlns:a16="http://schemas.microsoft.com/office/drawing/2014/main" id="{E21AB054-768D-2DDB-4B3C-855DDFF63A44}"/>
              </a:ext>
            </a:extLst>
          </p:cNvPr>
          <p:cNvSpPr/>
          <p:nvPr/>
        </p:nvSpPr>
        <p:spPr>
          <a:xfrm rot="16200000">
            <a:off x="-1714091" y="1930401"/>
            <a:ext cx="4074513" cy="646331"/>
          </a:xfrm>
          <a:prstGeom prst="rect">
            <a:avLst/>
          </a:prstGeom>
          <a:solidFill>
            <a:srgbClr val="FF0000"/>
          </a:solidFill>
        </p:spPr>
        <p:txBody>
          <a:bodyPr wrap="none" lIns="91440" tIns="45720" rIns="91440" bIns="45720">
            <a:spAutoFit/>
          </a:bodyPr>
          <a:lstStyle/>
          <a:p>
            <a:pPr algn="ctr"/>
            <a:r>
              <a:rPr lang="it-IT"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SEMPLIFICAZIONE</a:t>
            </a:r>
          </a:p>
        </p:txBody>
      </p:sp>
      <p:pic>
        <p:nvPicPr>
          <p:cNvPr id="9" name="Immagine 8">
            <a:extLst>
              <a:ext uri="{FF2B5EF4-FFF2-40B4-BE49-F238E27FC236}">
                <a16:creationId xmlns:a16="http://schemas.microsoft.com/office/drawing/2014/main" id="{B596FA49-B14C-2441-7EE0-A673E9077B77}"/>
              </a:ext>
            </a:extLst>
          </p:cNvPr>
          <p:cNvPicPr>
            <a:picLocks noChangeAspect="1"/>
          </p:cNvPicPr>
          <p:nvPr/>
        </p:nvPicPr>
        <p:blipFill>
          <a:blip r:embed="rId3"/>
          <a:stretch>
            <a:fillRect/>
          </a:stretch>
        </p:blipFill>
        <p:spPr>
          <a:xfrm>
            <a:off x="8153400" y="0"/>
            <a:ext cx="4024671" cy="6037006"/>
          </a:xfrm>
          <a:prstGeom prst="rect">
            <a:avLst/>
          </a:prstGeom>
        </p:spPr>
      </p:pic>
      <p:sp>
        <p:nvSpPr>
          <p:cNvPr id="4" name="Segnaposto numero diapositiva 3">
            <a:extLst>
              <a:ext uri="{FF2B5EF4-FFF2-40B4-BE49-F238E27FC236}">
                <a16:creationId xmlns:a16="http://schemas.microsoft.com/office/drawing/2014/main" id="{91C07485-9C32-287A-4821-8530DA4811EC}"/>
              </a:ext>
            </a:extLst>
          </p:cNvPr>
          <p:cNvSpPr>
            <a:spLocks noGrp="1"/>
          </p:cNvSpPr>
          <p:nvPr>
            <p:ph type="sldNum" sz="quarter" idx="12"/>
          </p:nvPr>
        </p:nvSpPr>
        <p:spPr/>
        <p:txBody>
          <a:bodyPr/>
          <a:lstStyle/>
          <a:p>
            <a:fld id="{56C962FA-7BBA-42EA-B52A-38530D7E724D}" type="slidenum">
              <a:rPr lang="it-IT" smtClean="0"/>
              <a:t>20</a:t>
            </a:fld>
            <a:endParaRPr lang="it-IT"/>
          </a:p>
        </p:txBody>
      </p:sp>
    </p:spTree>
    <p:extLst>
      <p:ext uri="{BB962C8B-B14F-4D97-AF65-F5344CB8AC3E}">
        <p14:creationId xmlns:p14="http://schemas.microsoft.com/office/powerpoint/2010/main" val="532284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10753BAD-AD19-4544-A6C2-D4A1AF2C29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0161" y="3017707"/>
            <a:ext cx="3348215" cy="2511161"/>
          </a:xfrm>
          <a:prstGeom prst="rect">
            <a:avLst/>
          </a:prstGeom>
          <a:ln w="38100">
            <a:solidFill>
              <a:schemeClr val="tx1"/>
            </a:solidFill>
          </a:ln>
        </p:spPr>
      </p:pic>
      <p:sp>
        <p:nvSpPr>
          <p:cNvPr id="5" name="Rettangolo 4">
            <a:extLst>
              <a:ext uri="{FF2B5EF4-FFF2-40B4-BE49-F238E27FC236}">
                <a16:creationId xmlns:a16="http://schemas.microsoft.com/office/drawing/2014/main" id="{D07BA9E6-D8AE-4CCD-8E01-74343FC014EF}"/>
              </a:ext>
            </a:extLst>
          </p:cNvPr>
          <p:cNvSpPr/>
          <p:nvPr/>
        </p:nvSpPr>
        <p:spPr>
          <a:xfrm>
            <a:off x="1816389" y="996286"/>
            <a:ext cx="1199636" cy="382880"/>
          </a:xfrm>
          <a:prstGeom prst="rect">
            <a:avLst/>
          </a:prstGeom>
          <a:solidFill>
            <a:schemeClr val="tx2">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it-IT" b="1" dirty="0">
                <a:solidFill>
                  <a:schemeClr val="tx1"/>
                </a:solidFill>
              </a:rPr>
              <a:t>articolo 5</a:t>
            </a:r>
          </a:p>
        </p:txBody>
      </p:sp>
      <p:sp>
        <p:nvSpPr>
          <p:cNvPr id="8" name="CasellaDiTesto 7">
            <a:extLst>
              <a:ext uri="{FF2B5EF4-FFF2-40B4-BE49-F238E27FC236}">
                <a16:creationId xmlns:a16="http://schemas.microsoft.com/office/drawing/2014/main" id="{5C32CB73-6CE2-429A-8297-CB653199F86F}"/>
              </a:ext>
            </a:extLst>
          </p:cNvPr>
          <p:cNvSpPr txBox="1"/>
          <p:nvPr/>
        </p:nvSpPr>
        <p:spPr>
          <a:xfrm>
            <a:off x="3273319" y="105606"/>
            <a:ext cx="2066841" cy="871022"/>
          </a:xfrm>
          <a:prstGeom prst="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it-IT" sz="4950" b="1" dirty="0"/>
              <a:t>SCIA 1</a:t>
            </a:r>
          </a:p>
        </p:txBody>
      </p:sp>
      <p:sp>
        <p:nvSpPr>
          <p:cNvPr id="11" name="Rettangolo 10">
            <a:extLst>
              <a:ext uri="{FF2B5EF4-FFF2-40B4-BE49-F238E27FC236}">
                <a16:creationId xmlns:a16="http://schemas.microsoft.com/office/drawing/2014/main" id="{02B05A72-A68C-4C42-A4CB-2F830D9E310D}"/>
              </a:ext>
            </a:extLst>
          </p:cNvPr>
          <p:cNvSpPr/>
          <p:nvPr/>
        </p:nvSpPr>
        <p:spPr>
          <a:xfrm>
            <a:off x="1775046" y="5179612"/>
            <a:ext cx="1199637" cy="369332"/>
          </a:xfrm>
          <a:prstGeom prst="rect">
            <a:avLst/>
          </a:prstGeom>
          <a:solidFill>
            <a:schemeClr val="tx2">
              <a:lumMod val="40000"/>
              <a:lumOff val="60000"/>
            </a:schemeClr>
          </a:solidFill>
          <a:ln w="28575">
            <a:solidFill>
              <a:schemeClr val="tx1"/>
            </a:solidFill>
          </a:ln>
        </p:spPr>
        <p:txBody>
          <a:bodyPr wrap="square">
            <a:spAutoFit/>
          </a:bodyPr>
          <a:lstStyle/>
          <a:p>
            <a:pPr algn="ctr"/>
            <a:r>
              <a:rPr lang="it-IT" b="1" dirty="0"/>
              <a:t>articolo 2</a:t>
            </a:r>
          </a:p>
        </p:txBody>
      </p:sp>
      <p:sp>
        <p:nvSpPr>
          <p:cNvPr id="12" name="Rettangolo 11">
            <a:extLst>
              <a:ext uri="{FF2B5EF4-FFF2-40B4-BE49-F238E27FC236}">
                <a16:creationId xmlns:a16="http://schemas.microsoft.com/office/drawing/2014/main" id="{F04042ED-AE99-4672-81BA-41B3A63620FE}"/>
              </a:ext>
            </a:extLst>
          </p:cNvPr>
          <p:cNvSpPr/>
          <p:nvPr/>
        </p:nvSpPr>
        <p:spPr>
          <a:xfrm>
            <a:off x="3055985" y="976628"/>
            <a:ext cx="2365477" cy="923330"/>
          </a:xfrm>
          <a:prstGeom prst="rect">
            <a:avLst/>
          </a:prstGeom>
          <a:solidFill>
            <a:srgbClr val="FFFF00"/>
          </a:solidFill>
        </p:spPr>
        <p:style>
          <a:lnRef idx="0">
            <a:schemeClr val="dk1"/>
          </a:lnRef>
          <a:fillRef idx="3">
            <a:schemeClr val="dk1"/>
          </a:fillRef>
          <a:effectRef idx="3">
            <a:schemeClr val="dk1"/>
          </a:effectRef>
          <a:fontRef idx="minor">
            <a:schemeClr val="lt1"/>
          </a:fontRef>
        </p:style>
        <p:txBody>
          <a:bodyPr wrap="square">
            <a:spAutoFit/>
          </a:bodyPr>
          <a:lstStyle/>
          <a:p>
            <a:pPr algn="ctr"/>
            <a:r>
              <a:rPr lang="it-IT" b="1" dirty="0">
                <a:solidFill>
                  <a:schemeClr val="tx1"/>
                </a:solidFill>
              </a:rPr>
              <a:t>DECRETO LEGISLATIVO 30 giugno 2016 , n. 126</a:t>
            </a:r>
          </a:p>
        </p:txBody>
      </p:sp>
      <p:sp>
        <p:nvSpPr>
          <p:cNvPr id="13" name="Rettangolo 12">
            <a:extLst>
              <a:ext uri="{FF2B5EF4-FFF2-40B4-BE49-F238E27FC236}">
                <a16:creationId xmlns:a16="http://schemas.microsoft.com/office/drawing/2014/main" id="{E406EFF0-4D88-4993-976A-254537D15999}"/>
              </a:ext>
            </a:extLst>
          </p:cNvPr>
          <p:cNvSpPr/>
          <p:nvPr/>
        </p:nvSpPr>
        <p:spPr>
          <a:xfrm>
            <a:off x="2919803" y="4748725"/>
            <a:ext cx="2056376" cy="830997"/>
          </a:xfrm>
          <a:prstGeom prst="rect">
            <a:avLst/>
          </a:prstGeom>
          <a:solidFill>
            <a:srgbClr val="FFFF00"/>
          </a:solidFill>
        </p:spPr>
        <p:style>
          <a:lnRef idx="0">
            <a:schemeClr val="dk1"/>
          </a:lnRef>
          <a:fillRef idx="3">
            <a:schemeClr val="dk1"/>
          </a:fillRef>
          <a:effectRef idx="3">
            <a:schemeClr val="dk1"/>
          </a:effectRef>
          <a:fontRef idx="minor">
            <a:schemeClr val="lt1"/>
          </a:fontRef>
        </p:style>
        <p:txBody>
          <a:bodyPr wrap="square">
            <a:spAutoFit/>
          </a:bodyPr>
          <a:lstStyle/>
          <a:p>
            <a:pPr algn="ctr"/>
            <a:r>
              <a:rPr lang="it-IT" sz="1600" b="1" dirty="0">
                <a:solidFill>
                  <a:schemeClr val="tx1"/>
                </a:solidFill>
              </a:rPr>
              <a:t>DECRETO LEGISLATIVO 30 giugno 2016 , n. 127</a:t>
            </a:r>
          </a:p>
        </p:txBody>
      </p:sp>
      <p:sp>
        <p:nvSpPr>
          <p:cNvPr id="14" name="Rettangolo 13">
            <a:extLst>
              <a:ext uri="{FF2B5EF4-FFF2-40B4-BE49-F238E27FC236}">
                <a16:creationId xmlns:a16="http://schemas.microsoft.com/office/drawing/2014/main" id="{6FC9AFD8-8942-4C45-BD60-B2C421556477}"/>
              </a:ext>
            </a:extLst>
          </p:cNvPr>
          <p:cNvSpPr/>
          <p:nvPr/>
        </p:nvSpPr>
        <p:spPr>
          <a:xfrm>
            <a:off x="5980200" y="1011675"/>
            <a:ext cx="2111838" cy="1200329"/>
          </a:xfrm>
          <a:prstGeom prst="rect">
            <a:avLst/>
          </a:prstGeom>
          <a:solidFill>
            <a:srgbClr val="FFFF00"/>
          </a:solidFill>
        </p:spPr>
        <p:style>
          <a:lnRef idx="0">
            <a:schemeClr val="dk1"/>
          </a:lnRef>
          <a:fillRef idx="3">
            <a:schemeClr val="dk1"/>
          </a:fillRef>
          <a:effectRef idx="3">
            <a:schemeClr val="dk1"/>
          </a:effectRef>
          <a:fontRef idx="minor">
            <a:schemeClr val="lt1"/>
          </a:fontRef>
        </p:style>
        <p:txBody>
          <a:bodyPr wrap="square">
            <a:spAutoFit/>
          </a:bodyPr>
          <a:lstStyle/>
          <a:p>
            <a:pPr algn="ctr"/>
            <a:r>
              <a:rPr lang="it-IT" b="1" dirty="0">
                <a:solidFill>
                  <a:schemeClr val="tx1"/>
                </a:solidFill>
              </a:rPr>
              <a:t>DECRETO LEGISLATIVO 25 novembre 2016, n. 222</a:t>
            </a:r>
          </a:p>
        </p:txBody>
      </p:sp>
      <p:sp>
        <p:nvSpPr>
          <p:cNvPr id="15" name="CasellaDiTesto 14">
            <a:extLst>
              <a:ext uri="{FF2B5EF4-FFF2-40B4-BE49-F238E27FC236}">
                <a16:creationId xmlns:a16="http://schemas.microsoft.com/office/drawing/2014/main" id="{86D4C746-CE35-4004-B79D-0157D99649A0}"/>
              </a:ext>
            </a:extLst>
          </p:cNvPr>
          <p:cNvSpPr txBox="1"/>
          <p:nvPr/>
        </p:nvSpPr>
        <p:spPr>
          <a:xfrm>
            <a:off x="5950256" y="105606"/>
            <a:ext cx="2187676" cy="854080"/>
          </a:xfrm>
          <a:prstGeom prst="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it-IT" sz="4950" b="1" dirty="0"/>
              <a:t>SCIA 2</a:t>
            </a:r>
          </a:p>
        </p:txBody>
      </p:sp>
      <p:sp>
        <p:nvSpPr>
          <p:cNvPr id="16" name="CasellaDiTesto 15">
            <a:extLst>
              <a:ext uri="{FF2B5EF4-FFF2-40B4-BE49-F238E27FC236}">
                <a16:creationId xmlns:a16="http://schemas.microsoft.com/office/drawing/2014/main" id="{C01DE78A-8828-46E9-AE4E-A215611115F8}"/>
              </a:ext>
            </a:extLst>
          </p:cNvPr>
          <p:cNvSpPr txBox="1"/>
          <p:nvPr/>
        </p:nvSpPr>
        <p:spPr>
          <a:xfrm>
            <a:off x="1682346" y="2545573"/>
            <a:ext cx="1085185" cy="1384995"/>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it-IT" sz="2100" b="1" dirty="0"/>
              <a:t>Legge 7 agosto 2015, n. 124</a:t>
            </a:r>
            <a:endParaRPr lang="it-IT" sz="2100" dirty="0"/>
          </a:p>
        </p:txBody>
      </p:sp>
      <p:sp>
        <p:nvSpPr>
          <p:cNvPr id="27" name="Freccia in su 26">
            <a:extLst>
              <a:ext uri="{FF2B5EF4-FFF2-40B4-BE49-F238E27FC236}">
                <a16:creationId xmlns:a16="http://schemas.microsoft.com/office/drawing/2014/main" id="{3E4C7B6C-0183-4383-9281-8DC86FA54AD1}"/>
              </a:ext>
            </a:extLst>
          </p:cNvPr>
          <p:cNvSpPr/>
          <p:nvPr/>
        </p:nvSpPr>
        <p:spPr>
          <a:xfrm>
            <a:off x="2072956" y="1559240"/>
            <a:ext cx="497886" cy="671276"/>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solidFill>
                <a:schemeClr val="tx1"/>
              </a:solidFill>
            </a:endParaRPr>
          </a:p>
        </p:txBody>
      </p:sp>
      <p:sp>
        <p:nvSpPr>
          <p:cNvPr id="28" name="Freccia in su 27">
            <a:extLst>
              <a:ext uri="{FF2B5EF4-FFF2-40B4-BE49-F238E27FC236}">
                <a16:creationId xmlns:a16="http://schemas.microsoft.com/office/drawing/2014/main" id="{D9688306-32EC-464A-A500-83C1C242EF46}"/>
              </a:ext>
            </a:extLst>
          </p:cNvPr>
          <p:cNvSpPr/>
          <p:nvPr/>
        </p:nvSpPr>
        <p:spPr>
          <a:xfrm rot="10800000">
            <a:off x="2062207" y="4265466"/>
            <a:ext cx="497887" cy="646331"/>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0" name="Freccia in su 29">
            <a:extLst>
              <a:ext uri="{FF2B5EF4-FFF2-40B4-BE49-F238E27FC236}">
                <a16:creationId xmlns:a16="http://schemas.microsoft.com/office/drawing/2014/main" id="{814F8FF1-1A52-4B76-ADEF-E73EFD6C354F}"/>
              </a:ext>
            </a:extLst>
          </p:cNvPr>
          <p:cNvSpPr/>
          <p:nvPr/>
        </p:nvSpPr>
        <p:spPr>
          <a:xfrm rot="10800000">
            <a:off x="3793952" y="1890061"/>
            <a:ext cx="411108" cy="358165"/>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solidFill>
                <a:schemeClr val="tx1"/>
              </a:solidFill>
            </a:endParaRPr>
          </a:p>
        </p:txBody>
      </p:sp>
      <p:sp>
        <p:nvSpPr>
          <p:cNvPr id="31" name="Freccia in su 30">
            <a:extLst>
              <a:ext uri="{FF2B5EF4-FFF2-40B4-BE49-F238E27FC236}">
                <a16:creationId xmlns:a16="http://schemas.microsoft.com/office/drawing/2014/main" id="{7D64D297-969C-459F-AC4A-EE6C84D7B055}"/>
              </a:ext>
            </a:extLst>
          </p:cNvPr>
          <p:cNvSpPr/>
          <p:nvPr/>
        </p:nvSpPr>
        <p:spPr>
          <a:xfrm rot="5400000">
            <a:off x="5531745" y="262422"/>
            <a:ext cx="346360" cy="425119"/>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solidFill>
                <a:schemeClr val="tx1"/>
              </a:solidFill>
            </a:endParaRPr>
          </a:p>
        </p:txBody>
      </p:sp>
      <p:sp>
        <p:nvSpPr>
          <p:cNvPr id="32" name="Freccia in su 31">
            <a:extLst>
              <a:ext uri="{FF2B5EF4-FFF2-40B4-BE49-F238E27FC236}">
                <a16:creationId xmlns:a16="http://schemas.microsoft.com/office/drawing/2014/main" id="{A443AC46-5BF0-457F-85CB-7A03090F7AAB}"/>
              </a:ext>
            </a:extLst>
          </p:cNvPr>
          <p:cNvSpPr/>
          <p:nvPr/>
        </p:nvSpPr>
        <p:spPr>
          <a:xfrm rot="5400000">
            <a:off x="5529347" y="1090915"/>
            <a:ext cx="346360" cy="425119"/>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solidFill>
                <a:schemeClr val="tx1"/>
              </a:solidFill>
            </a:endParaRPr>
          </a:p>
        </p:txBody>
      </p:sp>
      <p:sp>
        <p:nvSpPr>
          <p:cNvPr id="33" name="CasellaDiTesto 32">
            <a:extLst>
              <a:ext uri="{FF2B5EF4-FFF2-40B4-BE49-F238E27FC236}">
                <a16:creationId xmlns:a16="http://schemas.microsoft.com/office/drawing/2014/main" id="{1006DC91-B798-41AE-B5A5-56B2C1403E54}"/>
              </a:ext>
            </a:extLst>
          </p:cNvPr>
          <p:cNvSpPr txBox="1"/>
          <p:nvPr/>
        </p:nvSpPr>
        <p:spPr>
          <a:xfrm>
            <a:off x="2942128" y="3265191"/>
            <a:ext cx="2315673" cy="1492716"/>
          </a:xfrm>
          <a:prstGeom prst="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it-IT" sz="2700" b="1" dirty="0"/>
              <a:t>Modulistica</a:t>
            </a:r>
          </a:p>
          <a:p>
            <a:pPr algn="ctr"/>
            <a:r>
              <a:rPr lang="it-IT" sz="1600" b="1" dirty="0"/>
              <a:t>04/05/2017-06/07/2017</a:t>
            </a:r>
          </a:p>
          <a:p>
            <a:pPr algn="ctr"/>
            <a:r>
              <a:rPr lang="it-IT" sz="1600" b="1" dirty="0"/>
              <a:t>05/10/2017- 22/02/2018</a:t>
            </a:r>
          </a:p>
          <a:p>
            <a:pPr algn="ctr"/>
            <a:r>
              <a:rPr lang="it-IT" sz="1600" b="1" dirty="0"/>
              <a:t>17/04/2019</a:t>
            </a:r>
          </a:p>
        </p:txBody>
      </p:sp>
      <p:sp>
        <p:nvSpPr>
          <p:cNvPr id="36" name="Freccia in su 35">
            <a:extLst>
              <a:ext uri="{FF2B5EF4-FFF2-40B4-BE49-F238E27FC236}">
                <a16:creationId xmlns:a16="http://schemas.microsoft.com/office/drawing/2014/main" id="{B91EE4EE-D30A-4F46-BF55-906913BFC0A3}"/>
              </a:ext>
            </a:extLst>
          </p:cNvPr>
          <p:cNvSpPr/>
          <p:nvPr/>
        </p:nvSpPr>
        <p:spPr>
          <a:xfrm rot="10800000">
            <a:off x="6861363" y="2251557"/>
            <a:ext cx="205554" cy="257848"/>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solidFill>
                <a:schemeClr val="tx1"/>
              </a:solidFill>
            </a:endParaRPr>
          </a:p>
        </p:txBody>
      </p:sp>
      <p:sp>
        <p:nvSpPr>
          <p:cNvPr id="39" name="CasellaDiTesto 38">
            <a:extLst>
              <a:ext uri="{FF2B5EF4-FFF2-40B4-BE49-F238E27FC236}">
                <a16:creationId xmlns:a16="http://schemas.microsoft.com/office/drawing/2014/main" id="{A9AAC34C-8E8E-4F06-A31D-04DB7F1AAC66}"/>
              </a:ext>
            </a:extLst>
          </p:cNvPr>
          <p:cNvSpPr txBox="1"/>
          <p:nvPr/>
        </p:nvSpPr>
        <p:spPr>
          <a:xfrm>
            <a:off x="3329878" y="2271309"/>
            <a:ext cx="1137841" cy="507831"/>
          </a:xfrm>
          <a:prstGeom prst="rect">
            <a:avLst/>
          </a:prstGeom>
          <a:solidFill>
            <a:schemeClr val="accent1">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it-IT" sz="2700" b="1" dirty="0"/>
              <a:t>Art. 2</a:t>
            </a:r>
          </a:p>
        </p:txBody>
      </p:sp>
      <p:sp>
        <p:nvSpPr>
          <p:cNvPr id="2" name="Segnaposto piè di pagina 1">
            <a:extLst>
              <a:ext uri="{FF2B5EF4-FFF2-40B4-BE49-F238E27FC236}">
                <a16:creationId xmlns:a16="http://schemas.microsoft.com/office/drawing/2014/main" id="{B3C49433-4DF0-40C8-BE74-721C4AD3199B}"/>
              </a:ext>
            </a:extLst>
          </p:cNvPr>
          <p:cNvSpPr>
            <a:spLocks noGrp="1"/>
          </p:cNvSpPr>
          <p:nvPr>
            <p:ph type="ftr" sz="quarter" idx="11"/>
          </p:nvPr>
        </p:nvSpPr>
        <p:spPr>
          <a:xfrm>
            <a:off x="4893076" y="5956590"/>
            <a:ext cx="2926080" cy="553998"/>
          </a:xfrm>
        </p:spPr>
        <p:txBody>
          <a:bodyPr/>
          <a:lstStyle/>
          <a:p>
            <a:pPr>
              <a:defRPr/>
            </a:pPr>
            <a:r>
              <a:rPr lang="it-IT"/>
              <a:t>M.Serio-Riproduzione riservata -Palermo, 27 febbraio 2026 (ANCI SICILIA)</a:t>
            </a:r>
            <a:endParaRPr lang="it-IT" dirty="0"/>
          </a:p>
        </p:txBody>
      </p:sp>
      <p:sp>
        <p:nvSpPr>
          <p:cNvPr id="21" name="Freccia in su 20">
            <a:extLst>
              <a:ext uri="{FF2B5EF4-FFF2-40B4-BE49-F238E27FC236}">
                <a16:creationId xmlns:a16="http://schemas.microsoft.com/office/drawing/2014/main" id="{0A7C3DA6-86AB-41E3-80F0-6DBC430B95EF}"/>
              </a:ext>
            </a:extLst>
          </p:cNvPr>
          <p:cNvSpPr/>
          <p:nvPr/>
        </p:nvSpPr>
        <p:spPr>
          <a:xfrm rot="10800000">
            <a:off x="3696531" y="2816920"/>
            <a:ext cx="411108" cy="358165"/>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solidFill>
                <a:schemeClr val="tx1"/>
              </a:solidFill>
            </a:endParaRPr>
          </a:p>
        </p:txBody>
      </p:sp>
      <p:sp>
        <p:nvSpPr>
          <p:cNvPr id="22" name="CasellaDiTesto 21">
            <a:extLst>
              <a:ext uri="{FF2B5EF4-FFF2-40B4-BE49-F238E27FC236}">
                <a16:creationId xmlns:a16="http://schemas.microsoft.com/office/drawing/2014/main" id="{0EFDC492-1A7F-458F-B033-14FEBD079959}"/>
              </a:ext>
            </a:extLst>
          </p:cNvPr>
          <p:cNvSpPr txBox="1"/>
          <p:nvPr/>
        </p:nvSpPr>
        <p:spPr>
          <a:xfrm>
            <a:off x="5965640" y="2551368"/>
            <a:ext cx="1997001" cy="369332"/>
          </a:xfrm>
          <a:prstGeom prst="rect">
            <a:avLst/>
          </a:prstGeom>
          <a:solidFill>
            <a:schemeClr val="accent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it-IT" b="1" dirty="0" err="1"/>
              <a:t>Allegato:Tab</a:t>
            </a:r>
            <a:r>
              <a:rPr lang="it-IT" b="1" dirty="0"/>
              <a:t>. A</a:t>
            </a:r>
          </a:p>
        </p:txBody>
      </p:sp>
      <p:sp>
        <p:nvSpPr>
          <p:cNvPr id="23" name="CasellaDiTesto 22">
            <a:extLst>
              <a:ext uri="{FF2B5EF4-FFF2-40B4-BE49-F238E27FC236}">
                <a16:creationId xmlns:a16="http://schemas.microsoft.com/office/drawing/2014/main" id="{AA285D32-4E53-41CE-A2FA-8506D80404A9}"/>
              </a:ext>
            </a:extLst>
          </p:cNvPr>
          <p:cNvSpPr txBox="1"/>
          <p:nvPr/>
        </p:nvSpPr>
        <p:spPr>
          <a:xfrm>
            <a:off x="8781221" y="1996741"/>
            <a:ext cx="1997001" cy="1077218"/>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it-IT" sz="3200" b="1" dirty="0"/>
              <a:t>Glossario unico</a:t>
            </a:r>
          </a:p>
        </p:txBody>
      </p:sp>
      <p:sp>
        <p:nvSpPr>
          <p:cNvPr id="24" name="Freccia in su 23">
            <a:extLst>
              <a:ext uri="{FF2B5EF4-FFF2-40B4-BE49-F238E27FC236}">
                <a16:creationId xmlns:a16="http://schemas.microsoft.com/office/drawing/2014/main" id="{5916D4E0-D0E7-4A61-9ED5-F9FA266621C0}"/>
              </a:ext>
            </a:extLst>
          </p:cNvPr>
          <p:cNvSpPr/>
          <p:nvPr/>
        </p:nvSpPr>
        <p:spPr>
          <a:xfrm rot="10800000">
            <a:off x="9360729" y="1602986"/>
            <a:ext cx="411108" cy="358165"/>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solidFill>
                <a:schemeClr val="tx1"/>
              </a:solidFill>
            </a:endParaRPr>
          </a:p>
        </p:txBody>
      </p:sp>
      <p:pic>
        <p:nvPicPr>
          <p:cNvPr id="4" name="Immagine 3">
            <a:extLst>
              <a:ext uri="{FF2B5EF4-FFF2-40B4-BE49-F238E27FC236}">
                <a16:creationId xmlns:a16="http://schemas.microsoft.com/office/drawing/2014/main" id="{CA18F604-DF0A-40C5-8410-E1565A8F0F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9460" y="3631826"/>
            <a:ext cx="1909338" cy="1454917"/>
          </a:xfrm>
          <a:prstGeom prst="rect">
            <a:avLst/>
          </a:prstGeom>
        </p:spPr>
      </p:pic>
      <p:sp>
        <p:nvSpPr>
          <p:cNvPr id="26" name="CasellaDiTesto 25">
            <a:extLst>
              <a:ext uri="{FF2B5EF4-FFF2-40B4-BE49-F238E27FC236}">
                <a16:creationId xmlns:a16="http://schemas.microsoft.com/office/drawing/2014/main" id="{97BD5307-A5DE-4CC4-A2E4-4DC1874C8F1E}"/>
              </a:ext>
            </a:extLst>
          </p:cNvPr>
          <p:cNvSpPr txBox="1"/>
          <p:nvPr/>
        </p:nvSpPr>
        <p:spPr>
          <a:xfrm>
            <a:off x="8767028" y="1008937"/>
            <a:ext cx="1567548" cy="461665"/>
          </a:xfrm>
          <a:prstGeom prst="rect">
            <a:avLst/>
          </a:prstGeom>
          <a:solidFill>
            <a:schemeClr val="accent1">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it-IT" sz="2400" b="1" dirty="0"/>
              <a:t>Art. 1,c. 2</a:t>
            </a:r>
          </a:p>
        </p:txBody>
      </p:sp>
      <p:sp>
        <p:nvSpPr>
          <p:cNvPr id="29" name="Freccia in su 28">
            <a:extLst>
              <a:ext uri="{FF2B5EF4-FFF2-40B4-BE49-F238E27FC236}">
                <a16:creationId xmlns:a16="http://schemas.microsoft.com/office/drawing/2014/main" id="{61F54B4E-04BA-4C02-9508-EF2A0D154EF6}"/>
              </a:ext>
            </a:extLst>
          </p:cNvPr>
          <p:cNvSpPr/>
          <p:nvPr/>
        </p:nvSpPr>
        <p:spPr>
          <a:xfrm rot="5400000">
            <a:off x="8177312" y="1090916"/>
            <a:ext cx="346360" cy="425119"/>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solidFill>
                <a:schemeClr val="tx1"/>
              </a:solidFill>
            </a:endParaRPr>
          </a:p>
        </p:txBody>
      </p:sp>
      <p:sp>
        <p:nvSpPr>
          <p:cNvPr id="34" name="Freccia in su 33">
            <a:extLst>
              <a:ext uri="{FF2B5EF4-FFF2-40B4-BE49-F238E27FC236}">
                <a16:creationId xmlns:a16="http://schemas.microsoft.com/office/drawing/2014/main" id="{EF4B71B9-D3FB-4A67-B994-7C2E6933ACA2}"/>
              </a:ext>
            </a:extLst>
          </p:cNvPr>
          <p:cNvSpPr/>
          <p:nvPr/>
        </p:nvSpPr>
        <p:spPr>
          <a:xfrm rot="10800000">
            <a:off x="9404238" y="3238071"/>
            <a:ext cx="411108" cy="358165"/>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solidFill>
                <a:schemeClr val="tx1"/>
              </a:solidFill>
            </a:endParaRPr>
          </a:p>
        </p:txBody>
      </p:sp>
      <p:sp>
        <p:nvSpPr>
          <p:cNvPr id="6" name="CasellaDiTesto 5">
            <a:extLst>
              <a:ext uri="{FF2B5EF4-FFF2-40B4-BE49-F238E27FC236}">
                <a16:creationId xmlns:a16="http://schemas.microsoft.com/office/drawing/2014/main" id="{1E8FA089-981B-4AB7-9653-FDEB42FB439C}"/>
              </a:ext>
            </a:extLst>
          </p:cNvPr>
          <p:cNvSpPr txBox="1"/>
          <p:nvPr/>
        </p:nvSpPr>
        <p:spPr>
          <a:xfrm>
            <a:off x="8729460" y="4520626"/>
            <a:ext cx="1910090" cy="646331"/>
          </a:xfrm>
          <a:prstGeom prst="rect">
            <a:avLst/>
          </a:prstGeom>
          <a:solidFill>
            <a:schemeClr val="accent2"/>
          </a:solidFill>
        </p:spPr>
        <p:txBody>
          <a:bodyPr wrap="square" rtlCol="0">
            <a:spAutoFit/>
          </a:bodyPr>
          <a:lstStyle/>
          <a:p>
            <a:pPr algn="ctr"/>
            <a:r>
              <a:rPr lang="it-IT" b="1" dirty="0"/>
              <a:t>DECRETO 2 marzo 2018 </a:t>
            </a:r>
          </a:p>
        </p:txBody>
      </p:sp>
      <p:sp>
        <p:nvSpPr>
          <p:cNvPr id="7" name="CasellaDiTesto 6">
            <a:extLst>
              <a:ext uri="{FF2B5EF4-FFF2-40B4-BE49-F238E27FC236}">
                <a16:creationId xmlns:a16="http://schemas.microsoft.com/office/drawing/2014/main" id="{995E4DF4-6B70-426B-BCBB-FF119B2DA910}"/>
              </a:ext>
            </a:extLst>
          </p:cNvPr>
          <p:cNvSpPr txBox="1"/>
          <p:nvPr/>
        </p:nvSpPr>
        <p:spPr>
          <a:xfrm>
            <a:off x="7479564" y="5594679"/>
            <a:ext cx="3159234" cy="10772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it-IT" sz="1600" b="1" dirty="0"/>
              <a:t>COMPLETAMENTO GLOSSARIO:</a:t>
            </a:r>
          </a:p>
          <a:p>
            <a:pPr algn="ctr"/>
            <a:r>
              <a:rPr lang="it-IT" sz="1600" dirty="0"/>
              <a:t>CILA,  SCIA,  permesso  di</a:t>
            </a:r>
          </a:p>
          <a:p>
            <a:pPr algn="ctr"/>
            <a:r>
              <a:rPr lang="it-IT" sz="1600" dirty="0"/>
              <a:t>costruire e SCIA in alternativa al permesso di costruire</a:t>
            </a:r>
          </a:p>
        </p:txBody>
      </p:sp>
      <p:pic>
        <p:nvPicPr>
          <p:cNvPr id="10" name="Immagine 9">
            <a:extLst>
              <a:ext uri="{FF2B5EF4-FFF2-40B4-BE49-F238E27FC236}">
                <a16:creationId xmlns:a16="http://schemas.microsoft.com/office/drawing/2014/main" id="{D8049524-E04B-4C59-837A-474B0E99AF4A}"/>
              </a:ext>
            </a:extLst>
          </p:cNvPr>
          <p:cNvPicPr>
            <a:picLocks noChangeAspect="1"/>
          </p:cNvPicPr>
          <p:nvPr/>
        </p:nvPicPr>
        <p:blipFill>
          <a:blip r:embed="rId4"/>
          <a:stretch>
            <a:fillRect/>
          </a:stretch>
        </p:blipFill>
        <p:spPr>
          <a:xfrm>
            <a:off x="9345013" y="5197929"/>
            <a:ext cx="442541" cy="352912"/>
          </a:xfrm>
          <a:prstGeom prst="rect">
            <a:avLst/>
          </a:prstGeom>
        </p:spPr>
      </p:pic>
      <p:sp>
        <p:nvSpPr>
          <p:cNvPr id="35" name="CasellaDiTesto 34">
            <a:extLst>
              <a:ext uri="{FF2B5EF4-FFF2-40B4-BE49-F238E27FC236}">
                <a16:creationId xmlns:a16="http://schemas.microsoft.com/office/drawing/2014/main" id="{83D8CF37-5A1C-4ED2-BA30-D926E74A3AE8}"/>
              </a:ext>
            </a:extLst>
          </p:cNvPr>
          <p:cNvSpPr txBox="1"/>
          <p:nvPr/>
        </p:nvSpPr>
        <p:spPr>
          <a:xfrm>
            <a:off x="2884769" y="5564333"/>
            <a:ext cx="2315673" cy="1077218"/>
          </a:xfrm>
          <a:prstGeom prst="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it-IT" sz="3200" b="1" dirty="0"/>
              <a:t>Conferenza di servizi</a:t>
            </a:r>
          </a:p>
        </p:txBody>
      </p:sp>
      <p:sp>
        <p:nvSpPr>
          <p:cNvPr id="37" name="CasellaDiTesto 36">
            <a:extLst>
              <a:ext uri="{FF2B5EF4-FFF2-40B4-BE49-F238E27FC236}">
                <a16:creationId xmlns:a16="http://schemas.microsoft.com/office/drawing/2014/main" id="{C8441E49-660D-4196-BF3B-74F896F23523}"/>
              </a:ext>
            </a:extLst>
          </p:cNvPr>
          <p:cNvSpPr txBox="1"/>
          <p:nvPr/>
        </p:nvSpPr>
        <p:spPr>
          <a:xfrm>
            <a:off x="69758" y="0"/>
            <a:ext cx="615553" cy="5432354"/>
          </a:xfrm>
          <a:prstGeom prst="rect">
            <a:avLst/>
          </a:prstGeom>
          <a:solidFill>
            <a:srgbClr val="FF0000"/>
          </a:solidFill>
        </p:spPr>
        <p:txBody>
          <a:bodyPr vert="vert270" wrap="square" rtlCol="0">
            <a:spAutoFit/>
          </a:bodyPr>
          <a:lstStyle/>
          <a:p>
            <a:r>
              <a:rPr lang="it-IT" sz="2800" b="1" dirty="0"/>
              <a:t>Percorso storico semplificazione</a:t>
            </a:r>
          </a:p>
        </p:txBody>
      </p:sp>
      <p:pic>
        <p:nvPicPr>
          <p:cNvPr id="38" name="Immagine 37">
            <a:extLst>
              <a:ext uri="{FF2B5EF4-FFF2-40B4-BE49-F238E27FC236}">
                <a16:creationId xmlns:a16="http://schemas.microsoft.com/office/drawing/2014/main" id="{7C7E1B22-8F9C-48D9-AD9B-4AFE1B695B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56" y="5483629"/>
            <a:ext cx="1382562" cy="1323096"/>
          </a:xfrm>
          <a:prstGeom prst="rect">
            <a:avLst/>
          </a:prstGeom>
        </p:spPr>
      </p:pic>
      <p:sp>
        <p:nvSpPr>
          <p:cNvPr id="3" name="Segnaposto numero diapositiva 2">
            <a:extLst>
              <a:ext uri="{FF2B5EF4-FFF2-40B4-BE49-F238E27FC236}">
                <a16:creationId xmlns:a16="http://schemas.microsoft.com/office/drawing/2014/main" id="{8D1D6CA0-C3FF-4BDD-E5E2-3B130FE4A2E7}"/>
              </a:ext>
            </a:extLst>
          </p:cNvPr>
          <p:cNvSpPr>
            <a:spLocks noGrp="1"/>
          </p:cNvSpPr>
          <p:nvPr>
            <p:ph type="sldNum" sz="quarter" idx="12"/>
          </p:nvPr>
        </p:nvSpPr>
        <p:spPr/>
        <p:txBody>
          <a:bodyPr/>
          <a:lstStyle/>
          <a:p>
            <a:fld id="{56C962FA-7BBA-42EA-B52A-38530D7E724D}" type="slidenum">
              <a:rPr lang="it-IT" smtClean="0"/>
              <a:t>21</a:t>
            </a:fld>
            <a:endParaRPr lang="it-IT"/>
          </a:p>
        </p:txBody>
      </p:sp>
    </p:spTree>
    <p:extLst>
      <p:ext uri="{BB962C8B-B14F-4D97-AF65-F5344CB8AC3E}">
        <p14:creationId xmlns:p14="http://schemas.microsoft.com/office/powerpoint/2010/main" val="2421665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990973" y="1754504"/>
            <a:ext cx="1078865" cy="1997710"/>
          </a:xfrm>
          <a:custGeom>
            <a:avLst/>
            <a:gdLst/>
            <a:ahLst/>
            <a:cxnLst/>
            <a:rect l="l" t="t" r="r" b="b"/>
            <a:pathLst>
              <a:path w="1078864" h="1997710">
                <a:moveTo>
                  <a:pt x="343601" y="473329"/>
                </a:moveTo>
                <a:lnTo>
                  <a:pt x="139064" y="473329"/>
                </a:lnTo>
                <a:lnTo>
                  <a:pt x="916304" y="1997329"/>
                </a:lnTo>
                <a:lnTo>
                  <a:pt x="1078610" y="1914525"/>
                </a:lnTo>
                <a:lnTo>
                  <a:pt x="343601" y="473329"/>
                </a:lnTo>
                <a:close/>
              </a:path>
              <a:path w="1078864" h="1997710">
                <a:moveTo>
                  <a:pt x="0" y="0"/>
                </a:moveTo>
                <a:lnTo>
                  <a:pt x="58038" y="514604"/>
                </a:lnTo>
                <a:lnTo>
                  <a:pt x="139064" y="473329"/>
                </a:lnTo>
                <a:lnTo>
                  <a:pt x="343601" y="473329"/>
                </a:lnTo>
                <a:lnTo>
                  <a:pt x="301370" y="390525"/>
                </a:lnTo>
                <a:lnTo>
                  <a:pt x="382523" y="349123"/>
                </a:lnTo>
                <a:lnTo>
                  <a:pt x="0" y="0"/>
                </a:lnTo>
                <a:close/>
              </a:path>
            </a:pathLst>
          </a:custGeom>
          <a:solidFill>
            <a:srgbClr val="0066FF"/>
          </a:solidFill>
        </p:spPr>
        <p:txBody>
          <a:bodyPr wrap="square" lIns="0" tIns="0" rIns="0" bIns="0" rtlCol="0"/>
          <a:lstStyle/>
          <a:p>
            <a:endParaRPr/>
          </a:p>
        </p:txBody>
      </p:sp>
      <p:sp>
        <p:nvSpPr>
          <p:cNvPr id="3" name="object 3"/>
          <p:cNvSpPr/>
          <p:nvPr/>
        </p:nvSpPr>
        <p:spPr>
          <a:xfrm>
            <a:off x="4990973" y="1754504"/>
            <a:ext cx="1078865" cy="1997710"/>
          </a:xfrm>
          <a:custGeom>
            <a:avLst/>
            <a:gdLst/>
            <a:ahLst/>
            <a:cxnLst/>
            <a:rect l="l" t="t" r="r" b="b"/>
            <a:pathLst>
              <a:path w="1078864" h="1997710">
                <a:moveTo>
                  <a:pt x="916304" y="1997329"/>
                </a:moveTo>
                <a:lnTo>
                  <a:pt x="139064" y="473329"/>
                </a:lnTo>
                <a:lnTo>
                  <a:pt x="58038" y="514604"/>
                </a:lnTo>
                <a:lnTo>
                  <a:pt x="0" y="0"/>
                </a:lnTo>
                <a:lnTo>
                  <a:pt x="382523" y="349123"/>
                </a:lnTo>
                <a:lnTo>
                  <a:pt x="301370" y="390525"/>
                </a:lnTo>
                <a:lnTo>
                  <a:pt x="1078610" y="1914525"/>
                </a:lnTo>
                <a:lnTo>
                  <a:pt x="916304" y="1997329"/>
                </a:lnTo>
                <a:close/>
              </a:path>
            </a:pathLst>
          </a:custGeom>
          <a:ln w="9524">
            <a:solidFill>
              <a:srgbClr val="000000"/>
            </a:solidFill>
          </a:ln>
        </p:spPr>
        <p:txBody>
          <a:bodyPr wrap="square" lIns="0" tIns="0" rIns="0" bIns="0" rtlCol="0"/>
          <a:lstStyle/>
          <a:p>
            <a:endParaRPr/>
          </a:p>
        </p:txBody>
      </p:sp>
      <p:sp>
        <p:nvSpPr>
          <p:cNvPr id="6" name="object 6"/>
          <p:cNvSpPr/>
          <p:nvPr/>
        </p:nvSpPr>
        <p:spPr>
          <a:xfrm>
            <a:off x="6389879" y="1883283"/>
            <a:ext cx="1895475" cy="1577975"/>
          </a:xfrm>
          <a:custGeom>
            <a:avLst/>
            <a:gdLst/>
            <a:ahLst/>
            <a:cxnLst/>
            <a:rect l="l" t="t" r="r" b="b"/>
            <a:pathLst>
              <a:path w="1895475" h="1577975">
                <a:moveTo>
                  <a:pt x="1895220" y="0"/>
                </a:moveTo>
                <a:lnTo>
                  <a:pt x="1382903" y="184531"/>
                </a:lnTo>
                <a:lnTo>
                  <a:pt x="1440688" y="255015"/>
                </a:lnTo>
                <a:lnTo>
                  <a:pt x="0" y="1436751"/>
                </a:lnTo>
                <a:lnTo>
                  <a:pt x="115570" y="1577594"/>
                </a:lnTo>
                <a:lnTo>
                  <a:pt x="1556131" y="395859"/>
                </a:lnTo>
                <a:lnTo>
                  <a:pt x="1656368" y="395859"/>
                </a:lnTo>
                <a:lnTo>
                  <a:pt x="1895220" y="0"/>
                </a:lnTo>
                <a:close/>
              </a:path>
              <a:path w="1895475" h="1577975">
                <a:moveTo>
                  <a:pt x="1656368" y="395859"/>
                </a:moveTo>
                <a:lnTo>
                  <a:pt x="1556131" y="395859"/>
                </a:lnTo>
                <a:lnTo>
                  <a:pt x="1613916" y="466216"/>
                </a:lnTo>
                <a:lnTo>
                  <a:pt x="1656368" y="395859"/>
                </a:lnTo>
                <a:close/>
              </a:path>
            </a:pathLst>
          </a:custGeom>
          <a:solidFill>
            <a:srgbClr val="0066FF"/>
          </a:solidFill>
        </p:spPr>
        <p:txBody>
          <a:bodyPr wrap="square" lIns="0" tIns="0" rIns="0" bIns="0" rtlCol="0"/>
          <a:lstStyle/>
          <a:p>
            <a:endParaRPr/>
          </a:p>
        </p:txBody>
      </p:sp>
      <p:sp>
        <p:nvSpPr>
          <p:cNvPr id="7" name="object 7"/>
          <p:cNvSpPr/>
          <p:nvPr/>
        </p:nvSpPr>
        <p:spPr>
          <a:xfrm>
            <a:off x="6389879" y="1883283"/>
            <a:ext cx="1895475" cy="1577975"/>
          </a:xfrm>
          <a:custGeom>
            <a:avLst/>
            <a:gdLst/>
            <a:ahLst/>
            <a:cxnLst/>
            <a:rect l="l" t="t" r="r" b="b"/>
            <a:pathLst>
              <a:path w="1895475" h="1577975">
                <a:moveTo>
                  <a:pt x="0" y="1436751"/>
                </a:moveTo>
                <a:lnTo>
                  <a:pt x="1440688" y="255015"/>
                </a:lnTo>
                <a:lnTo>
                  <a:pt x="1382903" y="184531"/>
                </a:lnTo>
                <a:lnTo>
                  <a:pt x="1895220" y="0"/>
                </a:lnTo>
                <a:lnTo>
                  <a:pt x="1613916" y="466216"/>
                </a:lnTo>
                <a:lnTo>
                  <a:pt x="1556131" y="395859"/>
                </a:lnTo>
                <a:lnTo>
                  <a:pt x="115570" y="1577594"/>
                </a:lnTo>
                <a:lnTo>
                  <a:pt x="0" y="1436751"/>
                </a:lnTo>
                <a:close/>
              </a:path>
            </a:pathLst>
          </a:custGeom>
          <a:ln w="9525">
            <a:solidFill>
              <a:srgbClr val="000000"/>
            </a:solidFill>
          </a:ln>
        </p:spPr>
        <p:txBody>
          <a:bodyPr wrap="square" lIns="0" tIns="0" rIns="0" bIns="0" rtlCol="0"/>
          <a:lstStyle/>
          <a:p>
            <a:endParaRPr/>
          </a:p>
        </p:txBody>
      </p:sp>
      <p:sp>
        <p:nvSpPr>
          <p:cNvPr id="8" name="object 8"/>
          <p:cNvSpPr/>
          <p:nvPr/>
        </p:nvSpPr>
        <p:spPr>
          <a:xfrm>
            <a:off x="3224276" y="2070099"/>
            <a:ext cx="2274570" cy="1415415"/>
          </a:xfrm>
          <a:custGeom>
            <a:avLst/>
            <a:gdLst/>
            <a:ahLst/>
            <a:cxnLst/>
            <a:rect l="l" t="t" r="r" b="b"/>
            <a:pathLst>
              <a:path w="2274570" h="1415414">
                <a:moveTo>
                  <a:pt x="722925" y="327660"/>
                </a:moveTo>
                <a:lnTo>
                  <a:pt x="368935" y="327660"/>
                </a:lnTo>
                <a:lnTo>
                  <a:pt x="2180844" y="1415161"/>
                </a:lnTo>
                <a:lnTo>
                  <a:pt x="2274570" y="1258951"/>
                </a:lnTo>
                <a:lnTo>
                  <a:pt x="722925" y="327660"/>
                </a:lnTo>
                <a:close/>
              </a:path>
              <a:path w="2274570" h="1415414">
                <a:moveTo>
                  <a:pt x="0" y="0"/>
                </a:moveTo>
                <a:lnTo>
                  <a:pt x="321944" y="405638"/>
                </a:lnTo>
                <a:lnTo>
                  <a:pt x="368935" y="327660"/>
                </a:lnTo>
                <a:lnTo>
                  <a:pt x="722925" y="327660"/>
                </a:lnTo>
                <a:lnTo>
                  <a:pt x="462661" y="171450"/>
                </a:lnTo>
                <a:lnTo>
                  <a:pt x="509524" y="93345"/>
                </a:lnTo>
                <a:lnTo>
                  <a:pt x="0" y="0"/>
                </a:lnTo>
                <a:close/>
              </a:path>
            </a:pathLst>
          </a:custGeom>
          <a:solidFill>
            <a:srgbClr val="0066FF"/>
          </a:solidFill>
        </p:spPr>
        <p:txBody>
          <a:bodyPr wrap="square" lIns="0" tIns="0" rIns="0" bIns="0" rtlCol="0"/>
          <a:lstStyle/>
          <a:p>
            <a:endParaRPr/>
          </a:p>
        </p:txBody>
      </p:sp>
      <p:sp>
        <p:nvSpPr>
          <p:cNvPr id="9" name="object 9"/>
          <p:cNvSpPr/>
          <p:nvPr/>
        </p:nvSpPr>
        <p:spPr>
          <a:xfrm>
            <a:off x="3224276" y="2070099"/>
            <a:ext cx="2274570" cy="1415415"/>
          </a:xfrm>
          <a:custGeom>
            <a:avLst/>
            <a:gdLst/>
            <a:ahLst/>
            <a:cxnLst/>
            <a:rect l="l" t="t" r="r" b="b"/>
            <a:pathLst>
              <a:path w="2274570" h="1415414">
                <a:moveTo>
                  <a:pt x="2180844" y="1415161"/>
                </a:moveTo>
                <a:lnTo>
                  <a:pt x="368935" y="327660"/>
                </a:lnTo>
                <a:lnTo>
                  <a:pt x="321944" y="405638"/>
                </a:lnTo>
                <a:lnTo>
                  <a:pt x="0" y="0"/>
                </a:lnTo>
                <a:lnTo>
                  <a:pt x="509524" y="93345"/>
                </a:lnTo>
                <a:lnTo>
                  <a:pt x="462661" y="171450"/>
                </a:lnTo>
                <a:lnTo>
                  <a:pt x="2274570" y="1258951"/>
                </a:lnTo>
                <a:lnTo>
                  <a:pt x="2180844" y="1415161"/>
                </a:lnTo>
                <a:close/>
              </a:path>
            </a:pathLst>
          </a:custGeom>
          <a:ln w="9525">
            <a:solidFill>
              <a:srgbClr val="000000"/>
            </a:solidFill>
          </a:ln>
        </p:spPr>
        <p:txBody>
          <a:bodyPr wrap="square" lIns="0" tIns="0" rIns="0" bIns="0" rtlCol="0"/>
          <a:lstStyle/>
          <a:p>
            <a:endParaRPr/>
          </a:p>
        </p:txBody>
      </p:sp>
      <p:sp>
        <p:nvSpPr>
          <p:cNvPr id="10" name="object 10"/>
          <p:cNvSpPr/>
          <p:nvPr/>
        </p:nvSpPr>
        <p:spPr>
          <a:xfrm>
            <a:off x="3191382" y="3805808"/>
            <a:ext cx="2161540" cy="641350"/>
          </a:xfrm>
          <a:custGeom>
            <a:avLst/>
            <a:gdLst/>
            <a:ahLst/>
            <a:cxnLst/>
            <a:rect l="l" t="t" r="r" b="b"/>
            <a:pathLst>
              <a:path w="2161540" h="641350">
                <a:moveTo>
                  <a:pt x="281050" y="284226"/>
                </a:moveTo>
                <a:lnTo>
                  <a:pt x="0" y="527685"/>
                </a:lnTo>
                <a:lnTo>
                  <a:pt x="354075" y="641096"/>
                </a:lnTo>
                <a:lnTo>
                  <a:pt x="335788" y="551942"/>
                </a:lnTo>
                <a:lnTo>
                  <a:pt x="1208440" y="373380"/>
                </a:lnTo>
                <a:lnTo>
                  <a:pt x="299211" y="373380"/>
                </a:lnTo>
                <a:lnTo>
                  <a:pt x="281050" y="284226"/>
                </a:lnTo>
                <a:close/>
              </a:path>
              <a:path w="2161540" h="641350">
                <a:moveTo>
                  <a:pt x="2124583" y="0"/>
                </a:moveTo>
                <a:lnTo>
                  <a:pt x="299211" y="373380"/>
                </a:lnTo>
                <a:lnTo>
                  <a:pt x="1208440" y="373380"/>
                </a:lnTo>
                <a:lnTo>
                  <a:pt x="2161159" y="178435"/>
                </a:lnTo>
                <a:lnTo>
                  <a:pt x="2124583" y="0"/>
                </a:lnTo>
                <a:close/>
              </a:path>
            </a:pathLst>
          </a:custGeom>
          <a:solidFill>
            <a:srgbClr val="0066FF"/>
          </a:solidFill>
        </p:spPr>
        <p:txBody>
          <a:bodyPr wrap="square" lIns="0" tIns="0" rIns="0" bIns="0" rtlCol="0"/>
          <a:lstStyle/>
          <a:p>
            <a:endParaRPr/>
          </a:p>
        </p:txBody>
      </p:sp>
      <p:sp>
        <p:nvSpPr>
          <p:cNvPr id="11" name="object 11"/>
          <p:cNvSpPr/>
          <p:nvPr/>
        </p:nvSpPr>
        <p:spPr>
          <a:xfrm>
            <a:off x="3191382" y="3805808"/>
            <a:ext cx="2161540" cy="641350"/>
          </a:xfrm>
          <a:custGeom>
            <a:avLst/>
            <a:gdLst/>
            <a:ahLst/>
            <a:cxnLst/>
            <a:rect l="l" t="t" r="r" b="b"/>
            <a:pathLst>
              <a:path w="2161540" h="641350">
                <a:moveTo>
                  <a:pt x="2161159" y="178435"/>
                </a:moveTo>
                <a:lnTo>
                  <a:pt x="335788" y="551942"/>
                </a:lnTo>
                <a:lnTo>
                  <a:pt x="354075" y="641096"/>
                </a:lnTo>
                <a:lnTo>
                  <a:pt x="0" y="527685"/>
                </a:lnTo>
                <a:lnTo>
                  <a:pt x="281050" y="284226"/>
                </a:lnTo>
                <a:lnTo>
                  <a:pt x="299211" y="373380"/>
                </a:lnTo>
                <a:lnTo>
                  <a:pt x="2124583" y="0"/>
                </a:lnTo>
                <a:lnTo>
                  <a:pt x="2161159" y="178435"/>
                </a:lnTo>
                <a:close/>
              </a:path>
            </a:pathLst>
          </a:custGeom>
          <a:ln w="9525">
            <a:solidFill>
              <a:srgbClr val="000000"/>
            </a:solidFill>
          </a:ln>
        </p:spPr>
        <p:txBody>
          <a:bodyPr wrap="square" lIns="0" tIns="0" rIns="0" bIns="0" rtlCol="0"/>
          <a:lstStyle/>
          <a:p>
            <a:endParaRPr/>
          </a:p>
        </p:txBody>
      </p:sp>
      <p:sp>
        <p:nvSpPr>
          <p:cNvPr id="12" name="object 12"/>
          <p:cNvSpPr/>
          <p:nvPr/>
        </p:nvSpPr>
        <p:spPr>
          <a:xfrm>
            <a:off x="3655315" y="3847337"/>
            <a:ext cx="1761489" cy="1186815"/>
          </a:xfrm>
          <a:custGeom>
            <a:avLst/>
            <a:gdLst/>
            <a:ahLst/>
            <a:cxnLst/>
            <a:rect l="l" t="t" r="r" b="b"/>
            <a:pathLst>
              <a:path w="1761489" h="1186814">
                <a:moveTo>
                  <a:pt x="278003" y="788923"/>
                </a:moveTo>
                <a:lnTo>
                  <a:pt x="0" y="1186306"/>
                </a:lnTo>
                <a:lnTo>
                  <a:pt x="476250" y="1094612"/>
                </a:lnTo>
                <a:lnTo>
                  <a:pt x="426593" y="1018158"/>
                </a:lnTo>
                <a:lnTo>
                  <a:pt x="662278" y="865377"/>
                </a:lnTo>
                <a:lnTo>
                  <a:pt x="327532" y="865377"/>
                </a:lnTo>
                <a:lnTo>
                  <a:pt x="278003" y="788923"/>
                </a:lnTo>
                <a:close/>
              </a:path>
              <a:path w="1761489" h="1186814">
                <a:moveTo>
                  <a:pt x="1662302" y="0"/>
                </a:moveTo>
                <a:lnTo>
                  <a:pt x="327532" y="865377"/>
                </a:lnTo>
                <a:lnTo>
                  <a:pt x="662278" y="865377"/>
                </a:lnTo>
                <a:lnTo>
                  <a:pt x="1761363" y="152907"/>
                </a:lnTo>
                <a:lnTo>
                  <a:pt x="1662302" y="0"/>
                </a:lnTo>
                <a:close/>
              </a:path>
            </a:pathLst>
          </a:custGeom>
          <a:solidFill>
            <a:srgbClr val="0066FF"/>
          </a:solidFill>
        </p:spPr>
        <p:txBody>
          <a:bodyPr wrap="square" lIns="0" tIns="0" rIns="0" bIns="0" rtlCol="0"/>
          <a:lstStyle/>
          <a:p>
            <a:endParaRPr/>
          </a:p>
        </p:txBody>
      </p:sp>
      <p:sp>
        <p:nvSpPr>
          <p:cNvPr id="13" name="object 13"/>
          <p:cNvSpPr/>
          <p:nvPr/>
        </p:nvSpPr>
        <p:spPr>
          <a:xfrm>
            <a:off x="3655315" y="3847337"/>
            <a:ext cx="1761489" cy="1186815"/>
          </a:xfrm>
          <a:custGeom>
            <a:avLst/>
            <a:gdLst/>
            <a:ahLst/>
            <a:cxnLst/>
            <a:rect l="l" t="t" r="r" b="b"/>
            <a:pathLst>
              <a:path w="1761489" h="1186814">
                <a:moveTo>
                  <a:pt x="1761363" y="152907"/>
                </a:moveTo>
                <a:lnTo>
                  <a:pt x="426593" y="1018158"/>
                </a:lnTo>
                <a:lnTo>
                  <a:pt x="476250" y="1094612"/>
                </a:lnTo>
                <a:lnTo>
                  <a:pt x="0" y="1186306"/>
                </a:lnTo>
                <a:lnTo>
                  <a:pt x="278003" y="788923"/>
                </a:lnTo>
                <a:lnTo>
                  <a:pt x="327532" y="865377"/>
                </a:lnTo>
                <a:lnTo>
                  <a:pt x="1662302" y="0"/>
                </a:lnTo>
                <a:lnTo>
                  <a:pt x="1761363" y="152907"/>
                </a:lnTo>
                <a:close/>
              </a:path>
            </a:pathLst>
          </a:custGeom>
          <a:ln w="9524">
            <a:solidFill>
              <a:srgbClr val="000000"/>
            </a:solidFill>
          </a:ln>
        </p:spPr>
        <p:txBody>
          <a:bodyPr wrap="square" lIns="0" tIns="0" rIns="0" bIns="0" rtlCol="0"/>
          <a:lstStyle/>
          <a:p>
            <a:endParaRPr/>
          </a:p>
        </p:txBody>
      </p:sp>
      <p:sp>
        <p:nvSpPr>
          <p:cNvPr id="16" name="object 16"/>
          <p:cNvSpPr/>
          <p:nvPr/>
        </p:nvSpPr>
        <p:spPr>
          <a:xfrm rot="477337">
            <a:off x="4787528" y="4184180"/>
            <a:ext cx="581660" cy="1230971"/>
          </a:xfrm>
          <a:custGeom>
            <a:avLst/>
            <a:gdLst/>
            <a:ahLst/>
            <a:cxnLst/>
            <a:rect l="l" t="t" r="r" b="b"/>
            <a:pathLst>
              <a:path w="581660" h="1739264">
                <a:moveTo>
                  <a:pt x="0" y="1512443"/>
                </a:moveTo>
                <a:lnTo>
                  <a:pt x="139572" y="1738884"/>
                </a:lnTo>
                <a:lnTo>
                  <a:pt x="356996" y="1585595"/>
                </a:lnTo>
                <a:lnTo>
                  <a:pt x="267715" y="1567307"/>
                </a:lnTo>
                <a:lnTo>
                  <a:pt x="275207" y="1530731"/>
                </a:lnTo>
                <a:lnTo>
                  <a:pt x="89280" y="1530731"/>
                </a:lnTo>
                <a:lnTo>
                  <a:pt x="0" y="1512443"/>
                </a:lnTo>
                <a:close/>
              </a:path>
              <a:path w="581660" h="1739264">
                <a:moveTo>
                  <a:pt x="402843" y="0"/>
                </a:moveTo>
                <a:lnTo>
                  <a:pt x="89280" y="1530731"/>
                </a:lnTo>
                <a:lnTo>
                  <a:pt x="275207" y="1530731"/>
                </a:lnTo>
                <a:lnTo>
                  <a:pt x="581278" y="36449"/>
                </a:lnTo>
                <a:lnTo>
                  <a:pt x="402843" y="0"/>
                </a:lnTo>
                <a:close/>
              </a:path>
            </a:pathLst>
          </a:custGeom>
          <a:solidFill>
            <a:srgbClr val="0066FF"/>
          </a:solidFill>
        </p:spPr>
        <p:txBody>
          <a:bodyPr wrap="square" lIns="0" tIns="0" rIns="0" bIns="0" rtlCol="0"/>
          <a:lstStyle/>
          <a:p>
            <a:endParaRPr/>
          </a:p>
        </p:txBody>
      </p:sp>
      <p:sp>
        <p:nvSpPr>
          <p:cNvPr id="18" name="object 18"/>
          <p:cNvSpPr/>
          <p:nvPr/>
        </p:nvSpPr>
        <p:spPr>
          <a:xfrm>
            <a:off x="6317730" y="3908025"/>
            <a:ext cx="678815" cy="1856739"/>
          </a:xfrm>
          <a:custGeom>
            <a:avLst/>
            <a:gdLst/>
            <a:ahLst/>
            <a:cxnLst/>
            <a:rect l="l" t="t" r="r" b="b"/>
            <a:pathLst>
              <a:path w="678814" h="1856739">
                <a:moveTo>
                  <a:pt x="176149" y="0"/>
                </a:moveTo>
                <a:lnTo>
                  <a:pt x="0" y="46355"/>
                </a:lnTo>
                <a:lnTo>
                  <a:pt x="414528" y="1618488"/>
                </a:lnTo>
                <a:lnTo>
                  <a:pt x="326517" y="1641602"/>
                </a:lnTo>
                <a:lnTo>
                  <a:pt x="571500" y="1856244"/>
                </a:lnTo>
                <a:lnTo>
                  <a:pt x="670703" y="1572006"/>
                </a:lnTo>
                <a:lnTo>
                  <a:pt x="590677" y="1572006"/>
                </a:lnTo>
                <a:lnTo>
                  <a:pt x="176149" y="0"/>
                </a:lnTo>
                <a:close/>
              </a:path>
              <a:path w="678814" h="1856739">
                <a:moveTo>
                  <a:pt x="678815" y="1548765"/>
                </a:moveTo>
                <a:lnTo>
                  <a:pt x="590677" y="1572006"/>
                </a:lnTo>
                <a:lnTo>
                  <a:pt x="670703" y="1572006"/>
                </a:lnTo>
                <a:lnTo>
                  <a:pt x="678815" y="1548765"/>
                </a:lnTo>
                <a:close/>
              </a:path>
            </a:pathLst>
          </a:custGeom>
          <a:solidFill>
            <a:srgbClr val="0066FF"/>
          </a:solidFill>
        </p:spPr>
        <p:txBody>
          <a:bodyPr wrap="square" lIns="0" tIns="0" rIns="0" bIns="0" rtlCol="0"/>
          <a:lstStyle/>
          <a:p>
            <a:endParaRPr/>
          </a:p>
        </p:txBody>
      </p:sp>
      <p:sp>
        <p:nvSpPr>
          <p:cNvPr id="20" name="object 20"/>
          <p:cNvSpPr/>
          <p:nvPr/>
        </p:nvSpPr>
        <p:spPr>
          <a:xfrm>
            <a:off x="6302883" y="2497581"/>
            <a:ext cx="2133600" cy="1059815"/>
          </a:xfrm>
          <a:custGeom>
            <a:avLst/>
            <a:gdLst/>
            <a:ahLst/>
            <a:cxnLst/>
            <a:rect l="l" t="t" r="r" b="b"/>
            <a:pathLst>
              <a:path w="2133600" h="1059814">
                <a:moveTo>
                  <a:pt x="1713864" y="0"/>
                </a:moveTo>
                <a:lnTo>
                  <a:pt x="1752092" y="82676"/>
                </a:lnTo>
                <a:lnTo>
                  <a:pt x="0" y="894206"/>
                </a:lnTo>
                <a:lnTo>
                  <a:pt x="76581" y="1059560"/>
                </a:lnTo>
                <a:lnTo>
                  <a:pt x="1828673" y="248030"/>
                </a:lnTo>
                <a:lnTo>
                  <a:pt x="1934880" y="248030"/>
                </a:lnTo>
                <a:lnTo>
                  <a:pt x="2133600" y="6349"/>
                </a:lnTo>
                <a:lnTo>
                  <a:pt x="1713864" y="0"/>
                </a:lnTo>
                <a:close/>
              </a:path>
              <a:path w="2133600" h="1059814">
                <a:moveTo>
                  <a:pt x="1934880" y="248030"/>
                </a:moveTo>
                <a:lnTo>
                  <a:pt x="1828673" y="248030"/>
                </a:lnTo>
                <a:lnTo>
                  <a:pt x="1866900" y="330707"/>
                </a:lnTo>
                <a:lnTo>
                  <a:pt x="1934880" y="248030"/>
                </a:lnTo>
                <a:close/>
              </a:path>
            </a:pathLst>
          </a:custGeom>
          <a:solidFill>
            <a:srgbClr val="0066FF"/>
          </a:solidFill>
        </p:spPr>
        <p:txBody>
          <a:bodyPr wrap="square" lIns="0" tIns="0" rIns="0" bIns="0" rtlCol="0"/>
          <a:lstStyle/>
          <a:p>
            <a:endParaRPr/>
          </a:p>
        </p:txBody>
      </p:sp>
      <p:sp>
        <p:nvSpPr>
          <p:cNvPr id="21" name="object 21"/>
          <p:cNvSpPr/>
          <p:nvPr/>
        </p:nvSpPr>
        <p:spPr>
          <a:xfrm>
            <a:off x="6302883" y="2497581"/>
            <a:ext cx="2133600" cy="1059815"/>
          </a:xfrm>
          <a:custGeom>
            <a:avLst/>
            <a:gdLst/>
            <a:ahLst/>
            <a:cxnLst/>
            <a:rect l="l" t="t" r="r" b="b"/>
            <a:pathLst>
              <a:path w="2133600" h="1059814">
                <a:moveTo>
                  <a:pt x="0" y="894206"/>
                </a:moveTo>
                <a:lnTo>
                  <a:pt x="1752092" y="82676"/>
                </a:lnTo>
                <a:lnTo>
                  <a:pt x="1713864" y="0"/>
                </a:lnTo>
                <a:lnTo>
                  <a:pt x="2133600" y="6349"/>
                </a:lnTo>
                <a:lnTo>
                  <a:pt x="1866900" y="330707"/>
                </a:lnTo>
                <a:lnTo>
                  <a:pt x="1828673" y="248030"/>
                </a:lnTo>
                <a:lnTo>
                  <a:pt x="76581" y="1059560"/>
                </a:lnTo>
                <a:lnTo>
                  <a:pt x="0" y="894206"/>
                </a:lnTo>
                <a:close/>
              </a:path>
            </a:pathLst>
          </a:custGeom>
          <a:ln w="9525">
            <a:solidFill>
              <a:srgbClr val="000000"/>
            </a:solidFill>
          </a:ln>
        </p:spPr>
        <p:txBody>
          <a:bodyPr wrap="square" lIns="0" tIns="0" rIns="0" bIns="0" rtlCol="0"/>
          <a:lstStyle/>
          <a:p>
            <a:endParaRPr/>
          </a:p>
        </p:txBody>
      </p:sp>
      <p:sp>
        <p:nvSpPr>
          <p:cNvPr id="22" name="object 22"/>
          <p:cNvSpPr/>
          <p:nvPr/>
        </p:nvSpPr>
        <p:spPr>
          <a:xfrm>
            <a:off x="6146801" y="1612900"/>
            <a:ext cx="1358265" cy="1741805"/>
          </a:xfrm>
          <a:custGeom>
            <a:avLst/>
            <a:gdLst/>
            <a:ahLst/>
            <a:cxnLst/>
            <a:rect l="l" t="t" r="r" b="b"/>
            <a:pathLst>
              <a:path w="1358264" h="1741805">
                <a:moveTo>
                  <a:pt x="1357757" y="0"/>
                </a:moveTo>
                <a:lnTo>
                  <a:pt x="967359" y="211835"/>
                </a:lnTo>
                <a:lnTo>
                  <a:pt x="1039876" y="267080"/>
                </a:lnTo>
                <a:lnTo>
                  <a:pt x="0" y="1631314"/>
                </a:lnTo>
                <a:lnTo>
                  <a:pt x="144907" y="1741804"/>
                </a:lnTo>
                <a:lnTo>
                  <a:pt x="1184656" y="377443"/>
                </a:lnTo>
                <a:lnTo>
                  <a:pt x="1270015" y="377443"/>
                </a:lnTo>
                <a:lnTo>
                  <a:pt x="1357757" y="0"/>
                </a:lnTo>
                <a:close/>
              </a:path>
              <a:path w="1358264" h="1741805">
                <a:moveTo>
                  <a:pt x="1270015" y="377443"/>
                </a:moveTo>
                <a:lnTo>
                  <a:pt x="1184656" y="377443"/>
                </a:lnTo>
                <a:lnTo>
                  <a:pt x="1257173" y="432688"/>
                </a:lnTo>
                <a:lnTo>
                  <a:pt x="1270015" y="377443"/>
                </a:lnTo>
                <a:close/>
              </a:path>
            </a:pathLst>
          </a:custGeom>
          <a:solidFill>
            <a:srgbClr val="0066FF"/>
          </a:solidFill>
        </p:spPr>
        <p:txBody>
          <a:bodyPr wrap="square" lIns="0" tIns="0" rIns="0" bIns="0" rtlCol="0"/>
          <a:lstStyle/>
          <a:p>
            <a:endParaRPr/>
          </a:p>
        </p:txBody>
      </p:sp>
      <p:sp>
        <p:nvSpPr>
          <p:cNvPr id="23" name="object 23"/>
          <p:cNvSpPr/>
          <p:nvPr/>
        </p:nvSpPr>
        <p:spPr>
          <a:xfrm>
            <a:off x="6146801" y="1612900"/>
            <a:ext cx="1358265" cy="1741805"/>
          </a:xfrm>
          <a:custGeom>
            <a:avLst/>
            <a:gdLst/>
            <a:ahLst/>
            <a:cxnLst/>
            <a:rect l="l" t="t" r="r" b="b"/>
            <a:pathLst>
              <a:path w="1358264" h="1741805">
                <a:moveTo>
                  <a:pt x="0" y="1631314"/>
                </a:moveTo>
                <a:lnTo>
                  <a:pt x="1039876" y="267080"/>
                </a:lnTo>
                <a:lnTo>
                  <a:pt x="967359" y="211835"/>
                </a:lnTo>
                <a:lnTo>
                  <a:pt x="1357757" y="0"/>
                </a:lnTo>
                <a:lnTo>
                  <a:pt x="1257173" y="432688"/>
                </a:lnTo>
                <a:lnTo>
                  <a:pt x="1184656" y="377443"/>
                </a:lnTo>
                <a:lnTo>
                  <a:pt x="144907" y="1741804"/>
                </a:lnTo>
                <a:lnTo>
                  <a:pt x="0" y="1631314"/>
                </a:lnTo>
                <a:close/>
              </a:path>
            </a:pathLst>
          </a:custGeom>
          <a:ln w="9525">
            <a:solidFill>
              <a:srgbClr val="000000"/>
            </a:solidFill>
          </a:ln>
        </p:spPr>
        <p:txBody>
          <a:bodyPr wrap="square" lIns="0" tIns="0" rIns="0" bIns="0" rtlCol="0"/>
          <a:lstStyle/>
          <a:p>
            <a:endParaRPr/>
          </a:p>
        </p:txBody>
      </p:sp>
      <p:sp>
        <p:nvSpPr>
          <p:cNvPr id="24" name="object 24"/>
          <p:cNvSpPr/>
          <p:nvPr/>
        </p:nvSpPr>
        <p:spPr>
          <a:xfrm rot="481912">
            <a:off x="6293611" y="3871991"/>
            <a:ext cx="1669414" cy="1328420"/>
          </a:xfrm>
          <a:custGeom>
            <a:avLst/>
            <a:gdLst/>
            <a:ahLst/>
            <a:cxnLst/>
            <a:rect l="l" t="t" r="r" b="b"/>
            <a:pathLst>
              <a:path w="1669415" h="1328420">
                <a:moveTo>
                  <a:pt x="111887" y="0"/>
                </a:moveTo>
                <a:lnTo>
                  <a:pt x="0" y="143764"/>
                </a:lnTo>
                <a:lnTo>
                  <a:pt x="1270889" y="1133348"/>
                </a:lnTo>
                <a:lnTo>
                  <a:pt x="1214882" y="1205230"/>
                </a:lnTo>
                <a:lnTo>
                  <a:pt x="1669034" y="1327912"/>
                </a:lnTo>
                <a:lnTo>
                  <a:pt x="1479038" y="989711"/>
                </a:lnTo>
                <a:lnTo>
                  <a:pt x="1382776" y="989711"/>
                </a:lnTo>
                <a:lnTo>
                  <a:pt x="111887" y="0"/>
                </a:lnTo>
                <a:close/>
              </a:path>
              <a:path w="1669415" h="1328420">
                <a:moveTo>
                  <a:pt x="1438656" y="917829"/>
                </a:moveTo>
                <a:lnTo>
                  <a:pt x="1382776" y="989711"/>
                </a:lnTo>
                <a:lnTo>
                  <a:pt x="1479038" y="989711"/>
                </a:lnTo>
                <a:lnTo>
                  <a:pt x="1438656" y="917829"/>
                </a:lnTo>
                <a:close/>
              </a:path>
            </a:pathLst>
          </a:custGeom>
          <a:solidFill>
            <a:srgbClr val="0066FF"/>
          </a:solidFill>
        </p:spPr>
        <p:txBody>
          <a:bodyPr wrap="square" lIns="0" tIns="0" rIns="0" bIns="0" rtlCol="0"/>
          <a:lstStyle/>
          <a:p>
            <a:endParaRPr/>
          </a:p>
        </p:txBody>
      </p:sp>
      <p:sp>
        <p:nvSpPr>
          <p:cNvPr id="25" name="object 25"/>
          <p:cNvSpPr/>
          <p:nvPr/>
        </p:nvSpPr>
        <p:spPr>
          <a:xfrm rot="485232">
            <a:off x="6285045" y="3871990"/>
            <a:ext cx="1669414" cy="1328420"/>
          </a:xfrm>
          <a:custGeom>
            <a:avLst/>
            <a:gdLst/>
            <a:ahLst/>
            <a:cxnLst/>
            <a:rect l="l" t="t" r="r" b="b"/>
            <a:pathLst>
              <a:path w="1669415" h="1328420">
                <a:moveTo>
                  <a:pt x="111887" y="0"/>
                </a:moveTo>
                <a:lnTo>
                  <a:pt x="1382776" y="989711"/>
                </a:lnTo>
                <a:lnTo>
                  <a:pt x="1438656" y="917829"/>
                </a:lnTo>
                <a:lnTo>
                  <a:pt x="1669034" y="1327912"/>
                </a:lnTo>
                <a:lnTo>
                  <a:pt x="1214882" y="1205230"/>
                </a:lnTo>
                <a:lnTo>
                  <a:pt x="1270889" y="1133348"/>
                </a:lnTo>
                <a:lnTo>
                  <a:pt x="0" y="143764"/>
                </a:lnTo>
                <a:lnTo>
                  <a:pt x="111887" y="0"/>
                </a:lnTo>
                <a:close/>
              </a:path>
            </a:pathLst>
          </a:custGeom>
          <a:ln w="9525">
            <a:solidFill>
              <a:srgbClr val="000000"/>
            </a:solidFill>
          </a:ln>
        </p:spPr>
        <p:txBody>
          <a:bodyPr wrap="square" lIns="0" tIns="0" rIns="0" bIns="0" rtlCol="0"/>
          <a:lstStyle/>
          <a:p>
            <a:endParaRPr/>
          </a:p>
        </p:txBody>
      </p:sp>
      <p:sp>
        <p:nvSpPr>
          <p:cNvPr id="26" name="object 26"/>
          <p:cNvSpPr/>
          <p:nvPr/>
        </p:nvSpPr>
        <p:spPr>
          <a:xfrm>
            <a:off x="5882513" y="1603375"/>
            <a:ext cx="364490" cy="1560195"/>
          </a:xfrm>
          <a:custGeom>
            <a:avLst/>
            <a:gdLst/>
            <a:ahLst/>
            <a:cxnLst/>
            <a:rect l="l" t="t" r="r" b="b"/>
            <a:pathLst>
              <a:path w="364489" h="1560195">
                <a:moveTo>
                  <a:pt x="273304" y="210184"/>
                </a:moveTo>
                <a:lnTo>
                  <a:pt x="91059" y="210184"/>
                </a:lnTo>
                <a:lnTo>
                  <a:pt x="91059" y="1559687"/>
                </a:lnTo>
                <a:lnTo>
                  <a:pt x="273304" y="1559687"/>
                </a:lnTo>
                <a:lnTo>
                  <a:pt x="273304" y="210184"/>
                </a:lnTo>
                <a:close/>
              </a:path>
              <a:path w="364489" h="1560195">
                <a:moveTo>
                  <a:pt x="182118" y="0"/>
                </a:moveTo>
                <a:lnTo>
                  <a:pt x="0" y="210184"/>
                </a:lnTo>
                <a:lnTo>
                  <a:pt x="364363" y="210184"/>
                </a:lnTo>
                <a:lnTo>
                  <a:pt x="182118" y="0"/>
                </a:lnTo>
                <a:close/>
              </a:path>
            </a:pathLst>
          </a:custGeom>
          <a:solidFill>
            <a:srgbClr val="0066FF"/>
          </a:solidFill>
        </p:spPr>
        <p:txBody>
          <a:bodyPr wrap="square" lIns="0" tIns="0" rIns="0" bIns="0" rtlCol="0"/>
          <a:lstStyle/>
          <a:p>
            <a:endParaRPr/>
          </a:p>
        </p:txBody>
      </p:sp>
      <p:sp>
        <p:nvSpPr>
          <p:cNvPr id="27" name="object 27"/>
          <p:cNvSpPr/>
          <p:nvPr/>
        </p:nvSpPr>
        <p:spPr>
          <a:xfrm>
            <a:off x="5882513" y="1603375"/>
            <a:ext cx="364490" cy="1560195"/>
          </a:xfrm>
          <a:custGeom>
            <a:avLst/>
            <a:gdLst/>
            <a:ahLst/>
            <a:cxnLst/>
            <a:rect l="l" t="t" r="r" b="b"/>
            <a:pathLst>
              <a:path w="364489" h="1560195">
                <a:moveTo>
                  <a:pt x="91059" y="1559687"/>
                </a:moveTo>
                <a:lnTo>
                  <a:pt x="91059" y="210184"/>
                </a:lnTo>
                <a:lnTo>
                  <a:pt x="0" y="210184"/>
                </a:lnTo>
                <a:lnTo>
                  <a:pt x="182118" y="0"/>
                </a:lnTo>
                <a:lnTo>
                  <a:pt x="364363" y="210184"/>
                </a:lnTo>
                <a:lnTo>
                  <a:pt x="273304" y="210184"/>
                </a:lnTo>
                <a:lnTo>
                  <a:pt x="273304" y="1559687"/>
                </a:lnTo>
                <a:lnTo>
                  <a:pt x="91059" y="1559687"/>
                </a:lnTo>
                <a:close/>
              </a:path>
            </a:pathLst>
          </a:custGeom>
          <a:ln w="9525">
            <a:solidFill>
              <a:srgbClr val="000000"/>
            </a:solidFill>
          </a:ln>
        </p:spPr>
        <p:txBody>
          <a:bodyPr wrap="square" lIns="0" tIns="0" rIns="0" bIns="0" rtlCol="0"/>
          <a:lstStyle/>
          <a:p>
            <a:endParaRPr/>
          </a:p>
        </p:txBody>
      </p:sp>
      <p:sp>
        <p:nvSpPr>
          <p:cNvPr id="28" name="object 28"/>
          <p:cNvSpPr/>
          <p:nvPr/>
        </p:nvSpPr>
        <p:spPr>
          <a:xfrm>
            <a:off x="3217291" y="2800857"/>
            <a:ext cx="2068830" cy="768350"/>
          </a:xfrm>
          <a:custGeom>
            <a:avLst/>
            <a:gdLst/>
            <a:ahLst/>
            <a:cxnLst/>
            <a:rect l="l" t="t" r="r" b="b"/>
            <a:pathLst>
              <a:path w="2068829" h="768350">
                <a:moveTo>
                  <a:pt x="923442" y="262509"/>
                </a:moveTo>
                <a:lnTo>
                  <a:pt x="267207" y="262509"/>
                </a:lnTo>
                <a:lnTo>
                  <a:pt x="2017902" y="768350"/>
                </a:lnTo>
                <a:lnTo>
                  <a:pt x="2068448" y="593344"/>
                </a:lnTo>
                <a:lnTo>
                  <a:pt x="923442" y="262509"/>
                </a:lnTo>
                <a:close/>
              </a:path>
              <a:path w="2068829" h="768350">
                <a:moveTo>
                  <a:pt x="343026" y="0"/>
                </a:moveTo>
                <a:lnTo>
                  <a:pt x="0" y="90551"/>
                </a:lnTo>
                <a:lnTo>
                  <a:pt x="241934" y="350012"/>
                </a:lnTo>
                <a:lnTo>
                  <a:pt x="267207" y="262509"/>
                </a:lnTo>
                <a:lnTo>
                  <a:pt x="923442" y="262509"/>
                </a:lnTo>
                <a:lnTo>
                  <a:pt x="317753" y="87503"/>
                </a:lnTo>
                <a:lnTo>
                  <a:pt x="343026" y="0"/>
                </a:lnTo>
                <a:close/>
              </a:path>
            </a:pathLst>
          </a:custGeom>
          <a:solidFill>
            <a:srgbClr val="0066FF"/>
          </a:solidFill>
        </p:spPr>
        <p:txBody>
          <a:bodyPr wrap="square" lIns="0" tIns="0" rIns="0" bIns="0" rtlCol="0"/>
          <a:lstStyle/>
          <a:p>
            <a:endParaRPr/>
          </a:p>
        </p:txBody>
      </p:sp>
      <p:sp>
        <p:nvSpPr>
          <p:cNvPr id="29" name="object 29"/>
          <p:cNvSpPr/>
          <p:nvPr/>
        </p:nvSpPr>
        <p:spPr>
          <a:xfrm>
            <a:off x="3217291" y="2800857"/>
            <a:ext cx="2068830" cy="768350"/>
          </a:xfrm>
          <a:custGeom>
            <a:avLst/>
            <a:gdLst/>
            <a:ahLst/>
            <a:cxnLst/>
            <a:rect l="l" t="t" r="r" b="b"/>
            <a:pathLst>
              <a:path w="2068829" h="768350">
                <a:moveTo>
                  <a:pt x="2017902" y="768350"/>
                </a:moveTo>
                <a:lnTo>
                  <a:pt x="267207" y="262509"/>
                </a:lnTo>
                <a:lnTo>
                  <a:pt x="241934" y="350012"/>
                </a:lnTo>
                <a:lnTo>
                  <a:pt x="0" y="90551"/>
                </a:lnTo>
                <a:lnTo>
                  <a:pt x="343026" y="0"/>
                </a:lnTo>
                <a:lnTo>
                  <a:pt x="317753" y="87503"/>
                </a:lnTo>
                <a:lnTo>
                  <a:pt x="2068448" y="593344"/>
                </a:lnTo>
                <a:lnTo>
                  <a:pt x="2017902" y="768350"/>
                </a:lnTo>
                <a:close/>
              </a:path>
            </a:pathLst>
          </a:custGeom>
          <a:ln w="9525">
            <a:solidFill>
              <a:srgbClr val="000000"/>
            </a:solidFill>
          </a:ln>
        </p:spPr>
        <p:txBody>
          <a:bodyPr wrap="square" lIns="0" tIns="0" rIns="0" bIns="0" rtlCol="0"/>
          <a:lstStyle/>
          <a:p>
            <a:endParaRPr/>
          </a:p>
        </p:txBody>
      </p:sp>
      <p:sp>
        <p:nvSpPr>
          <p:cNvPr id="30" name="object 30"/>
          <p:cNvSpPr/>
          <p:nvPr/>
        </p:nvSpPr>
        <p:spPr>
          <a:xfrm>
            <a:off x="6585330" y="3739640"/>
            <a:ext cx="1650364" cy="829944"/>
          </a:xfrm>
          <a:custGeom>
            <a:avLst/>
            <a:gdLst/>
            <a:ahLst/>
            <a:cxnLst/>
            <a:rect l="l" t="t" r="r" b="b"/>
            <a:pathLst>
              <a:path w="1650365" h="829945">
                <a:moveTo>
                  <a:pt x="74930" y="0"/>
                </a:moveTo>
                <a:lnTo>
                  <a:pt x="0" y="165989"/>
                </a:lnTo>
                <a:lnTo>
                  <a:pt x="1286256" y="746633"/>
                </a:lnTo>
                <a:lnTo>
                  <a:pt x="1248791" y="829691"/>
                </a:lnTo>
                <a:lnTo>
                  <a:pt x="1649857" y="810895"/>
                </a:lnTo>
                <a:lnTo>
                  <a:pt x="1465338" y="580644"/>
                </a:lnTo>
                <a:lnTo>
                  <a:pt x="1361313" y="580644"/>
                </a:lnTo>
                <a:lnTo>
                  <a:pt x="74930" y="0"/>
                </a:lnTo>
                <a:close/>
              </a:path>
              <a:path w="1650365" h="829945">
                <a:moveTo>
                  <a:pt x="1398778" y="497586"/>
                </a:moveTo>
                <a:lnTo>
                  <a:pt x="1361313" y="580644"/>
                </a:lnTo>
                <a:lnTo>
                  <a:pt x="1465338" y="580644"/>
                </a:lnTo>
                <a:lnTo>
                  <a:pt x="1398778" y="497586"/>
                </a:lnTo>
                <a:close/>
              </a:path>
            </a:pathLst>
          </a:custGeom>
          <a:solidFill>
            <a:srgbClr val="0066FF"/>
          </a:solidFill>
        </p:spPr>
        <p:txBody>
          <a:bodyPr wrap="square" lIns="0" tIns="0" rIns="0" bIns="0" rtlCol="0"/>
          <a:lstStyle/>
          <a:p>
            <a:endParaRPr/>
          </a:p>
        </p:txBody>
      </p:sp>
      <p:sp>
        <p:nvSpPr>
          <p:cNvPr id="31" name="object 31"/>
          <p:cNvSpPr/>
          <p:nvPr/>
        </p:nvSpPr>
        <p:spPr>
          <a:xfrm>
            <a:off x="6585330" y="3739640"/>
            <a:ext cx="1650364" cy="829944"/>
          </a:xfrm>
          <a:custGeom>
            <a:avLst/>
            <a:gdLst/>
            <a:ahLst/>
            <a:cxnLst/>
            <a:rect l="l" t="t" r="r" b="b"/>
            <a:pathLst>
              <a:path w="1650365" h="829945">
                <a:moveTo>
                  <a:pt x="74929" y="0"/>
                </a:moveTo>
                <a:lnTo>
                  <a:pt x="1361312" y="580644"/>
                </a:lnTo>
                <a:lnTo>
                  <a:pt x="1398777" y="497586"/>
                </a:lnTo>
                <a:lnTo>
                  <a:pt x="1649856" y="810895"/>
                </a:lnTo>
                <a:lnTo>
                  <a:pt x="1248790" y="829691"/>
                </a:lnTo>
                <a:lnTo>
                  <a:pt x="1286255" y="746633"/>
                </a:lnTo>
                <a:lnTo>
                  <a:pt x="0" y="165989"/>
                </a:lnTo>
                <a:lnTo>
                  <a:pt x="74929" y="0"/>
                </a:lnTo>
                <a:close/>
              </a:path>
            </a:pathLst>
          </a:custGeom>
          <a:ln w="9525">
            <a:solidFill>
              <a:srgbClr val="000000"/>
            </a:solidFill>
          </a:ln>
        </p:spPr>
        <p:txBody>
          <a:bodyPr wrap="square" lIns="0" tIns="0" rIns="0" bIns="0" rtlCol="0"/>
          <a:lstStyle/>
          <a:p>
            <a:endParaRPr/>
          </a:p>
        </p:txBody>
      </p:sp>
      <p:sp>
        <p:nvSpPr>
          <p:cNvPr id="32" name="object 32"/>
          <p:cNvSpPr/>
          <p:nvPr/>
        </p:nvSpPr>
        <p:spPr>
          <a:xfrm>
            <a:off x="3079622" y="3465194"/>
            <a:ext cx="2313940" cy="364490"/>
          </a:xfrm>
          <a:custGeom>
            <a:avLst/>
            <a:gdLst/>
            <a:ahLst/>
            <a:cxnLst/>
            <a:rect l="l" t="t" r="r" b="b"/>
            <a:pathLst>
              <a:path w="2313940" h="364489">
                <a:moveTo>
                  <a:pt x="350900" y="0"/>
                </a:moveTo>
                <a:lnTo>
                  <a:pt x="0" y="182117"/>
                </a:lnTo>
                <a:lnTo>
                  <a:pt x="350900" y="364362"/>
                </a:lnTo>
                <a:lnTo>
                  <a:pt x="350900" y="273303"/>
                </a:lnTo>
                <a:lnTo>
                  <a:pt x="2313940" y="273303"/>
                </a:lnTo>
                <a:lnTo>
                  <a:pt x="2313940" y="91058"/>
                </a:lnTo>
                <a:lnTo>
                  <a:pt x="350900" y="91058"/>
                </a:lnTo>
                <a:lnTo>
                  <a:pt x="350900" y="0"/>
                </a:lnTo>
                <a:close/>
              </a:path>
            </a:pathLst>
          </a:custGeom>
          <a:solidFill>
            <a:srgbClr val="0066FF"/>
          </a:solidFill>
        </p:spPr>
        <p:txBody>
          <a:bodyPr wrap="square" lIns="0" tIns="0" rIns="0" bIns="0" rtlCol="0"/>
          <a:lstStyle/>
          <a:p>
            <a:endParaRPr/>
          </a:p>
        </p:txBody>
      </p:sp>
      <p:sp>
        <p:nvSpPr>
          <p:cNvPr id="33" name="object 33"/>
          <p:cNvSpPr/>
          <p:nvPr/>
        </p:nvSpPr>
        <p:spPr>
          <a:xfrm>
            <a:off x="3079622" y="3465194"/>
            <a:ext cx="2313940" cy="364490"/>
          </a:xfrm>
          <a:custGeom>
            <a:avLst/>
            <a:gdLst/>
            <a:ahLst/>
            <a:cxnLst/>
            <a:rect l="l" t="t" r="r" b="b"/>
            <a:pathLst>
              <a:path w="2313940" h="364489">
                <a:moveTo>
                  <a:pt x="2313940" y="273303"/>
                </a:moveTo>
                <a:lnTo>
                  <a:pt x="350900" y="273303"/>
                </a:lnTo>
                <a:lnTo>
                  <a:pt x="350900" y="364362"/>
                </a:lnTo>
                <a:lnTo>
                  <a:pt x="0" y="182117"/>
                </a:lnTo>
                <a:lnTo>
                  <a:pt x="350900" y="0"/>
                </a:lnTo>
                <a:lnTo>
                  <a:pt x="350900" y="91058"/>
                </a:lnTo>
                <a:lnTo>
                  <a:pt x="2313940" y="91058"/>
                </a:lnTo>
                <a:lnTo>
                  <a:pt x="2313940" y="273303"/>
                </a:lnTo>
                <a:close/>
              </a:path>
            </a:pathLst>
          </a:custGeom>
          <a:ln w="9525">
            <a:solidFill>
              <a:srgbClr val="000000"/>
            </a:solidFill>
          </a:ln>
        </p:spPr>
        <p:txBody>
          <a:bodyPr wrap="square" lIns="0" tIns="0" rIns="0" bIns="0" rtlCol="0"/>
          <a:lstStyle/>
          <a:p>
            <a:endParaRPr/>
          </a:p>
        </p:txBody>
      </p:sp>
      <p:sp>
        <p:nvSpPr>
          <p:cNvPr id="34" name="object 34"/>
          <p:cNvSpPr/>
          <p:nvPr/>
        </p:nvSpPr>
        <p:spPr>
          <a:xfrm>
            <a:off x="6781291" y="3588511"/>
            <a:ext cx="1668780" cy="459105"/>
          </a:xfrm>
          <a:custGeom>
            <a:avLst/>
            <a:gdLst/>
            <a:ahLst/>
            <a:cxnLst/>
            <a:rect l="l" t="t" r="r" b="b"/>
            <a:pathLst>
              <a:path w="1668779" h="459104">
                <a:moveTo>
                  <a:pt x="24891" y="0"/>
                </a:moveTo>
                <a:lnTo>
                  <a:pt x="0" y="180467"/>
                </a:lnTo>
                <a:lnTo>
                  <a:pt x="1362074" y="368681"/>
                </a:lnTo>
                <a:lnTo>
                  <a:pt x="1349628" y="458978"/>
                </a:lnTo>
                <a:lnTo>
                  <a:pt x="1668779" y="319151"/>
                </a:lnTo>
                <a:lnTo>
                  <a:pt x="1509339" y="188214"/>
                </a:lnTo>
                <a:lnTo>
                  <a:pt x="1386966" y="188214"/>
                </a:lnTo>
                <a:lnTo>
                  <a:pt x="24891" y="0"/>
                </a:lnTo>
                <a:close/>
              </a:path>
              <a:path w="1668779" h="459104">
                <a:moveTo>
                  <a:pt x="1399539" y="98044"/>
                </a:moveTo>
                <a:lnTo>
                  <a:pt x="1386966" y="188214"/>
                </a:lnTo>
                <a:lnTo>
                  <a:pt x="1509339" y="188214"/>
                </a:lnTo>
                <a:lnTo>
                  <a:pt x="1399539" y="98044"/>
                </a:lnTo>
                <a:close/>
              </a:path>
            </a:pathLst>
          </a:custGeom>
          <a:solidFill>
            <a:srgbClr val="0066FF"/>
          </a:solidFill>
        </p:spPr>
        <p:txBody>
          <a:bodyPr wrap="square" lIns="0" tIns="0" rIns="0" bIns="0" rtlCol="0"/>
          <a:lstStyle/>
          <a:p>
            <a:endParaRPr/>
          </a:p>
        </p:txBody>
      </p:sp>
      <p:sp>
        <p:nvSpPr>
          <p:cNvPr id="35" name="object 35"/>
          <p:cNvSpPr/>
          <p:nvPr/>
        </p:nvSpPr>
        <p:spPr>
          <a:xfrm>
            <a:off x="6781291" y="3588511"/>
            <a:ext cx="1668780" cy="459105"/>
          </a:xfrm>
          <a:custGeom>
            <a:avLst/>
            <a:gdLst/>
            <a:ahLst/>
            <a:cxnLst/>
            <a:rect l="l" t="t" r="r" b="b"/>
            <a:pathLst>
              <a:path w="1668779" h="459104">
                <a:moveTo>
                  <a:pt x="24891" y="0"/>
                </a:moveTo>
                <a:lnTo>
                  <a:pt x="1386966" y="188214"/>
                </a:lnTo>
                <a:lnTo>
                  <a:pt x="1399539" y="98044"/>
                </a:lnTo>
                <a:lnTo>
                  <a:pt x="1668779" y="319151"/>
                </a:lnTo>
                <a:lnTo>
                  <a:pt x="1349628" y="458978"/>
                </a:lnTo>
                <a:lnTo>
                  <a:pt x="1362074" y="368681"/>
                </a:lnTo>
                <a:lnTo>
                  <a:pt x="0" y="180467"/>
                </a:lnTo>
                <a:lnTo>
                  <a:pt x="24891" y="0"/>
                </a:lnTo>
                <a:close/>
              </a:path>
            </a:pathLst>
          </a:custGeom>
          <a:ln w="9524">
            <a:solidFill>
              <a:srgbClr val="000000"/>
            </a:solidFill>
          </a:ln>
        </p:spPr>
        <p:txBody>
          <a:bodyPr wrap="square" lIns="0" tIns="0" rIns="0" bIns="0" rtlCol="0"/>
          <a:lstStyle/>
          <a:p>
            <a:endParaRPr/>
          </a:p>
        </p:txBody>
      </p:sp>
      <p:sp>
        <p:nvSpPr>
          <p:cNvPr id="36" name="object 36"/>
          <p:cNvSpPr/>
          <p:nvPr/>
        </p:nvSpPr>
        <p:spPr>
          <a:xfrm>
            <a:off x="6399910" y="2993517"/>
            <a:ext cx="2172970" cy="513715"/>
          </a:xfrm>
          <a:custGeom>
            <a:avLst/>
            <a:gdLst/>
            <a:ahLst/>
            <a:cxnLst/>
            <a:rect l="l" t="t" r="r" b="b"/>
            <a:pathLst>
              <a:path w="2172970" h="513714">
                <a:moveTo>
                  <a:pt x="1881632" y="0"/>
                </a:moveTo>
                <a:lnTo>
                  <a:pt x="1893189" y="90297"/>
                </a:lnTo>
                <a:lnTo>
                  <a:pt x="0" y="332613"/>
                </a:lnTo>
                <a:lnTo>
                  <a:pt x="23113" y="513206"/>
                </a:lnTo>
                <a:lnTo>
                  <a:pt x="1916302" y="271017"/>
                </a:lnTo>
                <a:lnTo>
                  <a:pt x="2030711" y="271017"/>
                </a:lnTo>
                <a:lnTo>
                  <a:pt x="2172589" y="146303"/>
                </a:lnTo>
                <a:lnTo>
                  <a:pt x="1881632" y="0"/>
                </a:lnTo>
                <a:close/>
              </a:path>
              <a:path w="2172970" h="513714">
                <a:moveTo>
                  <a:pt x="2030711" y="271017"/>
                </a:moveTo>
                <a:lnTo>
                  <a:pt x="1916302" y="271017"/>
                </a:lnTo>
                <a:lnTo>
                  <a:pt x="1927987" y="361314"/>
                </a:lnTo>
                <a:lnTo>
                  <a:pt x="2030711" y="271017"/>
                </a:lnTo>
                <a:close/>
              </a:path>
            </a:pathLst>
          </a:custGeom>
          <a:solidFill>
            <a:srgbClr val="0066FF"/>
          </a:solidFill>
        </p:spPr>
        <p:txBody>
          <a:bodyPr wrap="square" lIns="0" tIns="0" rIns="0" bIns="0" rtlCol="0"/>
          <a:lstStyle/>
          <a:p>
            <a:endParaRPr/>
          </a:p>
        </p:txBody>
      </p:sp>
      <p:sp>
        <p:nvSpPr>
          <p:cNvPr id="37" name="object 37"/>
          <p:cNvSpPr/>
          <p:nvPr/>
        </p:nvSpPr>
        <p:spPr>
          <a:xfrm>
            <a:off x="6399910" y="2993517"/>
            <a:ext cx="2172970" cy="513715"/>
          </a:xfrm>
          <a:custGeom>
            <a:avLst/>
            <a:gdLst/>
            <a:ahLst/>
            <a:cxnLst/>
            <a:rect l="l" t="t" r="r" b="b"/>
            <a:pathLst>
              <a:path w="2172970" h="513714">
                <a:moveTo>
                  <a:pt x="0" y="332613"/>
                </a:moveTo>
                <a:lnTo>
                  <a:pt x="1893189" y="90297"/>
                </a:lnTo>
                <a:lnTo>
                  <a:pt x="1881632" y="0"/>
                </a:lnTo>
                <a:lnTo>
                  <a:pt x="2172589" y="146303"/>
                </a:lnTo>
                <a:lnTo>
                  <a:pt x="1927987" y="361314"/>
                </a:lnTo>
                <a:lnTo>
                  <a:pt x="1916302" y="271017"/>
                </a:lnTo>
                <a:lnTo>
                  <a:pt x="23113" y="513206"/>
                </a:lnTo>
                <a:lnTo>
                  <a:pt x="0" y="332613"/>
                </a:lnTo>
                <a:close/>
              </a:path>
            </a:pathLst>
          </a:custGeom>
          <a:ln w="9525">
            <a:solidFill>
              <a:srgbClr val="000000"/>
            </a:solidFill>
          </a:ln>
        </p:spPr>
        <p:txBody>
          <a:bodyPr wrap="square" lIns="0" tIns="0" rIns="0" bIns="0" rtlCol="0"/>
          <a:lstStyle/>
          <a:p>
            <a:endParaRPr/>
          </a:p>
        </p:txBody>
      </p:sp>
      <p:sp>
        <p:nvSpPr>
          <p:cNvPr id="38" name="object 38"/>
          <p:cNvSpPr txBox="1"/>
          <p:nvPr/>
        </p:nvSpPr>
        <p:spPr>
          <a:xfrm>
            <a:off x="1708722" y="2451353"/>
            <a:ext cx="1403985" cy="666849"/>
          </a:xfrm>
          <a:prstGeom prst="rect">
            <a:avLst/>
          </a:prstGeom>
          <a:ln w="9525">
            <a:solidFill>
              <a:srgbClr val="000000"/>
            </a:solidFill>
          </a:ln>
        </p:spPr>
        <p:txBody>
          <a:bodyPr vert="horz" wrap="square" lIns="0" tIns="0" rIns="0" bIns="0" rtlCol="0">
            <a:spAutoFit/>
          </a:bodyPr>
          <a:lstStyle/>
          <a:p>
            <a:pPr marR="33020" algn="ctr">
              <a:lnSpc>
                <a:spcPts val="1560"/>
              </a:lnSpc>
            </a:pPr>
            <a:r>
              <a:rPr sz="1500" b="1" spc="-10" dirty="0">
                <a:latin typeface="Calibri"/>
                <a:cs typeface="Calibri"/>
              </a:rPr>
              <a:t>OCCUPAZIONE</a:t>
            </a:r>
            <a:endParaRPr sz="1500" dirty="0">
              <a:latin typeface="Calibri"/>
              <a:cs typeface="Calibri"/>
            </a:endParaRPr>
          </a:p>
          <a:p>
            <a:pPr marL="256540" marR="250190" algn="ctr"/>
            <a:r>
              <a:rPr sz="1500" b="1" spc="-5" dirty="0">
                <a:latin typeface="Calibri"/>
                <a:cs typeface="Calibri"/>
              </a:rPr>
              <a:t>DEL</a:t>
            </a:r>
            <a:r>
              <a:rPr sz="1500" b="1" spc="-85" dirty="0">
                <a:latin typeface="Calibri"/>
                <a:cs typeface="Calibri"/>
              </a:rPr>
              <a:t> </a:t>
            </a:r>
            <a:r>
              <a:rPr sz="1500" b="1" spc="-5" dirty="0">
                <a:latin typeface="Calibri"/>
                <a:cs typeface="Calibri"/>
              </a:rPr>
              <a:t>SUOLO  PUBBLICO</a:t>
            </a:r>
            <a:endParaRPr sz="1500" dirty="0">
              <a:latin typeface="Calibri"/>
              <a:cs typeface="Calibri"/>
            </a:endParaRPr>
          </a:p>
        </p:txBody>
      </p:sp>
      <p:sp>
        <p:nvSpPr>
          <p:cNvPr id="39" name="object 39"/>
          <p:cNvSpPr txBox="1"/>
          <p:nvPr/>
        </p:nvSpPr>
        <p:spPr>
          <a:xfrm>
            <a:off x="1611281" y="4149851"/>
            <a:ext cx="1362552" cy="503215"/>
          </a:xfrm>
          <a:prstGeom prst="rect">
            <a:avLst/>
          </a:prstGeom>
          <a:solidFill>
            <a:srgbClr val="FFC285"/>
          </a:solidFill>
          <a:ln w="9525">
            <a:solidFill>
              <a:srgbClr val="000000"/>
            </a:solidFill>
          </a:ln>
        </p:spPr>
        <p:txBody>
          <a:bodyPr vert="horz" wrap="square" lIns="0" tIns="4445" rIns="0" bIns="0" rtlCol="0">
            <a:spAutoFit/>
          </a:bodyPr>
          <a:lstStyle/>
          <a:p>
            <a:pPr marL="175260" marR="213995" indent="-2540" algn="ctr">
              <a:lnSpc>
                <a:spcPts val="1800"/>
              </a:lnSpc>
              <a:spcBef>
                <a:spcPts val="35"/>
              </a:spcBef>
            </a:pPr>
            <a:endParaRPr lang="it-IT" sz="2800" b="1" spc="-5" dirty="0">
              <a:latin typeface="Calibri"/>
              <a:cs typeface="Calibri"/>
            </a:endParaRPr>
          </a:p>
          <a:p>
            <a:pPr marL="175260" marR="213995" indent="-2540" algn="ctr">
              <a:lnSpc>
                <a:spcPts val="1800"/>
              </a:lnSpc>
              <a:spcBef>
                <a:spcPts val="35"/>
              </a:spcBef>
            </a:pPr>
            <a:r>
              <a:rPr lang="it-IT" sz="2800" b="1" spc="-5" dirty="0">
                <a:latin typeface="Calibri"/>
                <a:cs typeface="Calibri"/>
              </a:rPr>
              <a:t>I.A.P.</a:t>
            </a:r>
            <a:endParaRPr sz="2800" dirty="0">
              <a:latin typeface="Calibri"/>
              <a:cs typeface="Calibri"/>
            </a:endParaRPr>
          </a:p>
        </p:txBody>
      </p:sp>
      <p:sp>
        <p:nvSpPr>
          <p:cNvPr id="40" name="object 40"/>
          <p:cNvSpPr txBox="1"/>
          <p:nvPr/>
        </p:nvSpPr>
        <p:spPr>
          <a:xfrm>
            <a:off x="8604883" y="2918337"/>
            <a:ext cx="3501210" cy="310983"/>
          </a:xfrm>
          <a:prstGeom prst="rect">
            <a:avLst/>
          </a:prstGeom>
          <a:solidFill>
            <a:srgbClr val="CCFF66"/>
          </a:solidFill>
          <a:ln w="9525">
            <a:solidFill>
              <a:srgbClr val="000000"/>
            </a:solidFill>
          </a:ln>
        </p:spPr>
        <p:txBody>
          <a:bodyPr vert="horz" wrap="square" lIns="0" tIns="3175" rIns="0" bIns="0" rtlCol="0">
            <a:spAutoFit/>
          </a:bodyPr>
          <a:lstStyle/>
          <a:p>
            <a:pPr marL="332105" marR="90170" indent="-230504">
              <a:spcBef>
                <a:spcPts val="25"/>
              </a:spcBef>
            </a:pPr>
            <a:r>
              <a:rPr sz="2000" b="1" dirty="0">
                <a:latin typeface="Calibri"/>
                <a:cs typeface="Calibri"/>
              </a:rPr>
              <a:t>MA</a:t>
            </a:r>
            <a:r>
              <a:rPr sz="2000" b="1" spc="-5" dirty="0">
                <a:latin typeface="Calibri"/>
                <a:cs typeface="Calibri"/>
              </a:rPr>
              <a:t>N</a:t>
            </a:r>
            <a:r>
              <a:rPr sz="2000" b="1" dirty="0">
                <a:latin typeface="Calibri"/>
                <a:cs typeface="Calibri"/>
              </a:rPr>
              <a:t>I</a:t>
            </a:r>
            <a:r>
              <a:rPr sz="2000" b="1" spc="-10" dirty="0">
                <a:latin typeface="Calibri"/>
                <a:cs typeface="Calibri"/>
              </a:rPr>
              <a:t>F</a:t>
            </a:r>
            <a:r>
              <a:rPr sz="2000" b="1" spc="-15" dirty="0">
                <a:latin typeface="Calibri"/>
                <a:cs typeface="Calibri"/>
              </a:rPr>
              <a:t>ES</a:t>
            </a:r>
            <a:r>
              <a:rPr sz="2000" b="1" spc="-120" dirty="0">
                <a:latin typeface="Calibri"/>
                <a:cs typeface="Calibri"/>
              </a:rPr>
              <a:t>T</a:t>
            </a:r>
            <a:r>
              <a:rPr sz="2000" b="1" dirty="0">
                <a:latin typeface="Calibri"/>
                <a:cs typeface="Calibri"/>
              </a:rPr>
              <a:t>AZIONI</a:t>
            </a:r>
            <a:r>
              <a:rPr lang="it-IT" sz="2000" b="1" dirty="0">
                <a:latin typeface="Calibri"/>
                <a:cs typeface="Calibri"/>
              </a:rPr>
              <a:t> –T.U.L.P.S.</a:t>
            </a:r>
            <a:endParaRPr sz="2000" dirty="0">
              <a:latin typeface="Calibri"/>
              <a:cs typeface="Calibri"/>
            </a:endParaRPr>
          </a:p>
        </p:txBody>
      </p:sp>
      <p:sp>
        <p:nvSpPr>
          <p:cNvPr id="41" name="object 41"/>
          <p:cNvSpPr txBox="1"/>
          <p:nvPr/>
        </p:nvSpPr>
        <p:spPr>
          <a:xfrm>
            <a:off x="8523479" y="2221055"/>
            <a:ext cx="3487518" cy="466153"/>
          </a:xfrm>
          <a:prstGeom prst="rect">
            <a:avLst/>
          </a:prstGeom>
          <a:solidFill>
            <a:srgbClr val="CCFF66"/>
          </a:solidFill>
          <a:ln w="9525">
            <a:solidFill>
              <a:srgbClr val="000000"/>
            </a:solidFill>
          </a:ln>
        </p:spPr>
        <p:txBody>
          <a:bodyPr vert="horz" wrap="square" lIns="0" tIns="4445" rIns="0" bIns="0" rtlCol="0">
            <a:spAutoFit/>
          </a:bodyPr>
          <a:lstStyle/>
          <a:p>
            <a:pPr marL="75565" marR="110489" algn="ctr">
              <a:lnSpc>
                <a:spcPts val="1800"/>
              </a:lnSpc>
              <a:spcBef>
                <a:spcPts val="35"/>
              </a:spcBef>
            </a:pPr>
            <a:r>
              <a:rPr sz="1500" b="1" spc="-25" dirty="0">
                <a:latin typeface="Calibri"/>
                <a:cs typeface="Calibri"/>
              </a:rPr>
              <a:t>VENDITA</a:t>
            </a:r>
            <a:r>
              <a:rPr sz="1500" b="1" spc="-40" dirty="0">
                <a:latin typeface="Calibri"/>
                <a:cs typeface="Calibri"/>
              </a:rPr>
              <a:t> </a:t>
            </a:r>
            <a:r>
              <a:rPr sz="1500" b="1" spc="-5" dirty="0">
                <a:latin typeface="Calibri"/>
                <a:cs typeface="Calibri"/>
              </a:rPr>
              <a:t>OPERE  </a:t>
            </a:r>
            <a:r>
              <a:rPr sz="1500" b="1" spc="-15" dirty="0">
                <a:latin typeface="Calibri"/>
                <a:cs typeface="Calibri"/>
              </a:rPr>
              <a:t>DELL’INGEGNO  </a:t>
            </a:r>
            <a:r>
              <a:rPr sz="1500" b="1" spc="-25" dirty="0">
                <a:latin typeface="Calibri"/>
                <a:cs typeface="Calibri"/>
              </a:rPr>
              <a:t>CREATIVO</a:t>
            </a:r>
            <a:r>
              <a:rPr lang="it-IT" sz="1500" b="1" spc="-25" dirty="0">
                <a:latin typeface="Calibri"/>
                <a:cs typeface="Calibri"/>
              </a:rPr>
              <a:t> (HOBBISTI)</a:t>
            </a:r>
            <a:endParaRPr sz="1500" dirty="0">
              <a:latin typeface="Calibri"/>
              <a:cs typeface="Calibri"/>
            </a:endParaRPr>
          </a:p>
        </p:txBody>
      </p:sp>
      <p:sp>
        <p:nvSpPr>
          <p:cNvPr id="42" name="object 42"/>
          <p:cNvSpPr txBox="1"/>
          <p:nvPr/>
        </p:nvSpPr>
        <p:spPr>
          <a:xfrm>
            <a:off x="5605008" y="690336"/>
            <a:ext cx="1718810" cy="788677"/>
          </a:xfrm>
          <a:prstGeom prst="rect">
            <a:avLst/>
          </a:prstGeom>
          <a:solidFill>
            <a:srgbClr val="66FFFF"/>
          </a:solidFill>
          <a:ln w="9525">
            <a:solidFill>
              <a:srgbClr val="000000"/>
            </a:solidFill>
          </a:ln>
        </p:spPr>
        <p:txBody>
          <a:bodyPr vert="horz" wrap="square" lIns="0" tIns="49530" rIns="0" bIns="0" rtlCol="0">
            <a:spAutoFit/>
          </a:bodyPr>
          <a:lstStyle/>
          <a:p>
            <a:pPr marL="293370" marR="100330" indent="-228600">
              <a:spcBef>
                <a:spcPts val="390"/>
              </a:spcBef>
            </a:pPr>
            <a:r>
              <a:rPr lang="it-IT" sz="2400" b="1" dirty="0">
                <a:latin typeface="Calibri"/>
                <a:cs typeface="Calibri"/>
              </a:rPr>
              <a:t>Notifica Sanitaria</a:t>
            </a:r>
            <a:endParaRPr sz="2400" dirty="0">
              <a:latin typeface="Calibri"/>
              <a:cs typeface="Calibri"/>
            </a:endParaRPr>
          </a:p>
        </p:txBody>
      </p:sp>
      <p:sp>
        <p:nvSpPr>
          <p:cNvPr id="43" name="object 43"/>
          <p:cNvSpPr txBox="1"/>
          <p:nvPr/>
        </p:nvSpPr>
        <p:spPr>
          <a:xfrm>
            <a:off x="2662656" y="505851"/>
            <a:ext cx="2788920" cy="1141338"/>
          </a:xfrm>
          <a:prstGeom prst="rect">
            <a:avLst/>
          </a:prstGeom>
          <a:solidFill>
            <a:srgbClr val="66FFFF"/>
          </a:solidFill>
          <a:ln w="9525">
            <a:solidFill>
              <a:srgbClr val="000000"/>
            </a:solidFill>
          </a:ln>
        </p:spPr>
        <p:txBody>
          <a:bodyPr vert="horz" wrap="square" lIns="0" tIns="0" rIns="0" bIns="0" rtlCol="0">
            <a:spAutoFit/>
          </a:bodyPr>
          <a:lstStyle/>
          <a:p>
            <a:pPr marR="36830" algn="ctr">
              <a:lnSpc>
                <a:spcPts val="1720"/>
              </a:lnSpc>
            </a:pPr>
            <a:r>
              <a:rPr sz="2000" b="1" spc="-5" dirty="0">
                <a:latin typeface="Calibri"/>
                <a:cs typeface="Calibri"/>
              </a:rPr>
              <a:t>SOMMINISTRAZIONE</a:t>
            </a:r>
            <a:endParaRPr sz="2000" dirty="0">
              <a:latin typeface="Calibri"/>
              <a:cs typeface="Calibri"/>
            </a:endParaRPr>
          </a:p>
          <a:p>
            <a:pPr marL="510540" marR="502920" algn="ctr"/>
            <a:r>
              <a:rPr sz="2000" b="1" spc="-5" dirty="0">
                <a:latin typeface="Calibri"/>
                <a:cs typeface="Calibri"/>
              </a:rPr>
              <a:t>TEMP</a:t>
            </a:r>
            <a:r>
              <a:rPr sz="2000" b="1" spc="5" dirty="0">
                <a:latin typeface="Calibri"/>
                <a:cs typeface="Calibri"/>
              </a:rPr>
              <a:t>O</a:t>
            </a:r>
            <a:r>
              <a:rPr sz="2000" b="1" spc="-5" dirty="0">
                <a:latin typeface="Calibri"/>
                <a:cs typeface="Calibri"/>
              </a:rPr>
              <a:t>R</a:t>
            </a:r>
            <a:r>
              <a:rPr sz="2000" b="1" dirty="0">
                <a:latin typeface="Calibri"/>
                <a:cs typeface="Calibri"/>
              </a:rPr>
              <a:t>AN</a:t>
            </a:r>
            <a:r>
              <a:rPr sz="2000" b="1" spc="-30" dirty="0">
                <a:latin typeface="Calibri"/>
                <a:cs typeface="Calibri"/>
              </a:rPr>
              <a:t>E</a:t>
            </a:r>
            <a:r>
              <a:rPr sz="2000" b="1" dirty="0">
                <a:latin typeface="Calibri"/>
                <a:cs typeface="Calibri"/>
              </a:rPr>
              <a:t>A  AL</a:t>
            </a:r>
            <a:r>
              <a:rPr sz="2000" b="1" spc="-40" dirty="0">
                <a:latin typeface="Calibri"/>
                <a:cs typeface="Calibri"/>
              </a:rPr>
              <a:t> </a:t>
            </a:r>
            <a:r>
              <a:rPr sz="2000" b="1" spc="-5" dirty="0">
                <a:latin typeface="Calibri"/>
                <a:cs typeface="Calibri"/>
              </a:rPr>
              <a:t>PUBBLICO</a:t>
            </a:r>
            <a:endParaRPr sz="2000" dirty="0">
              <a:latin typeface="Calibri"/>
              <a:cs typeface="Calibri"/>
            </a:endParaRPr>
          </a:p>
          <a:p>
            <a:pPr algn="ctr">
              <a:lnSpc>
                <a:spcPct val="100000"/>
              </a:lnSpc>
            </a:pPr>
            <a:r>
              <a:rPr sz="2000" b="1" spc="-5" dirty="0">
                <a:latin typeface="Calibri"/>
                <a:cs typeface="Calibri"/>
              </a:rPr>
              <a:t>DI ALIMENTI </a:t>
            </a:r>
            <a:r>
              <a:rPr sz="2000" b="1" dirty="0">
                <a:latin typeface="Calibri"/>
                <a:cs typeface="Calibri"/>
              </a:rPr>
              <a:t>E</a:t>
            </a:r>
            <a:r>
              <a:rPr sz="2000" b="1" spc="-15" dirty="0">
                <a:latin typeface="Calibri"/>
                <a:cs typeface="Calibri"/>
              </a:rPr>
              <a:t> BEVANDE</a:t>
            </a:r>
            <a:endParaRPr sz="2000" dirty="0">
              <a:latin typeface="Calibri"/>
              <a:cs typeface="Calibri"/>
            </a:endParaRPr>
          </a:p>
        </p:txBody>
      </p:sp>
      <p:sp>
        <p:nvSpPr>
          <p:cNvPr id="44" name="object 44"/>
          <p:cNvSpPr txBox="1"/>
          <p:nvPr/>
        </p:nvSpPr>
        <p:spPr>
          <a:xfrm>
            <a:off x="7505066" y="659554"/>
            <a:ext cx="3133900" cy="805349"/>
          </a:xfrm>
          <a:prstGeom prst="rect">
            <a:avLst/>
          </a:prstGeom>
          <a:solidFill>
            <a:srgbClr val="CCFF66"/>
          </a:solidFill>
          <a:ln w="9525">
            <a:solidFill>
              <a:srgbClr val="000000"/>
            </a:solidFill>
          </a:ln>
        </p:spPr>
        <p:txBody>
          <a:bodyPr vert="horz" wrap="square" lIns="0" tIns="0" rIns="0" bIns="0" rtlCol="0">
            <a:spAutoFit/>
          </a:bodyPr>
          <a:lstStyle/>
          <a:p>
            <a:pPr marR="40005" algn="ctr">
              <a:lnSpc>
                <a:spcPts val="1705"/>
              </a:lnSpc>
            </a:pPr>
            <a:endParaRPr lang="it-IT" sz="2400" b="1" spc="-10" dirty="0">
              <a:latin typeface="Calibri"/>
              <a:cs typeface="Calibri"/>
            </a:endParaRPr>
          </a:p>
          <a:p>
            <a:pPr marR="40005" algn="ctr">
              <a:lnSpc>
                <a:spcPts val="1705"/>
              </a:lnSpc>
            </a:pPr>
            <a:r>
              <a:rPr sz="2400" b="1" spc="-10" dirty="0">
                <a:latin typeface="Calibri"/>
                <a:cs typeface="Calibri"/>
              </a:rPr>
              <a:t>COMMERCIO</a:t>
            </a:r>
            <a:endParaRPr sz="2400" dirty="0">
              <a:latin typeface="Calibri"/>
              <a:cs typeface="Calibri"/>
            </a:endParaRPr>
          </a:p>
          <a:p>
            <a:pPr marL="177800" marR="170815" indent="635" algn="ctr"/>
            <a:r>
              <a:rPr sz="2400" b="1" dirty="0">
                <a:latin typeface="Calibri"/>
                <a:cs typeface="Calibri"/>
              </a:rPr>
              <a:t>SU AREE  PUBBL</a:t>
            </a:r>
            <a:r>
              <a:rPr sz="2400" b="1" spc="-10" dirty="0">
                <a:latin typeface="Calibri"/>
                <a:cs typeface="Calibri"/>
              </a:rPr>
              <a:t>I</a:t>
            </a:r>
            <a:r>
              <a:rPr sz="2400" b="1" spc="-5" dirty="0">
                <a:latin typeface="Calibri"/>
                <a:cs typeface="Calibri"/>
              </a:rPr>
              <a:t>CHE</a:t>
            </a:r>
            <a:endParaRPr sz="2400" dirty="0">
              <a:latin typeface="Calibri"/>
              <a:cs typeface="Calibri"/>
            </a:endParaRPr>
          </a:p>
        </p:txBody>
      </p:sp>
      <p:sp>
        <p:nvSpPr>
          <p:cNvPr id="45" name="object 45"/>
          <p:cNvSpPr txBox="1"/>
          <p:nvPr/>
        </p:nvSpPr>
        <p:spPr>
          <a:xfrm>
            <a:off x="8315243" y="4325286"/>
            <a:ext cx="1777092" cy="488595"/>
          </a:xfrm>
          <a:prstGeom prst="rect">
            <a:avLst/>
          </a:prstGeom>
          <a:solidFill>
            <a:srgbClr val="CCEBFF"/>
          </a:solidFill>
          <a:ln w="9525">
            <a:solidFill>
              <a:srgbClr val="000000"/>
            </a:solidFill>
          </a:ln>
        </p:spPr>
        <p:txBody>
          <a:bodyPr vert="horz" wrap="square" lIns="0" tIns="57150" rIns="0" bIns="0" rtlCol="0">
            <a:spAutoFit/>
          </a:bodyPr>
          <a:lstStyle/>
          <a:p>
            <a:pPr marL="284480">
              <a:spcBef>
                <a:spcPts val="450"/>
              </a:spcBef>
            </a:pPr>
            <a:r>
              <a:rPr lang="it-IT" sz="2800" b="1" spc="-20" dirty="0">
                <a:latin typeface="Calibri"/>
                <a:cs typeface="Calibri"/>
              </a:rPr>
              <a:t>NCC-TAXI</a:t>
            </a:r>
            <a:endParaRPr sz="2800" dirty="0">
              <a:latin typeface="Calibri"/>
              <a:cs typeface="Calibri"/>
            </a:endParaRPr>
          </a:p>
        </p:txBody>
      </p:sp>
      <p:sp>
        <p:nvSpPr>
          <p:cNvPr id="47" name="object 47"/>
          <p:cNvSpPr txBox="1"/>
          <p:nvPr/>
        </p:nvSpPr>
        <p:spPr>
          <a:xfrm>
            <a:off x="2200043" y="4931892"/>
            <a:ext cx="1369756" cy="398827"/>
          </a:xfrm>
          <a:prstGeom prst="rect">
            <a:avLst/>
          </a:prstGeom>
          <a:solidFill>
            <a:srgbClr val="FFFF99"/>
          </a:solidFill>
          <a:ln w="9525">
            <a:solidFill>
              <a:srgbClr val="000000"/>
            </a:solidFill>
          </a:ln>
        </p:spPr>
        <p:txBody>
          <a:bodyPr vert="horz" wrap="square" lIns="0" tIns="90170" rIns="0" bIns="0" rtlCol="0">
            <a:spAutoFit/>
          </a:bodyPr>
          <a:lstStyle/>
          <a:p>
            <a:pPr marL="85725">
              <a:spcBef>
                <a:spcPts val="710"/>
              </a:spcBef>
            </a:pPr>
            <a:r>
              <a:rPr sz="2000" b="1" spc="-10" dirty="0">
                <a:latin typeface="Calibri"/>
                <a:cs typeface="Calibri"/>
              </a:rPr>
              <a:t>LUMINARIE</a:t>
            </a:r>
            <a:endParaRPr sz="2000" dirty="0">
              <a:latin typeface="Calibri"/>
              <a:cs typeface="Calibri"/>
            </a:endParaRPr>
          </a:p>
        </p:txBody>
      </p:sp>
      <p:sp>
        <p:nvSpPr>
          <p:cNvPr id="48" name="object 48"/>
          <p:cNvSpPr txBox="1"/>
          <p:nvPr/>
        </p:nvSpPr>
        <p:spPr>
          <a:xfrm>
            <a:off x="6612698" y="5809754"/>
            <a:ext cx="1091480" cy="464871"/>
          </a:xfrm>
          <a:prstGeom prst="rect">
            <a:avLst/>
          </a:prstGeom>
          <a:solidFill>
            <a:srgbClr val="CCEBFF"/>
          </a:solidFill>
          <a:ln w="9525">
            <a:solidFill>
              <a:srgbClr val="000000"/>
            </a:solidFill>
          </a:ln>
        </p:spPr>
        <p:txBody>
          <a:bodyPr vert="horz" wrap="square" lIns="0" tIns="3175" rIns="0" bIns="0" rtlCol="0">
            <a:spAutoFit/>
          </a:bodyPr>
          <a:lstStyle/>
          <a:p>
            <a:pPr marL="75565" marR="66040" indent="34925">
              <a:spcBef>
                <a:spcPts val="25"/>
              </a:spcBef>
            </a:pPr>
            <a:r>
              <a:rPr sz="1500" b="1" spc="-5" dirty="0">
                <a:latin typeface="Calibri"/>
                <a:cs typeface="Calibri"/>
              </a:rPr>
              <a:t>TRENINI  T</a:t>
            </a:r>
            <a:r>
              <a:rPr sz="1500" b="1" dirty="0">
                <a:latin typeface="Calibri"/>
                <a:cs typeface="Calibri"/>
              </a:rPr>
              <a:t>U</a:t>
            </a:r>
            <a:r>
              <a:rPr sz="1500" b="1" spc="-5" dirty="0">
                <a:latin typeface="Calibri"/>
                <a:cs typeface="Calibri"/>
              </a:rPr>
              <a:t>R</a:t>
            </a:r>
            <a:r>
              <a:rPr sz="1500" b="1" dirty="0">
                <a:latin typeface="Calibri"/>
                <a:cs typeface="Calibri"/>
              </a:rPr>
              <a:t>I</a:t>
            </a:r>
            <a:r>
              <a:rPr sz="1500" b="1" spc="-20" dirty="0">
                <a:latin typeface="Calibri"/>
                <a:cs typeface="Calibri"/>
              </a:rPr>
              <a:t>S</a:t>
            </a:r>
            <a:r>
              <a:rPr sz="1500" b="1" spc="-5" dirty="0">
                <a:latin typeface="Calibri"/>
                <a:cs typeface="Calibri"/>
              </a:rPr>
              <a:t>TICI</a:t>
            </a:r>
            <a:endParaRPr sz="1500" dirty="0">
              <a:latin typeface="Calibri"/>
              <a:cs typeface="Calibri"/>
            </a:endParaRPr>
          </a:p>
        </p:txBody>
      </p:sp>
      <p:sp>
        <p:nvSpPr>
          <p:cNvPr id="50" name="object 50"/>
          <p:cNvSpPr txBox="1"/>
          <p:nvPr/>
        </p:nvSpPr>
        <p:spPr>
          <a:xfrm>
            <a:off x="1893698" y="3259326"/>
            <a:ext cx="1080135" cy="436017"/>
          </a:xfrm>
          <a:prstGeom prst="rect">
            <a:avLst/>
          </a:prstGeom>
          <a:solidFill>
            <a:srgbClr val="FFCCFF"/>
          </a:solidFill>
          <a:ln w="9525">
            <a:solidFill>
              <a:srgbClr val="000000"/>
            </a:solidFill>
          </a:ln>
        </p:spPr>
        <p:txBody>
          <a:bodyPr vert="horz" wrap="square" lIns="0" tIns="0" rIns="0" bIns="0" rtlCol="0">
            <a:spAutoFit/>
          </a:bodyPr>
          <a:lstStyle/>
          <a:p>
            <a:pPr marL="170815">
              <a:lnSpc>
                <a:spcPts val="1710"/>
              </a:lnSpc>
            </a:pPr>
            <a:r>
              <a:rPr lang="it-IT" sz="1500" b="1" spc="-10" dirty="0">
                <a:latin typeface="Calibri"/>
                <a:cs typeface="Calibri"/>
              </a:rPr>
              <a:t>Scia-</a:t>
            </a:r>
            <a:r>
              <a:rPr lang="it-IT" sz="1500" b="1" spc="-10" dirty="0" err="1">
                <a:latin typeface="Calibri"/>
                <a:cs typeface="Calibri"/>
              </a:rPr>
              <a:t>suap</a:t>
            </a:r>
            <a:endParaRPr lang="it-IT" sz="1500" b="1" spc="-10" dirty="0">
              <a:latin typeface="Calibri"/>
              <a:cs typeface="Calibri"/>
            </a:endParaRPr>
          </a:p>
          <a:p>
            <a:pPr marL="170815">
              <a:lnSpc>
                <a:spcPts val="1710"/>
              </a:lnSpc>
            </a:pPr>
            <a:r>
              <a:rPr lang="it-IT" sz="1500" b="1" spc="-10" dirty="0">
                <a:latin typeface="Calibri"/>
                <a:cs typeface="Calibri"/>
              </a:rPr>
              <a:t>modulistica</a:t>
            </a:r>
            <a:endParaRPr sz="1500" dirty="0">
              <a:latin typeface="Calibri"/>
              <a:cs typeface="Calibri"/>
            </a:endParaRPr>
          </a:p>
        </p:txBody>
      </p:sp>
      <p:sp>
        <p:nvSpPr>
          <p:cNvPr id="51" name="object 51"/>
          <p:cNvSpPr txBox="1"/>
          <p:nvPr/>
        </p:nvSpPr>
        <p:spPr>
          <a:xfrm>
            <a:off x="8486521" y="3415592"/>
            <a:ext cx="3583122" cy="822020"/>
          </a:xfrm>
          <a:prstGeom prst="rect">
            <a:avLst/>
          </a:prstGeom>
          <a:solidFill>
            <a:srgbClr val="CCEBFF"/>
          </a:solidFill>
          <a:ln w="9525">
            <a:solidFill>
              <a:srgbClr val="000000"/>
            </a:solidFill>
          </a:ln>
        </p:spPr>
        <p:txBody>
          <a:bodyPr vert="horz" wrap="square" lIns="0" tIns="82550" rIns="0" bIns="0" rtlCol="0">
            <a:spAutoFit/>
          </a:bodyPr>
          <a:lstStyle/>
          <a:p>
            <a:pPr marL="257810">
              <a:spcBef>
                <a:spcPts val="650"/>
              </a:spcBef>
            </a:pPr>
            <a:r>
              <a:rPr sz="2400" b="1" spc="-5" dirty="0">
                <a:solidFill>
                  <a:srgbClr val="0000FF"/>
                </a:solidFill>
                <a:latin typeface="Calibri"/>
                <a:cs typeface="Calibri"/>
              </a:rPr>
              <a:t>SPETTACOLI</a:t>
            </a:r>
            <a:r>
              <a:rPr sz="2400" b="1" spc="-40" dirty="0">
                <a:solidFill>
                  <a:srgbClr val="0000FF"/>
                </a:solidFill>
                <a:latin typeface="Calibri"/>
                <a:cs typeface="Calibri"/>
              </a:rPr>
              <a:t> </a:t>
            </a:r>
            <a:r>
              <a:rPr sz="2400" b="1" spc="10" dirty="0">
                <a:solidFill>
                  <a:srgbClr val="0000FF"/>
                </a:solidFill>
                <a:latin typeface="Calibri"/>
                <a:cs typeface="Calibri"/>
              </a:rPr>
              <a:t>E</a:t>
            </a:r>
            <a:endParaRPr sz="2400" dirty="0">
              <a:latin typeface="Calibri"/>
              <a:cs typeface="Calibri"/>
            </a:endParaRPr>
          </a:p>
          <a:p>
            <a:pPr marL="152400">
              <a:spcBef>
                <a:spcPts val="30"/>
              </a:spcBef>
            </a:pPr>
            <a:r>
              <a:rPr sz="2400" b="1" dirty="0">
                <a:solidFill>
                  <a:srgbClr val="0000FF"/>
                </a:solidFill>
                <a:latin typeface="Calibri"/>
                <a:cs typeface="Calibri"/>
              </a:rPr>
              <a:t>TRATTENIMENTI</a:t>
            </a:r>
            <a:endParaRPr sz="2400" dirty="0">
              <a:latin typeface="Calibri"/>
              <a:cs typeface="Calibri"/>
            </a:endParaRPr>
          </a:p>
        </p:txBody>
      </p:sp>
      <p:sp>
        <p:nvSpPr>
          <p:cNvPr id="53" name="object 53"/>
          <p:cNvSpPr/>
          <p:nvPr/>
        </p:nvSpPr>
        <p:spPr>
          <a:xfrm>
            <a:off x="4511167" y="2712211"/>
            <a:ext cx="2788920" cy="1766570"/>
          </a:xfrm>
          <a:custGeom>
            <a:avLst/>
            <a:gdLst/>
            <a:ahLst/>
            <a:cxnLst/>
            <a:rect l="l" t="t" r="r" b="b"/>
            <a:pathLst>
              <a:path w="2788920" h="1766570">
                <a:moveTo>
                  <a:pt x="1394460" y="0"/>
                </a:moveTo>
                <a:lnTo>
                  <a:pt x="1335515" y="774"/>
                </a:lnTo>
                <a:lnTo>
                  <a:pt x="1277193" y="3079"/>
                </a:lnTo>
                <a:lnTo>
                  <a:pt x="1219544" y="6882"/>
                </a:lnTo>
                <a:lnTo>
                  <a:pt x="1162614" y="12153"/>
                </a:lnTo>
                <a:lnTo>
                  <a:pt x="1106454" y="18862"/>
                </a:lnTo>
                <a:lnTo>
                  <a:pt x="1051111" y="26977"/>
                </a:lnTo>
                <a:lnTo>
                  <a:pt x="996633" y="36468"/>
                </a:lnTo>
                <a:lnTo>
                  <a:pt x="943069" y="47305"/>
                </a:lnTo>
                <a:lnTo>
                  <a:pt x="890468" y="59457"/>
                </a:lnTo>
                <a:lnTo>
                  <a:pt x="838877" y="72893"/>
                </a:lnTo>
                <a:lnTo>
                  <a:pt x="788346" y="87582"/>
                </a:lnTo>
                <a:lnTo>
                  <a:pt x="738922" y="103494"/>
                </a:lnTo>
                <a:lnTo>
                  <a:pt x="690654" y="120598"/>
                </a:lnTo>
                <a:lnTo>
                  <a:pt x="643590" y="138863"/>
                </a:lnTo>
                <a:lnTo>
                  <a:pt x="597779" y="158260"/>
                </a:lnTo>
                <a:lnTo>
                  <a:pt x="553270" y="178756"/>
                </a:lnTo>
                <a:lnTo>
                  <a:pt x="510110" y="200322"/>
                </a:lnTo>
                <a:lnTo>
                  <a:pt x="468348" y="222927"/>
                </a:lnTo>
                <a:lnTo>
                  <a:pt x="428032" y="246539"/>
                </a:lnTo>
                <a:lnTo>
                  <a:pt x="389211" y="271130"/>
                </a:lnTo>
                <a:lnTo>
                  <a:pt x="351933" y="296667"/>
                </a:lnTo>
                <a:lnTo>
                  <a:pt x="316247" y="323120"/>
                </a:lnTo>
                <a:lnTo>
                  <a:pt x="282201" y="350459"/>
                </a:lnTo>
                <a:lnTo>
                  <a:pt x="249843" y="378653"/>
                </a:lnTo>
                <a:lnTo>
                  <a:pt x="219222" y="407670"/>
                </a:lnTo>
                <a:lnTo>
                  <a:pt x="190387" y="437482"/>
                </a:lnTo>
                <a:lnTo>
                  <a:pt x="163385" y="468056"/>
                </a:lnTo>
                <a:lnTo>
                  <a:pt x="138264" y="499362"/>
                </a:lnTo>
                <a:lnTo>
                  <a:pt x="115075" y="531370"/>
                </a:lnTo>
                <a:lnTo>
                  <a:pt x="93864" y="564048"/>
                </a:lnTo>
                <a:lnTo>
                  <a:pt x="74680" y="597367"/>
                </a:lnTo>
                <a:lnTo>
                  <a:pt x="42588" y="665803"/>
                </a:lnTo>
                <a:lnTo>
                  <a:pt x="19186" y="736431"/>
                </a:lnTo>
                <a:lnTo>
                  <a:pt x="4861" y="809007"/>
                </a:lnTo>
                <a:lnTo>
                  <a:pt x="0" y="883285"/>
                </a:lnTo>
                <a:lnTo>
                  <a:pt x="1223" y="920621"/>
                </a:lnTo>
                <a:lnTo>
                  <a:pt x="10865" y="994076"/>
                </a:lnTo>
                <a:lnTo>
                  <a:pt x="29777" y="1065705"/>
                </a:lnTo>
                <a:lnTo>
                  <a:pt x="57572" y="1135263"/>
                </a:lnTo>
                <a:lnTo>
                  <a:pt x="93864" y="1202504"/>
                </a:lnTo>
                <a:lnTo>
                  <a:pt x="115075" y="1235179"/>
                </a:lnTo>
                <a:lnTo>
                  <a:pt x="138264" y="1267182"/>
                </a:lnTo>
                <a:lnTo>
                  <a:pt x="163385" y="1298485"/>
                </a:lnTo>
                <a:lnTo>
                  <a:pt x="190387" y="1329055"/>
                </a:lnTo>
                <a:lnTo>
                  <a:pt x="219222" y="1358861"/>
                </a:lnTo>
                <a:lnTo>
                  <a:pt x="249843" y="1387875"/>
                </a:lnTo>
                <a:lnTo>
                  <a:pt x="282201" y="1416063"/>
                </a:lnTo>
                <a:lnTo>
                  <a:pt x="316247" y="1443397"/>
                </a:lnTo>
                <a:lnTo>
                  <a:pt x="351933" y="1469846"/>
                </a:lnTo>
                <a:lnTo>
                  <a:pt x="389211" y="1495378"/>
                </a:lnTo>
                <a:lnTo>
                  <a:pt x="428032" y="1519964"/>
                </a:lnTo>
                <a:lnTo>
                  <a:pt x="468348" y="1543572"/>
                </a:lnTo>
                <a:lnTo>
                  <a:pt x="510110" y="1566171"/>
                </a:lnTo>
                <a:lnTo>
                  <a:pt x="553270" y="1587733"/>
                </a:lnTo>
                <a:lnTo>
                  <a:pt x="597779" y="1608224"/>
                </a:lnTo>
                <a:lnTo>
                  <a:pt x="643590" y="1627616"/>
                </a:lnTo>
                <a:lnTo>
                  <a:pt x="690654" y="1645877"/>
                </a:lnTo>
                <a:lnTo>
                  <a:pt x="738922" y="1662977"/>
                </a:lnTo>
                <a:lnTo>
                  <a:pt x="788346" y="1678885"/>
                </a:lnTo>
                <a:lnTo>
                  <a:pt x="838877" y="1693570"/>
                </a:lnTo>
                <a:lnTo>
                  <a:pt x="890468" y="1707002"/>
                </a:lnTo>
                <a:lnTo>
                  <a:pt x="943069" y="1719151"/>
                </a:lnTo>
                <a:lnTo>
                  <a:pt x="996633" y="1729984"/>
                </a:lnTo>
                <a:lnTo>
                  <a:pt x="1051111" y="1739473"/>
                </a:lnTo>
                <a:lnTo>
                  <a:pt x="1106454" y="1747586"/>
                </a:lnTo>
                <a:lnTo>
                  <a:pt x="1162614" y="1754293"/>
                </a:lnTo>
                <a:lnTo>
                  <a:pt x="1219544" y="1759562"/>
                </a:lnTo>
                <a:lnTo>
                  <a:pt x="1277193" y="1763364"/>
                </a:lnTo>
                <a:lnTo>
                  <a:pt x="1335515" y="1765668"/>
                </a:lnTo>
                <a:lnTo>
                  <a:pt x="1394460" y="1766443"/>
                </a:lnTo>
                <a:lnTo>
                  <a:pt x="1453404" y="1765668"/>
                </a:lnTo>
                <a:lnTo>
                  <a:pt x="1511726" y="1763364"/>
                </a:lnTo>
                <a:lnTo>
                  <a:pt x="1569375" y="1759562"/>
                </a:lnTo>
                <a:lnTo>
                  <a:pt x="1626305" y="1754293"/>
                </a:lnTo>
                <a:lnTo>
                  <a:pt x="1682465" y="1747586"/>
                </a:lnTo>
                <a:lnTo>
                  <a:pt x="1737808" y="1739473"/>
                </a:lnTo>
                <a:lnTo>
                  <a:pt x="1792286" y="1729984"/>
                </a:lnTo>
                <a:lnTo>
                  <a:pt x="1845850" y="1719151"/>
                </a:lnTo>
                <a:lnTo>
                  <a:pt x="1898451" y="1707002"/>
                </a:lnTo>
                <a:lnTo>
                  <a:pt x="1950042" y="1693570"/>
                </a:lnTo>
                <a:lnTo>
                  <a:pt x="2000573" y="1678885"/>
                </a:lnTo>
                <a:lnTo>
                  <a:pt x="2049997" y="1662977"/>
                </a:lnTo>
                <a:lnTo>
                  <a:pt x="2098265" y="1645877"/>
                </a:lnTo>
                <a:lnTo>
                  <a:pt x="2145329" y="1627616"/>
                </a:lnTo>
                <a:lnTo>
                  <a:pt x="2191140" y="1608224"/>
                </a:lnTo>
                <a:lnTo>
                  <a:pt x="2235649" y="1587733"/>
                </a:lnTo>
                <a:lnTo>
                  <a:pt x="2278809" y="1566171"/>
                </a:lnTo>
                <a:lnTo>
                  <a:pt x="2320571" y="1543572"/>
                </a:lnTo>
                <a:lnTo>
                  <a:pt x="2360887" y="1519964"/>
                </a:lnTo>
                <a:lnTo>
                  <a:pt x="2399708" y="1495378"/>
                </a:lnTo>
                <a:lnTo>
                  <a:pt x="2436986" y="1469846"/>
                </a:lnTo>
                <a:lnTo>
                  <a:pt x="2472672" y="1443397"/>
                </a:lnTo>
                <a:lnTo>
                  <a:pt x="2506718" y="1416063"/>
                </a:lnTo>
                <a:lnTo>
                  <a:pt x="2539076" y="1387875"/>
                </a:lnTo>
                <a:lnTo>
                  <a:pt x="2569697" y="1358861"/>
                </a:lnTo>
                <a:lnTo>
                  <a:pt x="2598532" y="1329055"/>
                </a:lnTo>
                <a:lnTo>
                  <a:pt x="2625534" y="1298485"/>
                </a:lnTo>
                <a:lnTo>
                  <a:pt x="2650655" y="1267182"/>
                </a:lnTo>
                <a:lnTo>
                  <a:pt x="2673844" y="1235179"/>
                </a:lnTo>
                <a:lnTo>
                  <a:pt x="2695055" y="1202504"/>
                </a:lnTo>
                <a:lnTo>
                  <a:pt x="2714239" y="1169188"/>
                </a:lnTo>
                <a:lnTo>
                  <a:pt x="2746331" y="1100758"/>
                </a:lnTo>
                <a:lnTo>
                  <a:pt x="2769733" y="1030134"/>
                </a:lnTo>
                <a:lnTo>
                  <a:pt x="2784058" y="957561"/>
                </a:lnTo>
                <a:lnTo>
                  <a:pt x="2788920" y="883285"/>
                </a:lnTo>
                <a:lnTo>
                  <a:pt x="2787696" y="845948"/>
                </a:lnTo>
                <a:lnTo>
                  <a:pt x="2778054" y="772491"/>
                </a:lnTo>
                <a:lnTo>
                  <a:pt x="2759142" y="700858"/>
                </a:lnTo>
                <a:lnTo>
                  <a:pt x="2731347" y="631295"/>
                </a:lnTo>
                <a:lnTo>
                  <a:pt x="2695055" y="564048"/>
                </a:lnTo>
                <a:lnTo>
                  <a:pt x="2673844" y="531370"/>
                </a:lnTo>
                <a:lnTo>
                  <a:pt x="2650655" y="499362"/>
                </a:lnTo>
                <a:lnTo>
                  <a:pt x="2625534" y="468056"/>
                </a:lnTo>
                <a:lnTo>
                  <a:pt x="2598532" y="437482"/>
                </a:lnTo>
                <a:lnTo>
                  <a:pt x="2569697" y="407670"/>
                </a:lnTo>
                <a:lnTo>
                  <a:pt x="2539076" y="378653"/>
                </a:lnTo>
                <a:lnTo>
                  <a:pt x="2506718" y="350459"/>
                </a:lnTo>
                <a:lnTo>
                  <a:pt x="2472672" y="323120"/>
                </a:lnTo>
                <a:lnTo>
                  <a:pt x="2436986" y="296667"/>
                </a:lnTo>
                <a:lnTo>
                  <a:pt x="2399708" y="271130"/>
                </a:lnTo>
                <a:lnTo>
                  <a:pt x="2360887" y="246539"/>
                </a:lnTo>
                <a:lnTo>
                  <a:pt x="2320571" y="222927"/>
                </a:lnTo>
                <a:lnTo>
                  <a:pt x="2278809" y="200322"/>
                </a:lnTo>
                <a:lnTo>
                  <a:pt x="2235649" y="178756"/>
                </a:lnTo>
                <a:lnTo>
                  <a:pt x="2191140" y="158260"/>
                </a:lnTo>
                <a:lnTo>
                  <a:pt x="2145329" y="138863"/>
                </a:lnTo>
                <a:lnTo>
                  <a:pt x="2098265" y="120598"/>
                </a:lnTo>
                <a:lnTo>
                  <a:pt x="2049997" y="103494"/>
                </a:lnTo>
                <a:lnTo>
                  <a:pt x="2000573" y="87582"/>
                </a:lnTo>
                <a:lnTo>
                  <a:pt x="1950042" y="72893"/>
                </a:lnTo>
                <a:lnTo>
                  <a:pt x="1898451" y="59457"/>
                </a:lnTo>
                <a:lnTo>
                  <a:pt x="1845850" y="47305"/>
                </a:lnTo>
                <a:lnTo>
                  <a:pt x="1792286" y="36468"/>
                </a:lnTo>
                <a:lnTo>
                  <a:pt x="1737808" y="26977"/>
                </a:lnTo>
                <a:lnTo>
                  <a:pt x="1682465" y="18862"/>
                </a:lnTo>
                <a:lnTo>
                  <a:pt x="1626305" y="12153"/>
                </a:lnTo>
                <a:lnTo>
                  <a:pt x="1569375" y="6882"/>
                </a:lnTo>
                <a:lnTo>
                  <a:pt x="1511726" y="3079"/>
                </a:lnTo>
                <a:lnTo>
                  <a:pt x="1453404" y="774"/>
                </a:lnTo>
                <a:lnTo>
                  <a:pt x="1394460" y="0"/>
                </a:lnTo>
                <a:close/>
              </a:path>
            </a:pathLst>
          </a:custGeom>
          <a:solidFill>
            <a:srgbClr val="FFFF00"/>
          </a:solidFill>
        </p:spPr>
        <p:txBody>
          <a:bodyPr wrap="square" lIns="0" tIns="0" rIns="0" bIns="0" rtlCol="0"/>
          <a:lstStyle/>
          <a:p>
            <a:endParaRPr/>
          </a:p>
        </p:txBody>
      </p:sp>
      <p:sp>
        <p:nvSpPr>
          <p:cNvPr id="54" name="object 54"/>
          <p:cNvSpPr/>
          <p:nvPr/>
        </p:nvSpPr>
        <p:spPr>
          <a:xfrm>
            <a:off x="4511167" y="2712211"/>
            <a:ext cx="2788920" cy="1766570"/>
          </a:xfrm>
          <a:custGeom>
            <a:avLst/>
            <a:gdLst/>
            <a:ahLst/>
            <a:cxnLst/>
            <a:rect l="l" t="t" r="r" b="b"/>
            <a:pathLst>
              <a:path w="2788920" h="1766570">
                <a:moveTo>
                  <a:pt x="0" y="883285"/>
                </a:moveTo>
                <a:lnTo>
                  <a:pt x="4861" y="809007"/>
                </a:lnTo>
                <a:lnTo>
                  <a:pt x="19186" y="736431"/>
                </a:lnTo>
                <a:lnTo>
                  <a:pt x="42588" y="665803"/>
                </a:lnTo>
                <a:lnTo>
                  <a:pt x="74680" y="597367"/>
                </a:lnTo>
                <a:lnTo>
                  <a:pt x="93864" y="564048"/>
                </a:lnTo>
                <a:lnTo>
                  <a:pt x="115075" y="531370"/>
                </a:lnTo>
                <a:lnTo>
                  <a:pt x="138264" y="499362"/>
                </a:lnTo>
                <a:lnTo>
                  <a:pt x="163385" y="468056"/>
                </a:lnTo>
                <a:lnTo>
                  <a:pt x="190387" y="437482"/>
                </a:lnTo>
                <a:lnTo>
                  <a:pt x="219222" y="407670"/>
                </a:lnTo>
                <a:lnTo>
                  <a:pt x="249843" y="378653"/>
                </a:lnTo>
                <a:lnTo>
                  <a:pt x="282201" y="350459"/>
                </a:lnTo>
                <a:lnTo>
                  <a:pt x="316247" y="323120"/>
                </a:lnTo>
                <a:lnTo>
                  <a:pt x="351933" y="296667"/>
                </a:lnTo>
                <a:lnTo>
                  <a:pt x="389211" y="271130"/>
                </a:lnTo>
                <a:lnTo>
                  <a:pt x="428032" y="246539"/>
                </a:lnTo>
                <a:lnTo>
                  <a:pt x="468348" y="222927"/>
                </a:lnTo>
                <a:lnTo>
                  <a:pt x="510110" y="200322"/>
                </a:lnTo>
                <a:lnTo>
                  <a:pt x="553270" y="178756"/>
                </a:lnTo>
                <a:lnTo>
                  <a:pt x="597779" y="158260"/>
                </a:lnTo>
                <a:lnTo>
                  <a:pt x="643590" y="138863"/>
                </a:lnTo>
                <a:lnTo>
                  <a:pt x="690654" y="120598"/>
                </a:lnTo>
                <a:lnTo>
                  <a:pt x="738922" y="103494"/>
                </a:lnTo>
                <a:lnTo>
                  <a:pt x="788346" y="87582"/>
                </a:lnTo>
                <a:lnTo>
                  <a:pt x="838877" y="72893"/>
                </a:lnTo>
                <a:lnTo>
                  <a:pt x="890468" y="59457"/>
                </a:lnTo>
                <a:lnTo>
                  <a:pt x="943069" y="47305"/>
                </a:lnTo>
                <a:lnTo>
                  <a:pt x="996633" y="36468"/>
                </a:lnTo>
                <a:lnTo>
                  <a:pt x="1051111" y="26977"/>
                </a:lnTo>
                <a:lnTo>
                  <a:pt x="1106454" y="18862"/>
                </a:lnTo>
                <a:lnTo>
                  <a:pt x="1162614" y="12153"/>
                </a:lnTo>
                <a:lnTo>
                  <a:pt x="1219544" y="6882"/>
                </a:lnTo>
                <a:lnTo>
                  <a:pt x="1277193" y="3079"/>
                </a:lnTo>
                <a:lnTo>
                  <a:pt x="1335515" y="774"/>
                </a:lnTo>
                <a:lnTo>
                  <a:pt x="1394460" y="0"/>
                </a:lnTo>
                <a:lnTo>
                  <a:pt x="1453404" y="774"/>
                </a:lnTo>
                <a:lnTo>
                  <a:pt x="1511726" y="3079"/>
                </a:lnTo>
                <a:lnTo>
                  <a:pt x="1569375" y="6882"/>
                </a:lnTo>
                <a:lnTo>
                  <a:pt x="1626305" y="12153"/>
                </a:lnTo>
                <a:lnTo>
                  <a:pt x="1682465" y="18862"/>
                </a:lnTo>
                <a:lnTo>
                  <a:pt x="1737808" y="26977"/>
                </a:lnTo>
                <a:lnTo>
                  <a:pt x="1792286" y="36468"/>
                </a:lnTo>
                <a:lnTo>
                  <a:pt x="1845850" y="47305"/>
                </a:lnTo>
                <a:lnTo>
                  <a:pt x="1898451" y="59457"/>
                </a:lnTo>
                <a:lnTo>
                  <a:pt x="1950042" y="72893"/>
                </a:lnTo>
                <a:lnTo>
                  <a:pt x="2000573" y="87582"/>
                </a:lnTo>
                <a:lnTo>
                  <a:pt x="2049997" y="103494"/>
                </a:lnTo>
                <a:lnTo>
                  <a:pt x="2098265" y="120598"/>
                </a:lnTo>
                <a:lnTo>
                  <a:pt x="2145329" y="138863"/>
                </a:lnTo>
                <a:lnTo>
                  <a:pt x="2191140" y="158260"/>
                </a:lnTo>
                <a:lnTo>
                  <a:pt x="2235649" y="178756"/>
                </a:lnTo>
                <a:lnTo>
                  <a:pt x="2278809" y="200322"/>
                </a:lnTo>
                <a:lnTo>
                  <a:pt x="2320571" y="222927"/>
                </a:lnTo>
                <a:lnTo>
                  <a:pt x="2360887" y="246539"/>
                </a:lnTo>
                <a:lnTo>
                  <a:pt x="2399708" y="271130"/>
                </a:lnTo>
                <a:lnTo>
                  <a:pt x="2436986" y="296667"/>
                </a:lnTo>
                <a:lnTo>
                  <a:pt x="2472672" y="323120"/>
                </a:lnTo>
                <a:lnTo>
                  <a:pt x="2506718" y="350459"/>
                </a:lnTo>
                <a:lnTo>
                  <a:pt x="2539076" y="378653"/>
                </a:lnTo>
                <a:lnTo>
                  <a:pt x="2569697" y="407670"/>
                </a:lnTo>
                <a:lnTo>
                  <a:pt x="2598532" y="437482"/>
                </a:lnTo>
                <a:lnTo>
                  <a:pt x="2625534" y="468056"/>
                </a:lnTo>
                <a:lnTo>
                  <a:pt x="2650655" y="499362"/>
                </a:lnTo>
                <a:lnTo>
                  <a:pt x="2673844" y="531370"/>
                </a:lnTo>
                <a:lnTo>
                  <a:pt x="2695055" y="564048"/>
                </a:lnTo>
                <a:lnTo>
                  <a:pt x="2714239" y="597367"/>
                </a:lnTo>
                <a:lnTo>
                  <a:pt x="2746331" y="665803"/>
                </a:lnTo>
                <a:lnTo>
                  <a:pt x="2769733" y="736431"/>
                </a:lnTo>
                <a:lnTo>
                  <a:pt x="2784058" y="809007"/>
                </a:lnTo>
                <a:lnTo>
                  <a:pt x="2788920" y="883285"/>
                </a:lnTo>
                <a:lnTo>
                  <a:pt x="2787696" y="920621"/>
                </a:lnTo>
                <a:lnTo>
                  <a:pt x="2778054" y="994076"/>
                </a:lnTo>
                <a:lnTo>
                  <a:pt x="2759142" y="1065705"/>
                </a:lnTo>
                <a:lnTo>
                  <a:pt x="2731347" y="1135263"/>
                </a:lnTo>
                <a:lnTo>
                  <a:pt x="2695055" y="1202504"/>
                </a:lnTo>
                <a:lnTo>
                  <a:pt x="2673844" y="1235179"/>
                </a:lnTo>
                <a:lnTo>
                  <a:pt x="2650655" y="1267182"/>
                </a:lnTo>
                <a:lnTo>
                  <a:pt x="2625534" y="1298485"/>
                </a:lnTo>
                <a:lnTo>
                  <a:pt x="2598532" y="1329055"/>
                </a:lnTo>
                <a:lnTo>
                  <a:pt x="2569697" y="1358861"/>
                </a:lnTo>
                <a:lnTo>
                  <a:pt x="2539076" y="1387875"/>
                </a:lnTo>
                <a:lnTo>
                  <a:pt x="2506718" y="1416063"/>
                </a:lnTo>
                <a:lnTo>
                  <a:pt x="2472672" y="1443397"/>
                </a:lnTo>
                <a:lnTo>
                  <a:pt x="2436986" y="1469846"/>
                </a:lnTo>
                <a:lnTo>
                  <a:pt x="2399708" y="1495378"/>
                </a:lnTo>
                <a:lnTo>
                  <a:pt x="2360887" y="1519964"/>
                </a:lnTo>
                <a:lnTo>
                  <a:pt x="2320571" y="1543572"/>
                </a:lnTo>
                <a:lnTo>
                  <a:pt x="2278809" y="1566171"/>
                </a:lnTo>
                <a:lnTo>
                  <a:pt x="2235649" y="1587733"/>
                </a:lnTo>
                <a:lnTo>
                  <a:pt x="2191140" y="1608224"/>
                </a:lnTo>
                <a:lnTo>
                  <a:pt x="2145329" y="1627616"/>
                </a:lnTo>
                <a:lnTo>
                  <a:pt x="2098265" y="1645877"/>
                </a:lnTo>
                <a:lnTo>
                  <a:pt x="2049997" y="1662977"/>
                </a:lnTo>
                <a:lnTo>
                  <a:pt x="2000573" y="1678885"/>
                </a:lnTo>
                <a:lnTo>
                  <a:pt x="1950042" y="1693570"/>
                </a:lnTo>
                <a:lnTo>
                  <a:pt x="1898451" y="1707002"/>
                </a:lnTo>
                <a:lnTo>
                  <a:pt x="1845850" y="1719151"/>
                </a:lnTo>
                <a:lnTo>
                  <a:pt x="1792286" y="1729984"/>
                </a:lnTo>
                <a:lnTo>
                  <a:pt x="1737808" y="1739473"/>
                </a:lnTo>
                <a:lnTo>
                  <a:pt x="1682465" y="1747586"/>
                </a:lnTo>
                <a:lnTo>
                  <a:pt x="1626305" y="1754293"/>
                </a:lnTo>
                <a:lnTo>
                  <a:pt x="1569375" y="1759562"/>
                </a:lnTo>
                <a:lnTo>
                  <a:pt x="1511726" y="1763364"/>
                </a:lnTo>
                <a:lnTo>
                  <a:pt x="1453404" y="1765668"/>
                </a:lnTo>
                <a:lnTo>
                  <a:pt x="1394460" y="1766443"/>
                </a:lnTo>
                <a:lnTo>
                  <a:pt x="1335515" y="1765668"/>
                </a:lnTo>
                <a:lnTo>
                  <a:pt x="1277193" y="1763364"/>
                </a:lnTo>
                <a:lnTo>
                  <a:pt x="1219544" y="1759562"/>
                </a:lnTo>
                <a:lnTo>
                  <a:pt x="1162614" y="1754293"/>
                </a:lnTo>
                <a:lnTo>
                  <a:pt x="1106454" y="1747586"/>
                </a:lnTo>
                <a:lnTo>
                  <a:pt x="1051111" y="1739473"/>
                </a:lnTo>
                <a:lnTo>
                  <a:pt x="996633" y="1729984"/>
                </a:lnTo>
                <a:lnTo>
                  <a:pt x="943069" y="1719151"/>
                </a:lnTo>
                <a:lnTo>
                  <a:pt x="890468" y="1707002"/>
                </a:lnTo>
                <a:lnTo>
                  <a:pt x="838877" y="1693570"/>
                </a:lnTo>
                <a:lnTo>
                  <a:pt x="788346" y="1678885"/>
                </a:lnTo>
                <a:lnTo>
                  <a:pt x="738922" y="1662977"/>
                </a:lnTo>
                <a:lnTo>
                  <a:pt x="690654" y="1645877"/>
                </a:lnTo>
                <a:lnTo>
                  <a:pt x="643590" y="1627616"/>
                </a:lnTo>
                <a:lnTo>
                  <a:pt x="597779" y="1608224"/>
                </a:lnTo>
                <a:lnTo>
                  <a:pt x="553270" y="1587733"/>
                </a:lnTo>
                <a:lnTo>
                  <a:pt x="510110" y="1566171"/>
                </a:lnTo>
                <a:lnTo>
                  <a:pt x="468348" y="1543572"/>
                </a:lnTo>
                <a:lnTo>
                  <a:pt x="428032" y="1519964"/>
                </a:lnTo>
                <a:lnTo>
                  <a:pt x="389211" y="1495378"/>
                </a:lnTo>
                <a:lnTo>
                  <a:pt x="351933" y="1469846"/>
                </a:lnTo>
                <a:lnTo>
                  <a:pt x="316247" y="1443397"/>
                </a:lnTo>
                <a:lnTo>
                  <a:pt x="282201" y="1416063"/>
                </a:lnTo>
                <a:lnTo>
                  <a:pt x="249843" y="1387875"/>
                </a:lnTo>
                <a:lnTo>
                  <a:pt x="219222" y="1358861"/>
                </a:lnTo>
                <a:lnTo>
                  <a:pt x="190387" y="1329055"/>
                </a:lnTo>
                <a:lnTo>
                  <a:pt x="163385" y="1298485"/>
                </a:lnTo>
                <a:lnTo>
                  <a:pt x="138264" y="1267182"/>
                </a:lnTo>
                <a:lnTo>
                  <a:pt x="115075" y="1235179"/>
                </a:lnTo>
                <a:lnTo>
                  <a:pt x="93864" y="1202504"/>
                </a:lnTo>
                <a:lnTo>
                  <a:pt x="74680" y="1169188"/>
                </a:lnTo>
                <a:lnTo>
                  <a:pt x="42588" y="1100758"/>
                </a:lnTo>
                <a:lnTo>
                  <a:pt x="19186" y="1030134"/>
                </a:lnTo>
                <a:lnTo>
                  <a:pt x="4861" y="957561"/>
                </a:lnTo>
                <a:lnTo>
                  <a:pt x="0" y="883285"/>
                </a:lnTo>
                <a:close/>
              </a:path>
            </a:pathLst>
          </a:custGeom>
          <a:ln w="9525">
            <a:solidFill>
              <a:srgbClr val="000000"/>
            </a:solidFill>
          </a:ln>
        </p:spPr>
        <p:txBody>
          <a:bodyPr wrap="square" lIns="0" tIns="0" rIns="0" bIns="0" rtlCol="0"/>
          <a:lstStyle/>
          <a:p>
            <a:endParaRPr/>
          </a:p>
        </p:txBody>
      </p:sp>
      <p:sp>
        <p:nvSpPr>
          <p:cNvPr id="55" name="object 55"/>
          <p:cNvSpPr txBox="1"/>
          <p:nvPr/>
        </p:nvSpPr>
        <p:spPr>
          <a:xfrm>
            <a:off x="4697670" y="3119264"/>
            <a:ext cx="2376806" cy="769250"/>
          </a:xfrm>
          <a:prstGeom prst="rect">
            <a:avLst/>
          </a:prstGeom>
        </p:spPr>
        <p:txBody>
          <a:bodyPr vert="horz" wrap="square" lIns="0" tIns="95250" rIns="0" bIns="0" rtlCol="0">
            <a:spAutoFit/>
          </a:bodyPr>
          <a:lstStyle/>
          <a:p>
            <a:pPr marL="12700" marR="5080" algn="ctr">
              <a:lnSpc>
                <a:spcPct val="80000"/>
              </a:lnSpc>
              <a:spcBef>
                <a:spcPts val="750"/>
              </a:spcBef>
            </a:pPr>
            <a:r>
              <a:rPr lang="it-IT" sz="2700" b="1" spc="-5" dirty="0">
                <a:latin typeface="Calibri"/>
                <a:cs typeface="Calibri"/>
              </a:rPr>
              <a:t>Semplificazione amministrativa</a:t>
            </a:r>
            <a:endParaRPr sz="2700" dirty="0">
              <a:latin typeface="Calibri"/>
              <a:cs typeface="Calibri"/>
            </a:endParaRPr>
          </a:p>
        </p:txBody>
      </p:sp>
      <p:sp>
        <p:nvSpPr>
          <p:cNvPr id="56" name="object 56"/>
          <p:cNvSpPr txBox="1"/>
          <p:nvPr/>
        </p:nvSpPr>
        <p:spPr>
          <a:xfrm>
            <a:off x="8402829" y="1612900"/>
            <a:ext cx="3789171" cy="377026"/>
          </a:xfrm>
          <a:prstGeom prst="rect">
            <a:avLst/>
          </a:prstGeom>
          <a:solidFill>
            <a:srgbClr val="CCFF66"/>
          </a:solidFill>
          <a:ln w="9525">
            <a:solidFill>
              <a:srgbClr val="000000"/>
            </a:solidFill>
          </a:ln>
        </p:spPr>
        <p:txBody>
          <a:bodyPr vert="horz" wrap="square" lIns="0" tIns="68580" rIns="0" bIns="0" rtlCol="0">
            <a:spAutoFit/>
          </a:bodyPr>
          <a:lstStyle/>
          <a:p>
            <a:pPr marL="151130" marR="184150" algn="ctr">
              <a:spcBef>
                <a:spcPts val="540"/>
              </a:spcBef>
            </a:pPr>
            <a:r>
              <a:rPr sz="2000" b="1" spc="-25" dirty="0">
                <a:latin typeface="Calibri"/>
                <a:cs typeface="Calibri"/>
              </a:rPr>
              <a:t>VENDITA </a:t>
            </a:r>
            <a:r>
              <a:rPr lang="it-IT" sz="2000" b="1" spc="-20" dirty="0">
                <a:latin typeface="Calibri"/>
                <a:cs typeface="Calibri"/>
              </a:rPr>
              <a:t>DI PRODOTTI</a:t>
            </a:r>
            <a:r>
              <a:rPr sz="2000" b="1" spc="-10" dirty="0">
                <a:latin typeface="Calibri"/>
                <a:cs typeface="Calibri"/>
              </a:rPr>
              <a:t> AGRICOLI</a:t>
            </a:r>
            <a:endParaRPr sz="2000" dirty="0">
              <a:latin typeface="Calibri"/>
              <a:cs typeface="Calibri"/>
            </a:endParaRPr>
          </a:p>
        </p:txBody>
      </p:sp>
      <p:sp>
        <p:nvSpPr>
          <p:cNvPr id="57" name="object 57"/>
          <p:cNvSpPr txBox="1"/>
          <p:nvPr/>
        </p:nvSpPr>
        <p:spPr>
          <a:xfrm>
            <a:off x="3386700" y="5402836"/>
            <a:ext cx="1604273" cy="1020792"/>
          </a:xfrm>
          <a:prstGeom prst="rect">
            <a:avLst/>
          </a:prstGeom>
          <a:solidFill>
            <a:srgbClr val="B7B7FF"/>
          </a:solidFill>
          <a:ln w="9525">
            <a:solidFill>
              <a:srgbClr val="000000"/>
            </a:solidFill>
          </a:ln>
        </p:spPr>
        <p:txBody>
          <a:bodyPr vert="horz" wrap="square" lIns="0" tIns="66040" rIns="0" bIns="0" rtlCol="0">
            <a:spAutoFit/>
          </a:bodyPr>
          <a:lstStyle/>
          <a:p>
            <a:pPr marL="194310" marR="228600" algn="ctr">
              <a:spcBef>
                <a:spcPts val="520"/>
              </a:spcBef>
            </a:pPr>
            <a:r>
              <a:rPr lang="it-IT" sz="2000" b="1" dirty="0">
                <a:latin typeface="Calibri"/>
                <a:cs typeface="Calibri"/>
              </a:rPr>
              <a:t>RENT </a:t>
            </a:r>
            <a:r>
              <a:rPr lang="it-IT" sz="1400" dirty="0">
                <a:latin typeface="Calibri"/>
                <a:cs typeface="Calibri"/>
              </a:rPr>
              <a:t>REGISTRO ELETTRONICO NCC TAXI – </a:t>
            </a:r>
            <a:endParaRPr sz="1400" dirty="0">
              <a:latin typeface="Calibri"/>
              <a:cs typeface="Calibri"/>
            </a:endParaRPr>
          </a:p>
        </p:txBody>
      </p:sp>
      <p:sp>
        <p:nvSpPr>
          <p:cNvPr id="58" name="object 58"/>
          <p:cNvSpPr txBox="1"/>
          <p:nvPr/>
        </p:nvSpPr>
        <p:spPr>
          <a:xfrm>
            <a:off x="1887906" y="1642699"/>
            <a:ext cx="1209700" cy="453842"/>
          </a:xfrm>
          <a:prstGeom prst="rect">
            <a:avLst/>
          </a:prstGeom>
          <a:solidFill>
            <a:srgbClr val="FF0000"/>
          </a:solidFill>
          <a:ln w="9525">
            <a:solidFill>
              <a:srgbClr val="000000"/>
            </a:solidFill>
          </a:ln>
        </p:spPr>
        <p:txBody>
          <a:bodyPr vert="horz" wrap="square" lIns="0" tIns="0" rIns="0" bIns="0" rtlCol="0">
            <a:spAutoFit/>
          </a:bodyPr>
          <a:lstStyle/>
          <a:p>
            <a:pPr marL="165100">
              <a:lnSpc>
                <a:spcPts val="1555"/>
              </a:lnSpc>
            </a:pPr>
            <a:endParaRPr lang="it-IT" sz="2800" b="1" spc="-10" dirty="0">
              <a:latin typeface="Calibri"/>
              <a:cs typeface="Calibri"/>
            </a:endParaRPr>
          </a:p>
          <a:p>
            <a:pPr marL="165100">
              <a:lnSpc>
                <a:spcPts val="1555"/>
              </a:lnSpc>
            </a:pPr>
            <a:r>
              <a:rPr lang="it-IT" sz="2800" b="1" spc="-10" dirty="0">
                <a:latin typeface="Calibri"/>
                <a:cs typeface="Calibri"/>
              </a:rPr>
              <a:t>C.d.S.</a:t>
            </a:r>
            <a:endParaRPr sz="2800" dirty="0">
              <a:latin typeface="Calibri"/>
              <a:cs typeface="Calibri"/>
            </a:endParaRPr>
          </a:p>
        </p:txBody>
      </p:sp>
      <p:sp>
        <p:nvSpPr>
          <p:cNvPr id="59" name="object 16">
            <a:extLst>
              <a:ext uri="{FF2B5EF4-FFF2-40B4-BE49-F238E27FC236}">
                <a16:creationId xmlns:a16="http://schemas.microsoft.com/office/drawing/2014/main" id="{4C417B36-6A6F-282A-6711-3DD6ADCEF9DA}"/>
              </a:ext>
            </a:extLst>
          </p:cNvPr>
          <p:cNvSpPr/>
          <p:nvPr/>
        </p:nvSpPr>
        <p:spPr>
          <a:xfrm rot="20286150">
            <a:off x="5562760" y="4513564"/>
            <a:ext cx="595299" cy="1095541"/>
          </a:xfrm>
          <a:custGeom>
            <a:avLst/>
            <a:gdLst/>
            <a:ahLst/>
            <a:cxnLst/>
            <a:rect l="l" t="t" r="r" b="b"/>
            <a:pathLst>
              <a:path w="581660" h="1739264">
                <a:moveTo>
                  <a:pt x="0" y="1512443"/>
                </a:moveTo>
                <a:lnTo>
                  <a:pt x="139572" y="1738884"/>
                </a:lnTo>
                <a:lnTo>
                  <a:pt x="356996" y="1585595"/>
                </a:lnTo>
                <a:lnTo>
                  <a:pt x="267715" y="1567307"/>
                </a:lnTo>
                <a:lnTo>
                  <a:pt x="275207" y="1530731"/>
                </a:lnTo>
                <a:lnTo>
                  <a:pt x="89280" y="1530731"/>
                </a:lnTo>
                <a:lnTo>
                  <a:pt x="0" y="1512443"/>
                </a:lnTo>
                <a:close/>
              </a:path>
              <a:path w="581660" h="1739264">
                <a:moveTo>
                  <a:pt x="402843" y="0"/>
                </a:moveTo>
                <a:lnTo>
                  <a:pt x="89280" y="1530731"/>
                </a:lnTo>
                <a:lnTo>
                  <a:pt x="275207" y="1530731"/>
                </a:lnTo>
                <a:lnTo>
                  <a:pt x="581278" y="36449"/>
                </a:lnTo>
                <a:lnTo>
                  <a:pt x="402843" y="0"/>
                </a:lnTo>
                <a:close/>
              </a:path>
            </a:pathLst>
          </a:custGeom>
          <a:solidFill>
            <a:srgbClr val="0066FF"/>
          </a:solidFill>
        </p:spPr>
        <p:txBody>
          <a:bodyPr wrap="square" lIns="0" tIns="0" rIns="0" bIns="0" rtlCol="0"/>
          <a:lstStyle/>
          <a:p>
            <a:endParaRPr/>
          </a:p>
        </p:txBody>
      </p:sp>
      <p:sp>
        <p:nvSpPr>
          <p:cNvPr id="60" name="object 48">
            <a:extLst>
              <a:ext uri="{FF2B5EF4-FFF2-40B4-BE49-F238E27FC236}">
                <a16:creationId xmlns:a16="http://schemas.microsoft.com/office/drawing/2014/main" id="{62CD0E6E-4D1D-B912-75A2-ECCA45AB8427}"/>
              </a:ext>
            </a:extLst>
          </p:cNvPr>
          <p:cNvSpPr txBox="1"/>
          <p:nvPr/>
        </p:nvSpPr>
        <p:spPr>
          <a:xfrm>
            <a:off x="5096607" y="5757740"/>
            <a:ext cx="1367806" cy="310983"/>
          </a:xfrm>
          <a:prstGeom prst="rect">
            <a:avLst/>
          </a:prstGeom>
          <a:solidFill>
            <a:srgbClr val="CCEBFF"/>
          </a:solidFill>
          <a:ln w="9525">
            <a:solidFill>
              <a:srgbClr val="000000"/>
            </a:solidFill>
          </a:ln>
        </p:spPr>
        <p:txBody>
          <a:bodyPr vert="horz" wrap="square" lIns="0" tIns="3175" rIns="0" bIns="0" rtlCol="0">
            <a:spAutoFit/>
          </a:bodyPr>
          <a:lstStyle/>
          <a:p>
            <a:pPr marL="75565" marR="66040" indent="34925">
              <a:spcBef>
                <a:spcPts val="25"/>
              </a:spcBef>
            </a:pPr>
            <a:r>
              <a:rPr lang="it-IT" sz="2000" b="1" spc="-5" dirty="0">
                <a:latin typeface="Calibri"/>
                <a:cs typeface="Calibri"/>
              </a:rPr>
              <a:t>Artigianato</a:t>
            </a:r>
            <a:endParaRPr sz="2000" dirty="0">
              <a:latin typeface="Calibri"/>
              <a:cs typeface="Calibri"/>
            </a:endParaRPr>
          </a:p>
        </p:txBody>
      </p:sp>
      <p:sp>
        <p:nvSpPr>
          <p:cNvPr id="4" name="CasellaDiTesto 3">
            <a:extLst>
              <a:ext uri="{FF2B5EF4-FFF2-40B4-BE49-F238E27FC236}">
                <a16:creationId xmlns:a16="http://schemas.microsoft.com/office/drawing/2014/main" id="{ACE48FA5-65B3-DEE1-9017-48BA68863B9B}"/>
              </a:ext>
            </a:extLst>
          </p:cNvPr>
          <p:cNvSpPr txBox="1"/>
          <p:nvPr/>
        </p:nvSpPr>
        <p:spPr>
          <a:xfrm>
            <a:off x="832366" y="845"/>
            <a:ext cx="11143324" cy="369332"/>
          </a:xfrm>
          <a:prstGeom prst="rect">
            <a:avLst/>
          </a:prstGeom>
          <a:solidFill>
            <a:srgbClr val="FFFF00"/>
          </a:solidFill>
        </p:spPr>
        <p:txBody>
          <a:bodyPr wrap="square" rtlCol="0">
            <a:spAutoFit/>
          </a:bodyPr>
          <a:lstStyle/>
          <a:p>
            <a:pPr algn="just"/>
            <a:r>
              <a:rPr lang="it-IT" b="1" dirty="0">
                <a:latin typeface="Tahoma" panose="020B0604030504040204" pitchFamily="34" charset="0"/>
                <a:ea typeface="Tahoma" panose="020B0604030504040204" pitchFamily="34" charset="0"/>
                <a:cs typeface="Tahoma" panose="020B0604030504040204" pitchFamily="34" charset="0"/>
              </a:rPr>
              <a:t>PANORAMICA (non esaustiva) DELLA SEMPLIFICAZIONE NELL’AMBITO DI VARI  SETTORI</a:t>
            </a:r>
          </a:p>
        </p:txBody>
      </p:sp>
      <p:sp>
        <p:nvSpPr>
          <p:cNvPr id="5" name="Rettangolo 4">
            <a:extLst>
              <a:ext uri="{FF2B5EF4-FFF2-40B4-BE49-F238E27FC236}">
                <a16:creationId xmlns:a16="http://schemas.microsoft.com/office/drawing/2014/main" id="{6936A67B-73CA-198F-42D4-2EB9046B584B}"/>
              </a:ext>
            </a:extLst>
          </p:cNvPr>
          <p:cNvSpPr/>
          <p:nvPr/>
        </p:nvSpPr>
        <p:spPr>
          <a:xfrm rot="16200000">
            <a:off x="-2113924" y="3033719"/>
            <a:ext cx="4928505" cy="646331"/>
          </a:xfrm>
          <a:prstGeom prst="rect">
            <a:avLst/>
          </a:prstGeom>
          <a:solidFill>
            <a:schemeClr val="accent1">
              <a:lumMod val="60000"/>
              <a:lumOff val="40000"/>
            </a:schemeClr>
          </a:solidFill>
        </p:spPr>
        <p:txBody>
          <a:bodyPr wrap="square" lIns="91440" tIns="45720" rIns="91440" bIns="45720">
            <a:spAutoFit/>
          </a:bodyPr>
          <a:lstStyle/>
          <a:p>
            <a:pPr algn="ctr"/>
            <a:r>
              <a:rPr lang="it-IT"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ATTIVITA’ PRODUTTIVE</a:t>
            </a:r>
          </a:p>
        </p:txBody>
      </p:sp>
      <p:pic>
        <p:nvPicPr>
          <p:cNvPr id="1026" name="Picture 2" descr="MOBILITA': Contrassegno disabili arriva l'autorizzazione valida in tutta  Italia. Abbattute le barriere burocratiche che ostacolano inutilmente gli  spostamenti delle persone con disabilità da un Comune all'altro. La fase  sperimentale della piattaforma CUDE,">
            <a:extLst>
              <a:ext uri="{FF2B5EF4-FFF2-40B4-BE49-F238E27FC236}">
                <a16:creationId xmlns:a16="http://schemas.microsoft.com/office/drawing/2014/main" id="{552F4079-9BF5-D9BD-3911-9B186ADA98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7885" y="4952306"/>
            <a:ext cx="1473440" cy="16249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l portale del trasporto - Industrial Innovation">
            <a:extLst>
              <a:ext uri="{FF2B5EF4-FFF2-40B4-BE49-F238E27FC236}">
                <a16:creationId xmlns:a16="http://schemas.microsoft.com/office/drawing/2014/main" id="{1D8F8310-42C7-9695-656E-92B417FB6D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5410" y="5402836"/>
            <a:ext cx="1829835" cy="1034255"/>
          </a:xfrm>
          <a:prstGeom prst="rect">
            <a:avLst/>
          </a:prstGeom>
          <a:noFill/>
          <a:extLst>
            <a:ext uri="{909E8E84-426E-40DD-AFC4-6F175D3DCCD1}">
              <a14:hiddenFill xmlns:a14="http://schemas.microsoft.com/office/drawing/2010/main">
                <a:solidFill>
                  <a:srgbClr val="FFFFFF"/>
                </a:solidFill>
              </a14:hiddenFill>
            </a:ext>
          </a:extLst>
        </p:spPr>
      </p:pic>
      <p:sp>
        <p:nvSpPr>
          <p:cNvPr id="19" name="Segnaposto piè di pagina 18">
            <a:extLst>
              <a:ext uri="{FF2B5EF4-FFF2-40B4-BE49-F238E27FC236}">
                <a16:creationId xmlns:a16="http://schemas.microsoft.com/office/drawing/2014/main" id="{B20CEF9A-FDA8-DB2D-EA60-E849C0357D27}"/>
              </a:ext>
            </a:extLst>
          </p:cNvPr>
          <p:cNvSpPr>
            <a:spLocks noGrp="1"/>
          </p:cNvSpPr>
          <p:nvPr>
            <p:ph type="ftr" sz="quarter" idx="5"/>
          </p:nvPr>
        </p:nvSpPr>
        <p:spPr/>
        <p:txBody>
          <a:bodyPr/>
          <a:lstStyle/>
          <a:p>
            <a:r>
              <a:rPr lang="it-IT"/>
              <a:t>M.Serio-Riproduzione riservata -Palermo, 27 febbraio 2026 (ANCI SICILIA)</a:t>
            </a:r>
          </a:p>
        </p:txBody>
      </p:sp>
      <p:sp>
        <p:nvSpPr>
          <p:cNvPr id="46" name="Segnaposto numero diapositiva 45">
            <a:extLst>
              <a:ext uri="{FF2B5EF4-FFF2-40B4-BE49-F238E27FC236}">
                <a16:creationId xmlns:a16="http://schemas.microsoft.com/office/drawing/2014/main" id="{80A57815-A89D-EF8E-700F-F9C81B7E86AE}"/>
              </a:ext>
            </a:extLst>
          </p:cNvPr>
          <p:cNvSpPr>
            <a:spLocks noGrp="1"/>
          </p:cNvSpPr>
          <p:nvPr>
            <p:ph type="sldNum" sz="quarter" idx="7"/>
          </p:nvPr>
        </p:nvSpPr>
        <p:spPr/>
        <p:txBody>
          <a:bodyPr/>
          <a:lstStyle/>
          <a:p>
            <a:fld id="{B6F15528-21DE-4FAA-801E-634DDDAF4B2B}" type="slidenum">
              <a:rPr lang="it-IT" smtClean="0"/>
              <a:t>22</a:t>
            </a:fld>
            <a:endParaRPr lang="it-IT"/>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F1D1E287-BD7B-C1C0-D5ED-4F2CCA5FF67F}"/>
              </a:ext>
            </a:extLst>
          </p:cNvPr>
          <p:cNvSpPr txBox="1"/>
          <p:nvPr/>
        </p:nvSpPr>
        <p:spPr>
          <a:xfrm>
            <a:off x="675826" y="1653509"/>
            <a:ext cx="11516174" cy="5078313"/>
          </a:xfrm>
          <a:prstGeom prst="rect">
            <a:avLst/>
          </a:prstGeom>
          <a:noFill/>
        </p:spPr>
        <p:txBody>
          <a:bodyPr wrap="square">
            <a:spAutoFit/>
          </a:bodyPr>
          <a:lstStyle/>
          <a:p>
            <a:pPr algn="just"/>
            <a:r>
              <a:rPr lang="it-IT" dirty="0">
                <a:latin typeface="TimesNewRomanPSMT"/>
              </a:rPr>
              <a:t>…</a:t>
            </a:r>
          </a:p>
          <a:p>
            <a:pPr algn="just"/>
            <a:r>
              <a:rPr lang="it-IT" b="0" i="0" u="none" strike="noStrike" baseline="0" dirty="0">
                <a:latin typeface="TimesNewRomanPSMT"/>
              </a:rPr>
              <a:t>2. </a:t>
            </a:r>
            <a:r>
              <a:rPr lang="it-IT" b="1" i="0" u="none" strike="noStrike" baseline="0" dirty="0">
                <a:highlight>
                  <a:srgbClr val="FFFF00"/>
                </a:highlight>
                <a:latin typeface="TimesNewRomanPSMT"/>
              </a:rPr>
              <a:t>La collocazione dei mezzi pubblicitari di cui all’articolo 23 del codice della strada</a:t>
            </a:r>
            <a:r>
              <a:rPr lang="it-IT" b="0" i="0" u="none" strike="noStrike" baseline="0" dirty="0">
                <a:latin typeface="TimesNewRomanPSMT"/>
              </a:rPr>
              <a:t>, di cui al decreto legislativo</a:t>
            </a:r>
          </a:p>
          <a:p>
            <a:pPr algn="just"/>
            <a:r>
              <a:rPr lang="it-IT" b="0" i="0" u="none" strike="noStrike" baseline="0" dirty="0">
                <a:latin typeface="TimesNewRomanPSMT"/>
              </a:rPr>
              <a:t>30 aprile 1992, n. 285, lungo le strade, </a:t>
            </a:r>
            <a:r>
              <a:rPr lang="it-IT" b="1" i="0" u="none" strike="noStrike" baseline="0" dirty="0">
                <a:highlight>
                  <a:srgbClr val="FFFF00"/>
                </a:highlight>
                <a:latin typeface="TimesNewRomanPSMT"/>
              </a:rPr>
              <a:t>anche su suolo privato</a:t>
            </a:r>
            <a:r>
              <a:rPr lang="it-IT" b="0" i="0" u="none" strike="noStrike" baseline="0" dirty="0">
                <a:highlight>
                  <a:srgbClr val="FFFF00"/>
                </a:highlight>
                <a:latin typeface="TimesNewRomanPSMT"/>
              </a:rPr>
              <a:t>, </a:t>
            </a:r>
            <a:r>
              <a:rPr lang="it-IT" b="1" i="0" u="none" strike="noStrike" baseline="0" dirty="0">
                <a:highlight>
                  <a:srgbClr val="FFFF00"/>
                </a:highlight>
                <a:latin typeface="TimesNewRomanPSMT"/>
              </a:rPr>
              <a:t>o in vista di esse</a:t>
            </a:r>
            <a:r>
              <a:rPr lang="it-IT" b="1" i="0" u="none" strike="noStrike" baseline="0" dirty="0">
                <a:latin typeface="TimesNewRomanPSMT"/>
              </a:rPr>
              <a:t>,</a:t>
            </a:r>
            <a:r>
              <a:rPr lang="it-IT" b="0" i="0" u="none" strike="noStrike" baseline="0" dirty="0">
                <a:latin typeface="TimesNewRomanPSMT"/>
              </a:rPr>
              <a:t> </a:t>
            </a:r>
            <a:r>
              <a:rPr lang="it-IT" b="1" i="0" u="none" strike="noStrike" baseline="0" dirty="0">
                <a:solidFill>
                  <a:srgbClr val="FF0000"/>
                </a:solidFill>
                <a:latin typeface="TimesNewRomanPSMT"/>
              </a:rPr>
              <a:t>ad eccezione delle isole di traffico delle intersezioni canalizzate, ove è vietata la posa di qualunque installazione diversa dalla prescritta segnaletica,</a:t>
            </a:r>
            <a:r>
              <a:rPr lang="it-IT" b="0" i="0" u="none" strike="noStrike" baseline="0" dirty="0">
                <a:latin typeface="TimesNewRomanPSMT"/>
              </a:rPr>
              <a:t> è </a:t>
            </a:r>
            <a:r>
              <a:rPr lang="it-IT" b="1" i="0" u="none" strike="noStrike" baseline="0" dirty="0">
                <a:latin typeface="TimesNewRomanPSMT"/>
              </a:rPr>
              <a:t>subordinata</a:t>
            </a:r>
            <a:r>
              <a:rPr lang="it-IT" b="0" i="0" u="none" strike="noStrike" baseline="0" dirty="0">
                <a:latin typeface="TimesNewRomanPSMT"/>
              </a:rPr>
              <a:t> alla presentazione della segnalazione certificata di inizio attività </a:t>
            </a:r>
            <a:r>
              <a:rPr lang="it-IT" b="1" i="0" u="none" strike="noStrike" baseline="0" dirty="0">
                <a:highlight>
                  <a:srgbClr val="FFFF00"/>
                </a:highlight>
                <a:latin typeface="TimesNewRomanPSMT"/>
              </a:rPr>
              <a:t>(SCIA), </a:t>
            </a:r>
            <a:r>
              <a:rPr lang="it-IT" b="0" i="0" u="none" strike="noStrike" baseline="0" dirty="0">
                <a:latin typeface="TimesNewRomanPSMT"/>
              </a:rPr>
              <a:t>di cui agli articoli 19 e 19 </a:t>
            </a:r>
            <a:r>
              <a:rPr lang="it-IT" b="0" i="1" u="none" strike="noStrike" baseline="0" dirty="0">
                <a:latin typeface="TimesNewRomanPS-ItalicMT"/>
              </a:rPr>
              <a:t>-bis </a:t>
            </a:r>
            <a:r>
              <a:rPr lang="it-IT" b="0" i="0" u="none" strike="noStrike" baseline="0" dirty="0">
                <a:latin typeface="TimesNewRomanPSMT"/>
              </a:rPr>
              <a:t>della legge 7 agosto 1990, n. 241, allo sportello unico per le attività produttive (SUAP) del comune ove è svolta l’attività, fermo restando il rispetto dei requisiti di cui all’articolo 23, comma 1, del predetto codice di cui al decreto legislativo n. 285 del 1992, nonché dei requisiti e criteri previsti dal decreto del Presidente della Repubblica 16 dicembre 1992, n. 495, e dai regolamenti comunali o dell’ente proprietario della strada. La SCIA di cui al primo periodo è </a:t>
            </a:r>
            <a:r>
              <a:rPr lang="it-IT" b="1" i="0" u="none" strike="noStrike" baseline="0" dirty="0">
                <a:highlight>
                  <a:srgbClr val="FFFF00"/>
                </a:highlight>
                <a:latin typeface="TimesNewRomanPSMT"/>
              </a:rPr>
              <a:t>corredata da un’asseverazione del tecnico abilitato</a:t>
            </a:r>
            <a:r>
              <a:rPr lang="it-IT" b="0" i="0" u="none" strike="noStrike" baseline="0" dirty="0">
                <a:latin typeface="TimesNewRomanPSMT"/>
              </a:rPr>
              <a:t>. Nel caso in cui l’ente proprietario della strada non sia il comune, il SUAP, ai sensi del suddetto articolo 19 </a:t>
            </a:r>
            <a:r>
              <a:rPr lang="it-IT" b="0" i="1" u="none" strike="noStrike" baseline="0" dirty="0">
                <a:latin typeface="TimesNewRomanPS-ItalicMT"/>
              </a:rPr>
              <a:t>-bis </a:t>
            </a:r>
            <a:r>
              <a:rPr lang="it-IT" b="0" i="0" u="none" strike="noStrike" baseline="0" dirty="0">
                <a:latin typeface="TimesNewRomanPSMT"/>
              </a:rPr>
              <a:t>della legge n. 241 del 1990, la trasmette immediatamente all’ente proprietario della strada al fine di consentire, per quanto di competenza, il controllo sulla sussistenza dei requisiti e dei presupposti per lo svolgimento dell’attività e la presentazione, almeno cinque giorni prima della scadenza del termine di sessanta giorni dal ricevimento della SCIA da parte del SUAP, di eventuali proposte motivate per l’adozione dei provvedimenti ivi previsti. </a:t>
            </a:r>
            <a:r>
              <a:rPr lang="it-IT" b="1" i="0" u="none" strike="noStrike" baseline="0" dirty="0">
                <a:latin typeface="TimesNewRomanPSMT"/>
              </a:rPr>
              <a:t>Sono fatte salve le prescrizioni specifiche per le aree sottoposte a vincolo storico-artistico o paesaggistico, per le quali resta necessaria la preventiva autorizzazione</a:t>
            </a:r>
            <a:r>
              <a:rPr lang="it-IT" b="0" i="0" u="none" strike="noStrike" baseline="0" dirty="0">
                <a:latin typeface="TimesNewRomanPSMT"/>
              </a:rPr>
              <a:t>.</a:t>
            </a:r>
          </a:p>
          <a:p>
            <a:pPr algn="just"/>
            <a:r>
              <a:rPr lang="it-IT" b="1" i="0" u="none" strike="noStrike" baseline="0" dirty="0">
                <a:highlight>
                  <a:srgbClr val="FFFF00"/>
                </a:highlight>
                <a:latin typeface="TimesNewRomanPSMT"/>
              </a:rPr>
              <a:t>In caso di violazione </a:t>
            </a:r>
            <a:r>
              <a:rPr lang="it-IT" b="0" i="0" u="none" strike="noStrike" baseline="0" dirty="0">
                <a:latin typeface="TimesNewRomanPSMT"/>
              </a:rPr>
              <a:t>delle disposizioni del presente articolo, si applicano le </a:t>
            </a:r>
            <a:r>
              <a:rPr lang="it-IT" b="1" i="0" u="none" strike="noStrike" baseline="0" dirty="0">
                <a:highlight>
                  <a:srgbClr val="FFFF00"/>
                </a:highlight>
                <a:latin typeface="TimesNewRomanPSMT"/>
              </a:rPr>
              <a:t>sanzioni previste dall’articolo 19, commi 3 e 4, della legge n. 241 del 1990.</a:t>
            </a:r>
            <a:endParaRPr lang="it-IT" b="1" dirty="0">
              <a:highlight>
                <a:srgbClr val="FFFF00"/>
              </a:highlight>
            </a:endParaRPr>
          </a:p>
        </p:txBody>
      </p:sp>
      <p:sp>
        <p:nvSpPr>
          <p:cNvPr id="5" name="CasellaDiTesto 4">
            <a:extLst>
              <a:ext uri="{FF2B5EF4-FFF2-40B4-BE49-F238E27FC236}">
                <a16:creationId xmlns:a16="http://schemas.microsoft.com/office/drawing/2014/main" id="{231EF853-34F5-E7E6-1692-BEE3F4331C5E}"/>
              </a:ext>
            </a:extLst>
          </p:cNvPr>
          <p:cNvSpPr txBox="1"/>
          <p:nvPr/>
        </p:nvSpPr>
        <p:spPr>
          <a:xfrm>
            <a:off x="675826" y="1296159"/>
            <a:ext cx="6096000" cy="369332"/>
          </a:xfrm>
          <a:prstGeom prst="rect">
            <a:avLst/>
          </a:prstGeom>
          <a:noFill/>
        </p:spPr>
        <p:txBody>
          <a:bodyPr wrap="square">
            <a:spAutoFit/>
          </a:bodyPr>
          <a:lstStyle/>
          <a:p>
            <a:pPr algn="l"/>
            <a:r>
              <a:rPr lang="it-IT" sz="1800" b="1" i="0" u="none" strike="noStrike" baseline="0" dirty="0">
                <a:latin typeface="TimesNewRomanPSMT"/>
              </a:rPr>
              <a:t>Art. 5. </a:t>
            </a:r>
            <a:r>
              <a:rPr lang="it-IT" sz="1800" b="1" i="1" u="none" strike="noStrike" baseline="0" dirty="0">
                <a:latin typeface="TimesNewRomanPS-ItalicMT"/>
              </a:rPr>
              <a:t>Misure in materia di regimi amministrativi</a:t>
            </a:r>
            <a:endParaRPr lang="it-IT" b="1" dirty="0"/>
          </a:p>
        </p:txBody>
      </p:sp>
      <p:sp>
        <p:nvSpPr>
          <p:cNvPr id="7" name="CasellaDiTesto 6">
            <a:extLst>
              <a:ext uri="{FF2B5EF4-FFF2-40B4-BE49-F238E27FC236}">
                <a16:creationId xmlns:a16="http://schemas.microsoft.com/office/drawing/2014/main" id="{C761FE65-8C53-D860-7466-95542493AA38}"/>
              </a:ext>
            </a:extLst>
          </p:cNvPr>
          <p:cNvSpPr txBox="1"/>
          <p:nvPr/>
        </p:nvSpPr>
        <p:spPr>
          <a:xfrm>
            <a:off x="646332" y="926827"/>
            <a:ext cx="10923639" cy="369332"/>
          </a:xfrm>
          <a:prstGeom prst="rect">
            <a:avLst/>
          </a:prstGeom>
          <a:noFill/>
        </p:spPr>
        <p:txBody>
          <a:bodyPr wrap="square">
            <a:spAutoFit/>
          </a:bodyPr>
          <a:lstStyle/>
          <a:p>
            <a:pPr algn="l"/>
            <a:r>
              <a:rPr lang="it-IT" sz="900" b="0" i="1" u="none" strike="noStrike" baseline="0" dirty="0">
                <a:latin typeface="TimesNewRomanPS-ItalicMT"/>
              </a:rPr>
              <a:t>Sezione </a:t>
            </a:r>
            <a:r>
              <a:rPr lang="it-IT" sz="900" b="0" i="0" u="none" strike="noStrike" baseline="0" dirty="0">
                <a:latin typeface="TimesNewRomanPSMT"/>
              </a:rPr>
              <a:t>II</a:t>
            </a:r>
          </a:p>
          <a:p>
            <a:pPr algn="l"/>
            <a:r>
              <a:rPr lang="it-IT" sz="900" b="0" i="0" u="none" strike="noStrike" baseline="0" dirty="0">
                <a:latin typeface="TimesNewRomanPSMT"/>
              </a:rPr>
              <a:t>DISPOSIZIONI IN MATERIA DI SEMPLIFICAZIONE E DI DIGITALIZZAZIONE DELLE PROCEDURE AMMINISTRATIVE IN ATTUAZIONE DELLA MISSIONE 1, COMPONENTE 1, DEL PNRR</a:t>
            </a:r>
            <a:endParaRPr lang="it-IT" sz="900" dirty="0"/>
          </a:p>
        </p:txBody>
      </p:sp>
      <p:sp>
        <p:nvSpPr>
          <p:cNvPr id="9" name="CasellaDiTesto 8">
            <a:extLst>
              <a:ext uri="{FF2B5EF4-FFF2-40B4-BE49-F238E27FC236}">
                <a16:creationId xmlns:a16="http://schemas.microsoft.com/office/drawing/2014/main" id="{BF70A84D-17FB-5184-1C4F-7270B2576CB6}"/>
              </a:ext>
            </a:extLst>
          </p:cNvPr>
          <p:cNvSpPr txBox="1"/>
          <p:nvPr/>
        </p:nvSpPr>
        <p:spPr>
          <a:xfrm>
            <a:off x="0" y="-8025"/>
            <a:ext cx="12192000" cy="934852"/>
          </a:xfrm>
          <a:prstGeom prst="rect">
            <a:avLst/>
          </a:prstGeom>
          <a:solidFill>
            <a:srgbClr val="FFFF00"/>
          </a:solidFill>
        </p:spPr>
        <p:txBody>
          <a:bodyPr wrap="square">
            <a:spAutoFit/>
          </a:bodyPr>
          <a:lstStyle/>
          <a:p>
            <a:pPr algn="l"/>
            <a:r>
              <a:rPr lang="it-IT" sz="1800" b="0" i="0" u="none" strike="noStrike" baseline="0" dirty="0">
                <a:latin typeface="TimesNewRomanPSMT"/>
              </a:rPr>
              <a:t>DECRETO-LEGGE 19 febbraio 2026 , n. </a:t>
            </a:r>
            <a:r>
              <a:rPr lang="it-IT" sz="1800" b="1" i="0" u="none" strike="noStrike" baseline="0" dirty="0">
                <a:latin typeface="TimesNewRomanPS-BoldMT"/>
              </a:rPr>
              <a:t>19 </a:t>
            </a:r>
            <a:r>
              <a:rPr lang="it-IT" sz="1800" b="0" i="0" u="none" strike="noStrike" baseline="0" dirty="0">
                <a:latin typeface="TimesNewRomanPSMT"/>
              </a:rPr>
              <a:t>.</a:t>
            </a:r>
          </a:p>
          <a:p>
            <a:pPr algn="l"/>
            <a:r>
              <a:rPr lang="it-IT" sz="1800" b="1" i="0" u="none" strike="noStrike" baseline="0" dirty="0">
                <a:latin typeface="TimesNewRomanPS-BoldMT"/>
              </a:rPr>
              <a:t>Ulteriori disposizioni urgenti per l’attuazione del Piano nazionale di ripresa e resilienza (PNRR) e in materia di politiche</a:t>
            </a:r>
          </a:p>
          <a:p>
            <a:pPr algn="l"/>
            <a:r>
              <a:rPr lang="it-IT" sz="1800" b="1" i="0" u="none" strike="noStrike" baseline="0" dirty="0">
                <a:latin typeface="TimesNewRomanPS-BoldMT"/>
              </a:rPr>
              <a:t>di coesione. </a:t>
            </a:r>
            <a:r>
              <a:rPr lang="it-IT" sz="1800" b="1" i="0" u="none" strike="noStrike" baseline="0" dirty="0">
                <a:solidFill>
                  <a:srgbClr val="FF0000"/>
                </a:solidFill>
                <a:latin typeface="TimesNewRomanPS-BoldMT"/>
              </a:rPr>
              <a:t>Entrata in vigore del provvedimento: 20/02/2026</a:t>
            </a:r>
            <a:endParaRPr lang="it-IT" dirty="0">
              <a:solidFill>
                <a:srgbClr val="FF0000"/>
              </a:solidFill>
            </a:endParaRPr>
          </a:p>
        </p:txBody>
      </p:sp>
      <p:sp>
        <p:nvSpPr>
          <p:cNvPr id="10" name="Rettangolo 9">
            <a:extLst>
              <a:ext uri="{FF2B5EF4-FFF2-40B4-BE49-F238E27FC236}">
                <a16:creationId xmlns:a16="http://schemas.microsoft.com/office/drawing/2014/main" id="{AACA3272-B5E9-8846-AD60-6E4F238AD611}"/>
              </a:ext>
            </a:extLst>
          </p:cNvPr>
          <p:cNvSpPr/>
          <p:nvPr/>
        </p:nvSpPr>
        <p:spPr>
          <a:xfrm rot="16200000">
            <a:off x="-2141087" y="3067914"/>
            <a:ext cx="4928505" cy="646331"/>
          </a:xfrm>
          <a:prstGeom prst="rect">
            <a:avLst/>
          </a:prstGeom>
          <a:solidFill>
            <a:srgbClr val="FF0000"/>
          </a:solidFill>
        </p:spPr>
        <p:txBody>
          <a:bodyPr wrap="square" lIns="91440" tIns="45720" rIns="91440" bIns="45720">
            <a:spAutoFit/>
          </a:bodyPr>
          <a:lstStyle/>
          <a:p>
            <a:pPr algn="ctr"/>
            <a:r>
              <a:rPr lang="it-IT"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C.d.S.</a:t>
            </a:r>
          </a:p>
        </p:txBody>
      </p:sp>
      <p:sp>
        <p:nvSpPr>
          <p:cNvPr id="11" name="Segnaposto piè di pagina 10">
            <a:extLst>
              <a:ext uri="{FF2B5EF4-FFF2-40B4-BE49-F238E27FC236}">
                <a16:creationId xmlns:a16="http://schemas.microsoft.com/office/drawing/2014/main" id="{C0EBD517-118E-F689-10BB-F8C6A66FB1C6}"/>
              </a:ext>
            </a:extLst>
          </p:cNvPr>
          <p:cNvSpPr>
            <a:spLocks noGrp="1"/>
          </p:cNvSpPr>
          <p:nvPr>
            <p:ph type="ftr" sz="quarter" idx="11"/>
          </p:nvPr>
        </p:nvSpPr>
        <p:spPr/>
        <p:txBody>
          <a:bodyPr/>
          <a:lstStyle/>
          <a:p>
            <a:r>
              <a:rPr lang="it-IT"/>
              <a:t>M.Serio-Riproduzione riservata -Palermo, 27 febbraio 2026 (ANCI SICILIA)</a:t>
            </a:r>
          </a:p>
        </p:txBody>
      </p:sp>
      <p:sp>
        <p:nvSpPr>
          <p:cNvPr id="12" name="Segnaposto numero diapositiva 11">
            <a:extLst>
              <a:ext uri="{FF2B5EF4-FFF2-40B4-BE49-F238E27FC236}">
                <a16:creationId xmlns:a16="http://schemas.microsoft.com/office/drawing/2014/main" id="{029D16BF-DB56-3BA8-7C6A-37E42D661EF4}"/>
              </a:ext>
            </a:extLst>
          </p:cNvPr>
          <p:cNvSpPr>
            <a:spLocks noGrp="1"/>
          </p:cNvSpPr>
          <p:nvPr>
            <p:ph type="sldNum" sz="quarter" idx="12"/>
          </p:nvPr>
        </p:nvSpPr>
        <p:spPr/>
        <p:txBody>
          <a:bodyPr/>
          <a:lstStyle/>
          <a:p>
            <a:fld id="{56C962FA-7BBA-42EA-B52A-38530D7E724D}" type="slidenum">
              <a:rPr lang="it-IT" smtClean="0"/>
              <a:t>23</a:t>
            </a:fld>
            <a:endParaRPr lang="it-IT"/>
          </a:p>
        </p:txBody>
      </p:sp>
    </p:spTree>
    <p:extLst>
      <p:ext uri="{BB962C8B-B14F-4D97-AF65-F5344CB8AC3E}">
        <p14:creationId xmlns:p14="http://schemas.microsoft.com/office/powerpoint/2010/main" val="1093387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847528" y="620689"/>
            <a:ext cx="8640960" cy="5632311"/>
          </a:xfrm>
          <a:prstGeom prst="rect">
            <a:avLst/>
          </a:prstGeom>
        </p:spPr>
        <p:txBody>
          <a:bodyPr wrap="square">
            <a:spAutoFit/>
          </a:bodyPr>
          <a:lstStyle/>
          <a:p>
            <a:pPr algn="just"/>
            <a:r>
              <a:rPr lang="it-IT" sz="2400" dirty="0">
                <a:highlight>
                  <a:srgbClr val="FFFF00"/>
                </a:highlight>
              </a:rPr>
              <a:t>In Italia le Direttive Comunitarie sono state interessate da </a:t>
            </a:r>
            <a:r>
              <a:rPr lang="it-IT" sz="2400" b="1" dirty="0">
                <a:highlight>
                  <a:srgbClr val="FFFF00"/>
                </a:highlight>
              </a:rPr>
              <a:t>due interventi legislativi</a:t>
            </a:r>
            <a:r>
              <a:rPr lang="it-IT" sz="2400" dirty="0">
                <a:highlight>
                  <a:srgbClr val="FFFF00"/>
                </a:highlight>
              </a:rPr>
              <a:t> che hanno apportato rilevanti novità: il </a:t>
            </a:r>
            <a:r>
              <a:rPr lang="it-IT" sz="2400" b="1" dirty="0">
                <a:highlight>
                  <a:srgbClr val="FFFF00"/>
                </a:highlight>
                <a:hlinkClick r:id="rId2" action="ppaction://hlinkfile">
                  <a:extLst>
                    <a:ext uri="{A12FA001-AC4F-418D-AE19-62706E023703}">
                      <ahyp:hlinkClr xmlns:ahyp="http://schemas.microsoft.com/office/drawing/2018/hyperlinkcolor" val="tx"/>
                    </a:ext>
                  </a:extLst>
                </a:hlinkClick>
              </a:rPr>
              <a:t>Decreto legislativo del 26/03/2010 n. 59</a:t>
            </a:r>
            <a:r>
              <a:rPr lang="it-IT" sz="2400" b="1" dirty="0">
                <a:highlight>
                  <a:srgbClr val="FFFF00"/>
                </a:highlight>
              </a:rPr>
              <a:t> e la </a:t>
            </a:r>
            <a:r>
              <a:rPr lang="it-IT" sz="2400" b="1" dirty="0">
                <a:highlight>
                  <a:srgbClr val="FFFF00"/>
                </a:highlight>
                <a:hlinkClick r:id="rId3" action="ppaction://hlinkfile">
                  <a:extLst>
                    <a:ext uri="{A12FA001-AC4F-418D-AE19-62706E023703}">
                      <ahyp:hlinkClr xmlns:ahyp="http://schemas.microsoft.com/office/drawing/2018/hyperlinkcolor" val="tx"/>
                    </a:ext>
                  </a:extLst>
                </a:hlinkClick>
              </a:rPr>
              <a:t>Legge 30 luglio 2010 n.122</a:t>
            </a:r>
            <a:r>
              <a:rPr lang="it-IT" sz="2400" b="1" dirty="0">
                <a:highlight>
                  <a:srgbClr val="FFFF00"/>
                </a:highlight>
              </a:rPr>
              <a:t>. </a:t>
            </a:r>
            <a:r>
              <a:rPr lang="it-IT" sz="2400" b="1" dirty="0"/>
              <a:t>Le disposizioni del Decreto 59/10 si applicano a qualunque attività economica</a:t>
            </a:r>
            <a:r>
              <a:rPr lang="it-IT" sz="2400" dirty="0"/>
              <a:t> di carattere imprenditoriale o professionale, diretta allo scambio di beni e </a:t>
            </a:r>
            <a:r>
              <a:rPr lang="it-IT" sz="2400" b="1" dirty="0">
                <a:solidFill>
                  <a:srgbClr val="FF0000"/>
                </a:solidFill>
              </a:rPr>
              <a:t>sono adottate per garantire libertà di concorrenza </a:t>
            </a:r>
            <a:r>
              <a:rPr lang="it-IT" sz="2400" dirty="0"/>
              <a:t>secondo condizioni di pari opportunità e corretto funzionamento del mercato. </a:t>
            </a:r>
            <a:r>
              <a:rPr lang="it-IT" sz="2400" b="1" dirty="0"/>
              <a:t>La legge n. 122/10 art.49, comma 4 bis, introduce la nuova rubrica della SCIA(Segnalazione Certificata di Inizio Attività) che prende il posto della DIA.</a:t>
            </a:r>
            <a:r>
              <a:rPr lang="it-IT" sz="2400" dirty="0"/>
              <a:t> </a:t>
            </a:r>
            <a:r>
              <a:rPr lang="it-IT" sz="2400" b="1" dirty="0">
                <a:solidFill>
                  <a:srgbClr val="FF0000"/>
                </a:solidFill>
              </a:rPr>
              <a:t>Anche la regione Sicilia, con la legge 05/04/2011 n. 5, ha recepito i principi della normativa europea,</a:t>
            </a:r>
            <a:r>
              <a:rPr lang="it-IT" sz="2400" b="1" dirty="0"/>
              <a:t> </a:t>
            </a:r>
            <a:r>
              <a:rPr lang="it-IT" sz="2400" dirty="0"/>
              <a:t>disponendo altresì, l'adeguamento alla disciplina statale in materia di semplificazione, efficienza, agevolazioni delle iniziative economiche, ecc.</a:t>
            </a:r>
          </a:p>
        </p:txBody>
      </p:sp>
      <p:sp>
        <p:nvSpPr>
          <p:cNvPr id="4" name="Rettangolo 3">
            <a:extLst>
              <a:ext uri="{FF2B5EF4-FFF2-40B4-BE49-F238E27FC236}">
                <a16:creationId xmlns:a16="http://schemas.microsoft.com/office/drawing/2014/main" id="{C3E00F2A-9085-0F98-FC46-73F7583C9D59}"/>
              </a:ext>
            </a:extLst>
          </p:cNvPr>
          <p:cNvSpPr/>
          <p:nvPr/>
        </p:nvSpPr>
        <p:spPr>
          <a:xfrm rot="16200000">
            <a:off x="-2363211" y="2701864"/>
            <a:ext cx="5906297" cy="923330"/>
          </a:xfrm>
          <a:prstGeom prst="rect">
            <a:avLst/>
          </a:prstGeom>
          <a:noFill/>
        </p:spPr>
        <p:txBody>
          <a:bodyPr wrap="none" lIns="91440" tIns="45720" rIns="91440" bIns="45720">
            <a:spAutoFit/>
          </a:bodyPr>
          <a:lstStyle/>
          <a:p>
            <a:pPr algn="ctr"/>
            <a:r>
              <a:rPr lang="it-IT" sz="5400" b="0" cap="none" spc="0" dirty="0">
                <a:ln w="0"/>
                <a:solidFill>
                  <a:schemeClr val="tx1"/>
                </a:solidFill>
                <a:effectLst>
                  <a:outerShdw blurRad="38100" dist="19050" dir="2700000" algn="tl" rotWithShape="0">
                    <a:schemeClr val="dk1">
                      <a:alpha val="40000"/>
                    </a:schemeClr>
                  </a:outerShdw>
                </a:effectLst>
              </a:rPr>
              <a:t>LIBERALIZZAZIONE</a:t>
            </a:r>
          </a:p>
        </p:txBody>
      </p:sp>
      <p:sp>
        <p:nvSpPr>
          <p:cNvPr id="3" name="Segnaposto piè di pagina 2">
            <a:extLst>
              <a:ext uri="{FF2B5EF4-FFF2-40B4-BE49-F238E27FC236}">
                <a16:creationId xmlns:a16="http://schemas.microsoft.com/office/drawing/2014/main" id="{57C48124-ACFB-905C-809E-C2D589FDC6C0}"/>
              </a:ext>
            </a:extLst>
          </p:cNvPr>
          <p:cNvSpPr>
            <a:spLocks noGrp="1"/>
          </p:cNvSpPr>
          <p:nvPr>
            <p:ph type="ftr" sz="quarter" idx="11"/>
          </p:nvPr>
        </p:nvSpPr>
        <p:spPr/>
        <p:txBody>
          <a:bodyPr/>
          <a:lstStyle/>
          <a:p>
            <a:r>
              <a:rPr lang="it-IT"/>
              <a:t>M.Serio-Riproduzione riservata -Palermo, 27 febbraio 2026 (ANCI SICILIA)</a:t>
            </a:r>
          </a:p>
        </p:txBody>
      </p:sp>
      <p:sp>
        <p:nvSpPr>
          <p:cNvPr id="5" name="Segnaposto numero diapositiva 4">
            <a:extLst>
              <a:ext uri="{FF2B5EF4-FFF2-40B4-BE49-F238E27FC236}">
                <a16:creationId xmlns:a16="http://schemas.microsoft.com/office/drawing/2014/main" id="{4783D99F-5E07-DFFF-6279-DBDD9AF144A7}"/>
              </a:ext>
            </a:extLst>
          </p:cNvPr>
          <p:cNvSpPr>
            <a:spLocks noGrp="1"/>
          </p:cNvSpPr>
          <p:nvPr>
            <p:ph type="sldNum" sz="quarter" idx="12"/>
          </p:nvPr>
        </p:nvSpPr>
        <p:spPr/>
        <p:txBody>
          <a:bodyPr/>
          <a:lstStyle/>
          <a:p>
            <a:fld id="{56C962FA-7BBA-42EA-B52A-38530D7E724D}" type="slidenum">
              <a:rPr lang="it-IT" smtClean="0"/>
              <a:t>24</a:t>
            </a:fld>
            <a:endParaRPr lang="it-IT"/>
          </a:p>
        </p:txBody>
      </p:sp>
    </p:spTree>
    <p:extLst>
      <p:ext uri="{BB962C8B-B14F-4D97-AF65-F5344CB8AC3E}">
        <p14:creationId xmlns:p14="http://schemas.microsoft.com/office/powerpoint/2010/main" val="41913968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hermata, Carattere&#10;&#10;Il contenuto generato dall'IA potrebbe non essere corretto.">
            <a:extLst>
              <a:ext uri="{FF2B5EF4-FFF2-40B4-BE49-F238E27FC236}">
                <a16:creationId xmlns:a16="http://schemas.microsoft.com/office/drawing/2014/main" id="{F7FC3AAD-1EC7-4982-66C2-8A6726924C6A}"/>
              </a:ext>
            </a:extLst>
          </p:cNvPr>
          <p:cNvPicPr>
            <a:picLocks noChangeAspect="1"/>
          </p:cNvPicPr>
          <p:nvPr/>
        </p:nvPicPr>
        <p:blipFill>
          <a:blip r:embed="rId2"/>
          <a:stretch>
            <a:fillRect/>
          </a:stretch>
        </p:blipFill>
        <p:spPr>
          <a:xfrm>
            <a:off x="1229033" y="137496"/>
            <a:ext cx="10481186" cy="5721664"/>
          </a:xfrm>
          <a:prstGeom prst="rect">
            <a:avLst/>
          </a:prstGeom>
        </p:spPr>
      </p:pic>
      <p:sp>
        <p:nvSpPr>
          <p:cNvPr id="4" name="Rettangolo 3">
            <a:extLst>
              <a:ext uri="{FF2B5EF4-FFF2-40B4-BE49-F238E27FC236}">
                <a16:creationId xmlns:a16="http://schemas.microsoft.com/office/drawing/2014/main" id="{E14B8439-35D1-CA0E-5A68-31C0DAEF7DA1}"/>
              </a:ext>
            </a:extLst>
          </p:cNvPr>
          <p:cNvSpPr/>
          <p:nvPr/>
        </p:nvSpPr>
        <p:spPr>
          <a:xfrm rot="16200000">
            <a:off x="-1911869" y="1911870"/>
            <a:ext cx="4747069" cy="923330"/>
          </a:xfrm>
          <a:prstGeom prst="rect">
            <a:avLst/>
          </a:prstGeom>
          <a:solidFill>
            <a:srgbClr val="00B050"/>
          </a:solidFill>
        </p:spPr>
        <p:txBody>
          <a:bodyPr wrap="none" lIns="91440" tIns="45720" rIns="91440" bIns="45720">
            <a:spAutoFit/>
          </a:bodyPr>
          <a:lstStyle/>
          <a:p>
            <a:pPr algn="ctr"/>
            <a:r>
              <a:rPr lang="it-IT"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AGRICOLTURA</a:t>
            </a:r>
            <a:endParaRPr lang="it-IT"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2" name="Segnaposto piè di pagina 1">
            <a:extLst>
              <a:ext uri="{FF2B5EF4-FFF2-40B4-BE49-F238E27FC236}">
                <a16:creationId xmlns:a16="http://schemas.microsoft.com/office/drawing/2014/main" id="{663C05D1-2873-8D69-3FD9-117ECE3FE2D7}"/>
              </a:ext>
            </a:extLst>
          </p:cNvPr>
          <p:cNvSpPr>
            <a:spLocks noGrp="1"/>
          </p:cNvSpPr>
          <p:nvPr>
            <p:ph type="ftr" sz="quarter" idx="11"/>
          </p:nvPr>
        </p:nvSpPr>
        <p:spPr/>
        <p:txBody>
          <a:bodyPr/>
          <a:lstStyle/>
          <a:p>
            <a:r>
              <a:rPr lang="it-IT"/>
              <a:t>M.Serio-Riproduzione riservata -Palermo, 27 febbraio 2026 (ANCI SICILIA)</a:t>
            </a:r>
          </a:p>
        </p:txBody>
      </p:sp>
      <p:sp>
        <p:nvSpPr>
          <p:cNvPr id="5" name="Segnaposto numero diapositiva 4">
            <a:extLst>
              <a:ext uri="{FF2B5EF4-FFF2-40B4-BE49-F238E27FC236}">
                <a16:creationId xmlns:a16="http://schemas.microsoft.com/office/drawing/2014/main" id="{5A2D72A4-D954-0DEE-AD6B-F5B29C93890D}"/>
              </a:ext>
            </a:extLst>
          </p:cNvPr>
          <p:cNvSpPr>
            <a:spLocks noGrp="1"/>
          </p:cNvSpPr>
          <p:nvPr>
            <p:ph type="sldNum" sz="quarter" idx="12"/>
          </p:nvPr>
        </p:nvSpPr>
        <p:spPr/>
        <p:txBody>
          <a:bodyPr/>
          <a:lstStyle/>
          <a:p>
            <a:fld id="{56C962FA-7BBA-42EA-B52A-38530D7E724D}" type="slidenum">
              <a:rPr lang="it-IT" smtClean="0"/>
              <a:t>25</a:t>
            </a:fld>
            <a:endParaRPr lang="it-IT"/>
          </a:p>
        </p:txBody>
      </p:sp>
    </p:spTree>
    <p:extLst>
      <p:ext uri="{BB962C8B-B14F-4D97-AF65-F5344CB8AC3E}">
        <p14:creationId xmlns:p14="http://schemas.microsoft.com/office/powerpoint/2010/main" val="16276939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CA450E6-5FC6-EE91-8743-ED5318B3F406}"/>
              </a:ext>
            </a:extLst>
          </p:cNvPr>
          <p:cNvSpPr txBox="1"/>
          <p:nvPr/>
        </p:nvSpPr>
        <p:spPr>
          <a:xfrm>
            <a:off x="4987636" y="2537807"/>
            <a:ext cx="7204364" cy="2366702"/>
          </a:xfrm>
          <a:prstGeom prst="rect">
            <a:avLst/>
          </a:prstGeom>
          <a:noFill/>
        </p:spPr>
        <p:txBody>
          <a:bodyPr wrap="square">
            <a:spAutoFit/>
          </a:bodyPr>
          <a:lstStyle/>
          <a:p>
            <a:pPr algn="just">
              <a:buNone/>
            </a:pPr>
            <a:r>
              <a:rPr lang="it-IT" sz="2000" dirty="0"/>
              <a:t>Esempio n. 1</a:t>
            </a:r>
          </a:p>
          <a:p>
            <a:pPr algn="just"/>
            <a:r>
              <a:rPr lang="it-IT" sz="2000" dirty="0"/>
              <a:t>L’assessorato all’agricoltura della Regione Siciliana  ha richiesto, nell’ambito  del Bando 4.1 PSR Sicilia 2024, </a:t>
            </a:r>
            <a:r>
              <a:rPr lang="it-IT" sz="2400" b="1" dirty="0"/>
              <a:t>Certificazione Imprenditore Agricolo Professionale (IAP) rilasciata dai Comuni, o dagli Ispettorati dell’Agricoltura</a:t>
            </a:r>
            <a:r>
              <a:rPr lang="it-IT" sz="2000" b="1" dirty="0"/>
              <a:t>.</a:t>
            </a:r>
          </a:p>
          <a:p>
            <a:pPr algn="just"/>
            <a:endParaRPr lang="it-IT" sz="1400" dirty="0"/>
          </a:p>
        </p:txBody>
      </p:sp>
      <p:sp>
        <p:nvSpPr>
          <p:cNvPr id="2" name="Segnaposto piè di pagina 1">
            <a:extLst>
              <a:ext uri="{FF2B5EF4-FFF2-40B4-BE49-F238E27FC236}">
                <a16:creationId xmlns:a16="http://schemas.microsoft.com/office/drawing/2014/main" id="{74FB2F09-5F1E-73FE-FFD3-E5F4659CCBF2}"/>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20D7BE98-56FC-3141-C64C-73DCD73ADEDC}"/>
              </a:ext>
            </a:extLst>
          </p:cNvPr>
          <p:cNvSpPr>
            <a:spLocks noGrp="1"/>
          </p:cNvSpPr>
          <p:nvPr>
            <p:ph type="sldNum" sz="quarter" idx="12"/>
          </p:nvPr>
        </p:nvSpPr>
        <p:spPr/>
        <p:txBody>
          <a:bodyPr/>
          <a:lstStyle/>
          <a:p>
            <a:fld id="{56C962FA-7BBA-42EA-B52A-38530D7E724D}" type="slidenum">
              <a:rPr lang="it-IT" smtClean="0"/>
              <a:t>26</a:t>
            </a:fld>
            <a:endParaRPr lang="it-IT"/>
          </a:p>
        </p:txBody>
      </p:sp>
      <p:sp>
        <p:nvSpPr>
          <p:cNvPr id="6" name="CasellaDiTesto 5">
            <a:extLst>
              <a:ext uri="{FF2B5EF4-FFF2-40B4-BE49-F238E27FC236}">
                <a16:creationId xmlns:a16="http://schemas.microsoft.com/office/drawing/2014/main" id="{80464BFC-135A-6F73-05A5-32CE31267EB2}"/>
              </a:ext>
            </a:extLst>
          </p:cNvPr>
          <p:cNvSpPr txBox="1"/>
          <p:nvPr/>
        </p:nvSpPr>
        <p:spPr>
          <a:xfrm>
            <a:off x="838200" y="20764"/>
            <a:ext cx="11353800" cy="2246769"/>
          </a:xfrm>
          <a:prstGeom prst="rect">
            <a:avLst/>
          </a:prstGeom>
          <a:noFill/>
        </p:spPr>
        <p:txBody>
          <a:bodyPr wrap="square">
            <a:spAutoFit/>
          </a:bodyPr>
          <a:lstStyle/>
          <a:p>
            <a:pPr>
              <a:buNone/>
            </a:pPr>
            <a:r>
              <a:rPr lang="it-IT" b="1" i="1" dirty="0">
                <a:highlight>
                  <a:srgbClr val="FFFF00"/>
                </a:highlight>
              </a:rPr>
              <a:t>«</a:t>
            </a:r>
            <a:r>
              <a:rPr lang="it-IT" sz="2800" b="1" i="1" dirty="0">
                <a:highlight>
                  <a:srgbClr val="FFFF00"/>
                </a:highlight>
              </a:rPr>
              <a:t>Corto circuito» </a:t>
            </a:r>
            <a:r>
              <a:rPr lang="it-IT" sz="2800" b="1" dirty="0">
                <a:highlight>
                  <a:srgbClr val="FFFF00"/>
                </a:highlight>
              </a:rPr>
              <a:t>nella semplificazione amministrativa</a:t>
            </a:r>
          </a:p>
          <a:p>
            <a:pPr algn="just">
              <a:buNone/>
            </a:pPr>
            <a:r>
              <a:rPr lang="it-IT" sz="2800" dirty="0"/>
              <a:t>L’espressione </a:t>
            </a:r>
            <a:r>
              <a:rPr lang="it-IT" sz="2800" b="1" dirty="0"/>
              <a:t>“corto circuito» nella semplificazione amministrativa”</a:t>
            </a:r>
            <a:r>
              <a:rPr lang="it-IT" sz="2800" dirty="0"/>
              <a:t> viene usata dal sottoscritto per descrivere una situazione paradossale: norme nate per </a:t>
            </a:r>
            <a:r>
              <a:rPr lang="it-IT" sz="2800" i="1" dirty="0"/>
              <a:t>semplificare che</a:t>
            </a:r>
            <a:r>
              <a:rPr lang="it-IT" sz="2800" dirty="0"/>
              <a:t> finiscono per </a:t>
            </a:r>
            <a:r>
              <a:rPr lang="it-IT" sz="2800" b="1" dirty="0"/>
              <a:t> NON ESSERE APPLICATE CORRETTAMENTE</a:t>
            </a:r>
          </a:p>
        </p:txBody>
      </p:sp>
      <p:pic>
        <p:nvPicPr>
          <p:cNvPr id="1026" name="Picture 2">
            <a:extLst>
              <a:ext uri="{FF2B5EF4-FFF2-40B4-BE49-F238E27FC236}">
                <a16:creationId xmlns:a16="http://schemas.microsoft.com/office/drawing/2014/main" id="{1097EEEA-A35C-8AA1-32CC-2C4B174869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267533"/>
            <a:ext cx="3969327" cy="3983013"/>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id="{2C8FA21A-528D-91EA-C351-A874A9BB4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38200" cy="1054100"/>
          </a:xfrm>
          <a:prstGeom prst="rect">
            <a:avLst/>
          </a:prstGeom>
        </p:spPr>
      </p:pic>
    </p:spTree>
    <p:extLst>
      <p:ext uri="{BB962C8B-B14F-4D97-AF65-F5344CB8AC3E}">
        <p14:creationId xmlns:p14="http://schemas.microsoft.com/office/powerpoint/2010/main" val="1957832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EF2E7978-459A-6259-7FD6-35CF49F3DC63}"/>
              </a:ext>
            </a:extLst>
          </p:cNvPr>
          <p:cNvSpPr>
            <a:spLocks noGrp="1"/>
          </p:cNvSpPr>
          <p:nvPr>
            <p:ph type="ftr" sz="quarter" idx="11"/>
          </p:nvPr>
        </p:nvSpPr>
        <p:spPr/>
        <p:txBody>
          <a:bodyPr/>
          <a:lstStyle/>
          <a:p>
            <a:r>
              <a:rPr lang="it-IT"/>
              <a:t>M.Serio-Riproduzione riservata -Palermo, 27 febbraio 2026 (ANCI SICILIA)</a:t>
            </a:r>
          </a:p>
        </p:txBody>
      </p:sp>
      <p:sp>
        <p:nvSpPr>
          <p:cNvPr id="3" name="Segnaposto numero diapositiva 2">
            <a:extLst>
              <a:ext uri="{FF2B5EF4-FFF2-40B4-BE49-F238E27FC236}">
                <a16:creationId xmlns:a16="http://schemas.microsoft.com/office/drawing/2014/main" id="{99869984-E33F-B9F9-04F2-DC490A334A25}"/>
              </a:ext>
            </a:extLst>
          </p:cNvPr>
          <p:cNvSpPr>
            <a:spLocks noGrp="1"/>
          </p:cNvSpPr>
          <p:nvPr>
            <p:ph type="sldNum" sz="quarter" idx="12"/>
          </p:nvPr>
        </p:nvSpPr>
        <p:spPr/>
        <p:txBody>
          <a:bodyPr/>
          <a:lstStyle/>
          <a:p>
            <a:fld id="{56C962FA-7BBA-42EA-B52A-38530D7E724D}" type="slidenum">
              <a:rPr lang="it-IT" smtClean="0"/>
              <a:t>27</a:t>
            </a:fld>
            <a:endParaRPr lang="it-IT"/>
          </a:p>
        </p:txBody>
      </p:sp>
      <p:sp>
        <p:nvSpPr>
          <p:cNvPr id="5" name="CasellaDiTesto 4">
            <a:extLst>
              <a:ext uri="{FF2B5EF4-FFF2-40B4-BE49-F238E27FC236}">
                <a16:creationId xmlns:a16="http://schemas.microsoft.com/office/drawing/2014/main" id="{4237F8EF-FE6E-602C-A4AE-C4CEFA3F3CE3}"/>
              </a:ext>
            </a:extLst>
          </p:cNvPr>
          <p:cNvSpPr txBox="1"/>
          <p:nvPr/>
        </p:nvSpPr>
        <p:spPr>
          <a:xfrm>
            <a:off x="3255817" y="505857"/>
            <a:ext cx="6096000" cy="4955203"/>
          </a:xfrm>
          <a:prstGeom prst="rect">
            <a:avLst/>
          </a:prstGeom>
          <a:noFill/>
        </p:spPr>
        <p:txBody>
          <a:bodyPr wrap="square">
            <a:spAutoFit/>
          </a:bodyPr>
          <a:lstStyle/>
          <a:p>
            <a:pPr algn="just"/>
            <a:r>
              <a:rPr lang="it-IT" b="1" dirty="0"/>
              <a:t>Il DPR 445/2000 nel disciplinare i certificati così statuisce:</a:t>
            </a:r>
          </a:p>
          <a:p>
            <a:pPr algn="just"/>
            <a:endParaRPr lang="it-IT" b="1" dirty="0"/>
          </a:p>
          <a:p>
            <a:pPr algn="ctr"/>
            <a:r>
              <a:rPr lang="it-IT" sz="1800" b="1" dirty="0"/>
              <a:t>Art. 40</a:t>
            </a:r>
          </a:p>
          <a:p>
            <a:pPr algn="ctr"/>
            <a:r>
              <a:rPr lang="it-IT" sz="2800" dirty="0"/>
              <a:t>Certificati</a:t>
            </a:r>
          </a:p>
          <a:p>
            <a:pPr algn="just"/>
            <a:r>
              <a:rPr lang="it-IT" sz="1800" dirty="0"/>
              <a:t>01. </a:t>
            </a:r>
            <a:r>
              <a:rPr lang="it-IT" sz="1800" b="1" dirty="0"/>
              <a:t>Le certificazioni rilasciate dalla pubblica amministrazione in ordine a stati, qualità personali e fatti </a:t>
            </a:r>
            <a:r>
              <a:rPr lang="it-IT" sz="1800" b="1" dirty="0">
                <a:solidFill>
                  <a:srgbClr val="FF0000"/>
                </a:solidFill>
              </a:rPr>
              <a:t>sono valide e utilizzabili solo nei rapporti tra privati. </a:t>
            </a:r>
            <a:r>
              <a:rPr lang="it-IT" sz="1800" dirty="0"/>
              <a:t>Nei rapporti con gli organi della pubblica amministrazione e i gestori di pubblici servizi i certificati e gli atti di notorietà sono sempre sostituiti dalle dichiarazioni di cui agli articoli 46 e 47. (12) ((13))</a:t>
            </a:r>
          </a:p>
          <a:p>
            <a:pPr algn="just"/>
            <a:r>
              <a:rPr lang="it-IT" sz="1800" b="1" dirty="0"/>
              <a:t>02. Sulle certificazioni da produrre ai soggetti privati è apposta, a pena di nullità, la dicitura: </a:t>
            </a:r>
            <a:r>
              <a:rPr lang="it-IT" sz="1800" b="1" u="sng" dirty="0">
                <a:solidFill>
                  <a:srgbClr val="FF0000"/>
                </a:solidFill>
              </a:rPr>
              <a:t>"Il presente certificato non può essere prodotto agli organi della pubblica amministrazione o ai privati gestori di pubblici servizi".</a:t>
            </a:r>
            <a:endParaRPr lang="it-IT" sz="1800" b="1" dirty="0">
              <a:solidFill>
                <a:srgbClr val="FF0000"/>
              </a:solidFill>
            </a:endParaRPr>
          </a:p>
        </p:txBody>
      </p:sp>
      <p:sp>
        <p:nvSpPr>
          <p:cNvPr id="7" name="CasellaDiTesto 6">
            <a:extLst>
              <a:ext uri="{FF2B5EF4-FFF2-40B4-BE49-F238E27FC236}">
                <a16:creationId xmlns:a16="http://schemas.microsoft.com/office/drawing/2014/main" id="{9B1CC45A-CAF0-C265-65E6-BB6060E5721A}"/>
              </a:ext>
            </a:extLst>
          </p:cNvPr>
          <p:cNvSpPr txBox="1"/>
          <p:nvPr/>
        </p:nvSpPr>
        <p:spPr>
          <a:xfrm>
            <a:off x="3269672" y="136525"/>
            <a:ext cx="6096000" cy="369332"/>
          </a:xfrm>
          <a:prstGeom prst="rect">
            <a:avLst/>
          </a:prstGeom>
          <a:noFill/>
        </p:spPr>
        <p:txBody>
          <a:bodyPr wrap="square">
            <a:spAutoFit/>
          </a:bodyPr>
          <a:lstStyle/>
          <a:p>
            <a:pPr>
              <a:buNone/>
            </a:pPr>
            <a:r>
              <a:rPr lang="it-IT" b="1" i="1" dirty="0">
                <a:highlight>
                  <a:srgbClr val="FFFF00"/>
                </a:highlight>
              </a:rPr>
              <a:t>«</a:t>
            </a:r>
            <a:r>
              <a:rPr lang="it-IT" sz="1800" b="1" i="1" dirty="0">
                <a:highlight>
                  <a:srgbClr val="FFFF00"/>
                </a:highlight>
              </a:rPr>
              <a:t>Corto circuito» </a:t>
            </a:r>
            <a:r>
              <a:rPr lang="it-IT" sz="1800" b="1" dirty="0">
                <a:highlight>
                  <a:srgbClr val="FFFF00"/>
                </a:highlight>
              </a:rPr>
              <a:t>nella semplificazione amministrativa</a:t>
            </a:r>
          </a:p>
        </p:txBody>
      </p:sp>
      <p:pic>
        <p:nvPicPr>
          <p:cNvPr id="6" name="Immagine 5">
            <a:extLst>
              <a:ext uri="{FF2B5EF4-FFF2-40B4-BE49-F238E27FC236}">
                <a16:creationId xmlns:a16="http://schemas.microsoft.com/office/drawing/2014/main" id="{6E67DDBE-3E90-0849-032D-0156ACFF5D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2050473" cy="2578625"/>
          </a:xfrm>
          <a:prstGeom prst="rect">
            <a:avLst/>
          </a:prstGeom>
        </p:spPr>
      </p:pic>
    </p:spTree>
    <p:extLst>
      <p:ext uri="{BB962C8B-B14F-4D97-AF65-F5344CB8AC3E}">
        <p14:creationId xmlns:p14="http://schemas.microsoft.com/office/powerpoint/2010/main" val="37733403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6B57F-A192-720E-67D6-250AD615504D}"/>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40526FD7-A144-4891-E84A-D9AFF42B6C57}"/>
              </a:ext>
            </a:extLst>
          </p:cNvPr>
          <p:cNvSpPr txBox="1"/>
          <p:nvPr/>
        </p:nvSpPr>
        <p:spPr>
          <a:xfrm>
            <a:off x="3425371" y="2107745"/>
            <a:ext cx="8477195" cy="2850930"/>
          </a:xfrm>
          <a:prstGeom prst="rect">
            <a:avLst/>
          </a:prstGeom>
          <a:noFill/>
        </p:spPr>
        <p:txBody>
          <a:bodyPr wrap="square">
            <a:spAutoFit/>
          </a:bodyPr>
          <a:lstStyle/>
          <a:p>
            <a:pPr algn="just"/>
            <a:endParaRPr lang="it-IT" sz="1400" dirty="0"/>
          </a:p>
          <a:p>
            <a:pPr algn="just"/>
            <a:r>
              <a:rPr lang="it-IT" b="1" dirty="0"/>
              <a:t>Il DPR 445/2000 nel disciplinare i certificati così statuisce:</a:t>
            </a:r>
          </a:p>
          <a:p>
            <a:pPr algn="just"/>
            <a:endParaRPr lang="it-IT" b="1" dirty="0"/>
          </a:p>
          <a:p>
            <a:pPr algn="ctr"/>
            <a:r>
              <a:rPr lang="it-IT" sz="2000" dirty="0"/>
              <a:t>Art. 38</a:t>
            </a:r>
          </a:p>
          <a:p>
            <a:pPr algn="ctr"/>
            <a:r>
              <a:rPr lang="it-IT" b="1" dirty="0"/>
              <a:t>Modalità di invio e sottoscrizione delle istanze</a:t>
            </a:r>
          </a:p>
          <a:p>
            <a:pPr algn="just"/>
            <a:r>
              <a:rPr lang="it-IT" dirty="0"/>
              <a:t>3. </a:t>
            </a:r>
            <a:r>
              <a:rPr lang="it-IT" b="1" dirty="0">
                <a:solidFill>
                  <a:srgbClr val="FF0000"/>
                </a:solidFill>
              </a:rPr>
              <a:t>Le istanze e le dichiarazioni sostitutive </a:t>
            </a:r>
            <a:r>
              <a:rPr lang="it-IT" b="1" dirty="0"/>
              <a:t>di atto di notorietà da produrre agli organi della amministrazione pubblica o ai gestori o esercenti di pubblici servizi sono </a:t>
            </a:r>
            <a:r>
              <a:rPr lang="it-IT" b="1" dirty="0">
                <a:solidFill>
                  <a:srgbClr val="FF0000"/>
                </a:solidFill>
              </a:rPr>
              <a:t>sottoscritte dall'interessato in presenza del dipendente</a:t>
            </a:r>
            <a:r>
              <a:rPr lang="it-IT" b="1" dirty="0"/>
              <a:t> </a:t>
            </a:r>
            <a:r>
              <a:rPr lang="it-IT" b="1" dirty="0">
                <a:solidFill>
                  <a:srgbClr val="FF0000"/>
                </a:solidFill>
              </a:rPr>
              <a:t>addetto</a:t>
            </a:r>
            <a:r>
              <a:rPr lang="it-IT" b="1" dirty="0"/>
              <a:t> </a:t>
            </a:r>
            <a:r>
              <a:rPr lang="it-IT" b="1" dirty="0">
                <a:solidFill>
                  <a:srgbClr val="FF0000"/>
                </a:solidFill>
                <a:highlight>
                  <a:srgbClr val="FFFF00"/>
                </a:highlight>
              </a:rPr>
              <a:t>ovvero</a:t>
            </a:r>
            <a:r>
              <a:rPr lang="it-IT" b="1" dirty="0">
                <a:highlight>
                  <a:srgbClr val="FFFF00"/>
                </a:highlight>
              </a:rPr>
              <a:t> </a:t>
            </a:r>
            <a:r>
              <a:rPr lang="it-IT" b="1" dirty="0">
                <a:solidFill>
                  <a:srgbClr val="0070C0"/>
                </a:solidFill>
              </a:rPr>
              <a:t>sottoscritte e presentate unitamente a copia fotostatica non autenticata di un documento di identità del sottoscrittore</a:t>
            </a:r>
          </a:p>
        </p:txBody>
      </p:sp>
      <p:sp>
        <p:nvSpPr>
          <p:cNvPr id="2" name="Segnaposto piè di pagina 1">
            <a:extLst>
              <a:ext uri="{FF2B5EF4-FFF2-40B4-BE49-F238E27FC236}">
                <a16:creationId xmlns:a16="http://schemas.microsoft.com/office/drawing/2014/main" id="{92E9EC5D-2D64-E631-3D60-14002853C892}"/>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929D20C0-7A06-8AB5-2A3F-D44853657E30}"/>
              </a:ext>
            </a:extLst>
          </p:cNvPr>
          <p:cNvSpPr>
            <a:spLocks noGrp="1"/>
          </p:cNvSpPr>
          <p:nvPr>
            <p:ph type="sldNum" sz="quarter" idx="12"/>
          </p:nvPr>
        </p:nvSpPr>
        <p:spPr/>
        <p:txBody>
          <a:bodyPr/>
          <a:lstStyle/>
          <a:p>
            <a:fld id="{56C962FA-7BBA-42EA-B52A-38530D7E724D}" type="slidenum">
              <a:rPr lang="it-IT" smtClean="0"/>
              <a:t>28</a:t>
            </a:fld>
            <a:endParaRPr lang="it-IT"/>
          </a:p>
        </p:txBody>
      </p:sp>
      <p:sp>
        <p:nvSpPr>
          <p:cNvPr id="7" name="CasellaDiTesto 6">
            <a:extLst>
              <a:ext uri="{FF2B5EF4-FFF2-40B4-BE49-F238E27FC236}">
                <a16:creationId xmlns:a16="http://schemas.microsoft.com/office/drawing/2014/main" id="{728C7A4E-AB6D-5101-6DDC-BCB8C6CCB296}"/>
              </a:ext>
            </a:extLst>
          </p:cNvPr>
          <p:cNvSpPr txBox="1"/>
          <p:nvPr/>
        </p:nvSpPr>
        <p:spPr>
          <a:xfrm>
            <a:off x="3851563" y="0"/>
            <a:ext cx="6096000" cy="369332"/>
          </a:xfrm>
          <a:prstGeom prst="rect">
            <a:avLst/>
          </a:prstGeom>
          <a:noFill/>
        </p:spPr>
        <p:txBody>
          <a:bodyPr wrap="square">
            <a:spAutoFit/>
          </a:bodyPr>
          <a:lstStyle/>
          <a:p>
            <a:pPr>
              <a:buNone/>
            </a:pPr>
            <a:r>
              <a:rPr lang="it-IT" b="1" i="1" dirty="0">
                <a:highlight>
                  <a:srgbClr val="FFFF00"/>
                </a:highlight>
              </a:rPr>
              <a:t>«</a:t>
            </a:r>
            <a:r>
              <a:rPr lang="it-IT" sz="1800" b="1" i="1" dirty="0">
                <a:highlight>
                  <a:srgbClr val="FFFF00"/>
                </a:highlight>
              </a:rPr>
              <a:t>Corto circuito» </a:t>
            </a:r>
            <a:r>
              <a:rPr lang="it-IT" sz="1800" b="1" dirty="0">
                <a:highlight>
                  <a:srgbClr val="FFFF00"/>
                </a:highlight>
              </a:rPr>
              <a:t>nella semplificazione amministrativa</a:t>
            </a:r>
          </a:p>
        </p:txBody>
      </p:sp>
      <p:sp>
        <p:nvSpPr>
          <p:cNvPr id="8" name="CasellaDiTesto 7">
            <a:extLst>
              <a:ext uri="{FF2B5EF4-FFF2-40B4-BE49-F238E27FC236}">
                <a16:creationId xmlns:a16="http://schemas.microsoft.com/office/drawing/2014/main" id="{DEB99AFD-1F33-B666-E054-B1D3AC8D261E}"/>
              </a:ext>
            </a:extLst>
          </p:cNvPr>
          <p:cNvSpPr txBox="1"/>
          <p:nvPr/>
        </p:nvSpPr>
        <p:spPr>
          <a:xfrm>
            <a:off x="3425371" y="566678"/>
            <a:ext cx="7561943" cy="1200329"/>
          </a:xfrm>
          <a:prstGeom prst="rect">
            <a:avLst/>
          </a:prstGeom>
          <a:noFill/>
        </p:spPr>
        <p:txBody>
          <a:bodyPr wrap="square" rtlCol="0">
            <a:spAutoFit/>
          </a:bodyPr>
          <a:lstStyle/>
          <a:p>
            <a:pPr algn="just"/>
            <a:r>
              <a:rPr lang="it-IT" dirty="0"/>
              <a:t>Esempio n. 2:</a:t>
            </a:r>
          </a:p>
          <a:p>
            <a:pPr algn="just"/>
            <a:r>
              <a:rPr lang="it-IT" dirty="0"/>
              <a:t>Il dipendente della P.A. che ci fa firmare un’autocertificazione in sua presenza e ci chiede la fotocopia del documento di riconoscimento</a:t>
            </a:r>
          </a:p>
          <a:p>
            <a:endParaRPr lang="it-IT" dirty="0"/>
          </a:p>
        </p:txBody>
      </p:sp>
      <p:pic>
        <p:nvPicPr>
          <p:cNvPr id="6" name="Immagine 5">
            <a:extLst>
              <a:ext uri="{FF2B5EF4-FFF2-40B4-BE49-F238E27FC236}">
                <a16:creationId xmlns:a16="http://schemas.microsoft.com/office/drawing/2014/main" id="{3C8E1148-015F-D55A-9450-A96E58C8BB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15" y="-76200"/>
            <a:ext cx="2297051" cy="2888716"/>
          </a:xfrm>
          <a:prstGeom prst="rect">
            <a:avLst/>
          </a:prstGeom>
        </p:spPr>
      </p:pic>
    </p:spTree>
    <p:extLst>
      <p:ext uri="{BB962C8B-B14F-4D97-AF65-F5344CB8AC3E}">
        <p14:creationId xmlns:p14="http://schemas.microsoft.com/office/powerpoint/2010/main" val="22556913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764863F6-1A8A-00C5-3B7B-BA32FA414916}"/>
              </a:ext>
            </a:extLst>
          </p:cNvPr>
          <p:cNvSpPr>
            <a:spLocks noGrp="1"/>
          </p:cNvSpPr>
          <p:nvPr>
            <p:ph type="ftr" sz="quarter" idx="11"/>
          </p:nvPr>
        </p:nvSpPr>
        <p:spPr/>
        <p:txBody>
          <a:bodyPr/>
          <a:lstStyle/>
          <a:p>
            <a:r>
              <a:rPr lang="it-IT"/>
              <a:t>M.Serio-Riproduzione riservata -Palermo, 27 febbraio 2026 (ANCI SICILIA)</a:t>
            </a:r>
          </a:p>
        </p:txBody>
      </p:sp>
      <p:sp>
        <p:nvSpPr>
          <p:cNvPr id="3" name="Segnaposto numero diapositiva 2">
            <a:extLst>
              <a:ext uri="{FF2B5EF4-FFF2-40B4-BE49-F238E27FC236}">
                <a16:creationId xmlns:a16="http://schemas.microsoft.com/office/drawing/2014/main" id="{9F2DC361-4899-4BE7-1C77-B828ACEC1765}"/>
              </a:ext>
            </a:extLst>
          </p:cNvPr>
          <p:cNvSpPr>
            <a:spLocks noGrp="1"/>
          </p:cNvSpPr>
          <p:nvPr>
            <p:ph type="sldNum" sz="quarter" idx="12"/>
          </p:nvPr>
        </p:nvSpPr>
        <p:spPr/>
        <p:txBody>
          <a:bodyPr/>
          <a:lstStyle/>
          <a:p>
            <a:fld id="{56C962FA-7BBA-42EA-B52A-38530D7E724D}" type="slidenum">
              <a:rPr lang="it-IT" smtClean="0"/>
              <a:t>29</a:t>
            </a:fld>
            <a:endParaRPr lang="it-IT"/>
          </a:p>
        </p:txBody>
      </p:sp>
      <p:sp>
        <p:nvSpPr>
          <p:cNvPr id="7" name="CasellaDiTesto 6">
            <a:extLst>
              <a:ext uri="{FF2B5EF4-FFF2-40B4-BE49-F238E27FC236}">
                <a16:creationId xmlns:a16="http://schemas.microsoft.com/office/drawing/2014/main" id="{FCEB7500-05AB-8CD8-C1EE-4D731D2AE8A3}"/>
              </a:ext>
            </a:extLst>
          </p:cNvPr>
          <p:cNvSpPr txBox="1"/>
          <p:nvPr/>
        </p:nvSpPr>
        <p:spPr>
          <a:xfrm>
            <a:off x="526473" y="136525"/>
            <a:ext cx="11388436" cy="4893647"/>
          </a:xfrm>
          <a:prstGeom prst="rect">
            <a:avLst/>
          </a:prstGeom>
          <a:solidFill>
            <a:srgbClr val="FFFF00"/>
          </a:solidFill>
        </p:spPr>
        <p:txBody>
          <a:bodyPr wrap="square">
            <a:spAutoFit/>
          </a:bodyPr>
          <a:lstStyle/>
          <a:p>
            <a:pPr algn="just"/>
            <a:r>
              <a:rPr lang="it-IT" sz="2400" b="1" dirty="0"/>
              <a:t>D.Lgs. 126/2016 (SCIA 1)</a:t>
            </a:r>
          </a:p>
          <a:p>
            <a:pPr algn="just"/>
            <a:r>
              <a:rPr lang="it-IT" sz="2400" b="1" dirty="0"/>
              <a:t>Informazione ai cittadini e obblighi di pubblicazione </a:t>
            </a:r>
          </a:p>
          <a:p>
            <a:pPr algn="just"/>
            <a:endParaRPr lang="it-IT" sz="2400" dirty="0"/>
          </a:p>
          <a:p>
            <a:pPr algn="just"/>
            <a:r>
              <a:rPr lang="it-IT" sz="2400" dirty="0"/>
              <a:t>E’ vietato chiedere al cittadino informazioni o </a:t>
            </a:r>
            <a:r>
              <a:rPr lang="it-IT" sz="2400" b="1" dirty="0">
                <a:solidFill>
                  <a:srgbClr val="FF0000"/>
                </a:solidFill>
              </a:rPr>
              <a:t>documenti ulteriori </a:t>
            </a:r>
            <a:r>
              <a:rPr lang="it-IT" sz="2400" dirty="0"/>
              <a:t>rispetto a quelli indicati nei moduli pubblicati sul sito istituzionale o </a:t>
            </a:r>
            <a:r>
              <a:rPr lang="it-IT" sz="2400" b="1" dirty="0">
                <a:solidFill>
                  <a:srgbClr val="FF0000"/>
                </a:solidFill>
              </a:rPr>
              <a:t>documenti in possesso di una pubblica amministrazione.</a:t>
            </a:r>
            <a:r>
              <a:rPr lang="it-IT" sz="2400" dirty="0"/>
              <a:t> Eventuali richieste istruttorie potranno solo evidenziare la mancata corrispondenza degli allegati presentati</a:t>
            </a:r>
          </a:p>
          <a:p>
            <a:pPr algn="just"/>
            <a:r>
              <a:rPr lang="it-IT" sz="2400" dirty="0"/>
              <a:t>con quelli previsti (art. 2, comma 4).</a:t>
            </a:r>
          </a:p>
          <a:p>
            <a:pPr algn="just"/>
            <a:endParaRPr lang="it-IT" sz="2400" dirty="0"/>
          </a:p>
          <a:p>
            <a:pPr algn="just"/>
            <a:r>
              <a:rPr lang="it-IT" sz="2400" b="1" dirty="0">
                <a:solidFill>
                  <a:srgbClr val="FF0000"/>
                </a:solidFill>
              </a:rPr>
              <a:t>La mancata pubblicazione delle informazioni e dei documenti e la richiesta di integrazioni documentali non corrispondenti alle informazioni e ai documenti pubblicati costituiscono illecito disciplinare </a:t>
            </a:r>
            <a:r>
              <a:rPr lang="it-IT" sz="2400" dirty="0"/>
              <a:t>punibile con la sospensione dal servizio con privazione della retribuzione da tre giorni a sei mesi (art. 2, comma 5).</a:t>
            </a:r>
          </a:p>
        </p:txBody>
      </p:sp>
    </p:spTree>
    <p:extLst>
      <p:ext uri="{BB962C8B-B14F-4D97-AF65-F5344CB8AC3E}">
        <p14:creationId xmlns:p14="http://schemas.microsoft.com/office/powerpoint/2010/main" val="3562194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A51B2A5-96C3-2CE6-8D2F-78C96A74F5DA}"/>
              </a:ext>
            </a:extLst>
          </p:cNvPr>
          <p:cNvPicPr>
            <a:picLocks noChangeAspect="1"/>
          </p:cNvPicPr>
          <p:nvPr/>
        </p:nvPicPr>
        <p:blipFill>
          <a:blip r:embed="rId2"/>
          <a:stretch>
            <a:fillRect/>
          </a:stretch>
        </p:blipFill>
        <p:spPr>
          <a:xfrm>
            <a:off x="599768" y="0"/>
            <a:ext cx="4119716" cy="2775696"/>
          </a:xfrm>
          <a:prstGeom prst="rect">
            <a:avLst/>
          </a:prstGeom>
        </p:spPr>
      </p:pic>
      <p:sp>
        <p:nvSpPr>
          <p:cNvPr id="4" name="CasellaDiTesto 3">
            <a:extLst>
              <a:ext uri="{FF2B5EF4-FFF2-40B4-BE49-F238E27FC236}">
                <a16:creationId xmlns:a16="http://schemas.microsoft.com/office/drawing/2014/main" id="{F58638D2-A7C3-561E-61FA-053387678F0A}"/>
              </a:ext>
            </a:extLst>
          </p:cNvPr>
          <p:cNvSpPr txBox="1"/>
          <p:nvPr/>
        </p:nvSpPr>
        <p:spPr>
          <a:xfrm>
            <a:off x="7936230" y="2016591"/>
            <a:ext cx="2910840" cy="923330"/>
          </a:xfrm>
          <a:prstGeom prst="rect">
            <a:avLst/>
          </a:prstGeom>
          <a:noFill/>
        </p:spPr>
        <p:txBody>
          <a:bodyPr wrap="square">
            <a:spAutoFit/>
          </a:bodyPr>
          <a:lstStyle/>
          <a:p>
            <a:pPr algn="just">
              <a:buNone/>
            </a:pPr>
            <a:r>
              <a:rPr lang="it-IT" b="1" dirty="0">
                <a:solidFill>
                  <a:srgbClr val="FF0000"/>
                </a:solidFill>
                <a:highlight>
                  <a:srgbClr val="FFFF00"/>
                </a:highlight>
              </a:rPr>
              <a:t>Art. 7</a:t>
            </a:r>
          </a:p>
          <a:p>
            <a:pPr algn="just">
              <a:buNone/>
            </a:pPr>
            <a:r>
              <a:rPr lang="it-IT" b="1" dirty="0"/>
              <a:t>Obblighi dell'ospitante e del datore di lavoro</a:t>
            </a:r>
          </a:p>
        </p:txBody>
      </p:sp>
      <p:sp>
        <p:nvSpPr>
          <p:cNvPr id="6" name="CasellaDiTesto 5">
            <a:extLst>
              <a:ext uri="{FF2B5EF4-FFF2-40B4-BE49-F238E27FC236}">
                <a16:creationId xmlns:a16="http://schemas.microsoft.com/office/drawing/2014/main" id="{970A71B3-CA4F-B1D3-45E1-F9FF361A0929}"/>
              </a:ext>
            </a:extLst>
          </p:cNvPr>
          <p:cNvSpPr txBox="1"/>
          <p:nvPr/>
        </p:nvSpPr>
        <p:spPr>
          <a:xfrm>
            <a:off x="7936230" y="3429000"/>
            <a:ext cx="3082290" cy="1754326"/>
          </a:xfrm>
          <a:prstGeom prst="rect">
            <a:avLst/>
          </a:prstGeom>
          <a:noFill/>
        </p:spPr>
        <p:txBody>
          <a:bodyPr wrap="square">
            <a:spAutoFit/>
          </a:bodyPr>
          <a:lstStyle/>
          <a:p>
            <a:pPr algn="just"/>
            <a:r>
              <a:rPr lang="it-IT" sz="1800" b="1" dirty="0">
                <a:solidFill>
                  <a:srgbClr val="FF0000"/>
                </a:solidFill>
                <a:highlight>
                  <a:srgbClr val="FFFF00"/>
                </a:highlight>
              </a:rPr>
              <a:t>Art. 24, comma 15 bis</a:t>
            </a:r>
          </a:p>
          <a:p>
            <a:pPr algn="just"/>
            <a:r>
              <a:rPr lang="it-IT" b="1" dirty="0"/>
              <a:t>Introdotto dal </a:t>
            </a:r>
            <a:r>
              <a:rPr lang="it-IT" sz="1800" b="1" dirty="0"/>
              <a:t>DL </a:t>
            </a:r>
            <a:r>
              <a:rPr lang="it-IT" sz="1800" b="1" i="1" dirty="0"/>
              <a:t>"Salva Infrazioni" </a:t>
            </a:r>
            <a:r>
              <a:rPr lang="it-IT" sz="1800" b="1" dirty="0"/>
              <a:t>n. 131/2024</a:t>
            </a:r>
          </a:p>
          <a:p>
            <a:pPr algn="just"/>
            <a:endParaRPr lang="it-IT" sz="1800" b="1" dirty="0"/>
          </a:p>
          <a:p>
            <a:pPr algn="just"/>
            <a:r>
              <a:rPr lang="it-IT" dirty="0"/>
              <a:t>Alloggio privo di idoneità, canone sproporzionato ecc.</a:t>
            </a:r>
          </a:p>
        </p:txBody>
      </p:sp>
      <p:sp>
        <p:nvSpPr>
          <p:cNvPr id="8" name="CasellaDiTesto 7">
            <a:extLst>
              <a:ext uri="{FF2B5EF4-FFF2-40B4-BE49-F238E27FC236}">
                <a16:creationId xmlns:a16="http://schemas.microsoft.com/office/drawing/2014/main" id="{E3F79B09-6BF1-B0DA-6A1D-AAA0A500D43D}"/>
              </a:ext>
            </a:extLst>
          </p:cNvPr>
          <p:cNvSpPr txBox="1"/>
          <p:nvPr/>
        </p:nvSpPr>
        <p:spPr>
          <a:xfrm>
            <a:off x="5429251" y="351235"/>
            <a:ext cx="4857749" cy="1323439"/>
          </a:xfrm>
          <a:prstGeom prst="rect">
            <a:avLst/>
          </a:prstGeom>
          <a:noFill/>
        </p:spPr>
        <p:txBody>
          <a:bodyPr wrap="square">
            <a:spAutoFit/>
          </a:bodyPr>
          <a:lstStyle/>
          <a:p>
            <a:pPr algn="l"/>
            <a:r>
              <a:rPr lang="it-IT" sz="1600" b="1" i="0" u="none" strike="noStrike" baseline="0" dirty="0">
                <a:highlight>
                  <a:srgbClr val="FFFF00"/>
                </a:highlight>
                <a:latin typeface="FiraSans-Bold"/>
              </a:rPr>
              <a:t>Decreto legislativo 25/07/1998, n. 286</a:t>
            </a:r>
          </a:p>
          <a:p>
            <a:pPr algn="l"/>
            <a:r>
              <a:rPr lang="it-IT" sz="1600" b="0" i="0" u="none" strike="noStrike" baseline="0" dirty="0">
                <a:latin typeface="FiraSans-Regular"/>
              </a:rPr>
              <a:t>Testo unico delle disposizioni concernenti la disciplina dell'immigrazione e norme sulla condizione dello straniero.</a:t>
            </a:r>
          </a:p>
          <a:p>
            <a:pPr algn="l"/>
            <a:r>
              <a:rPr lang="it-IT" sz="1600" b="0" i="0" u="none" strike="noStrike" baseline="0" dirty="0">
                <a:latin typeface="FiraSans-Regular"/>
              </a:rPr>
              <a:t>Pubblicato nella </a:t>
            </a:r>
            <a:r>
              <a:rPr lang="it-IT" sz="1600" b="0" i="0" u="none" strike="noStrike" baseline="0" dirty="0" err="1">
                <a:latin typeface="FiraSans-Regular"/>
              </a:rPr>
              <a:t>Gazz</a:t>
            </a:r>
            <a:r>
              <a:rPr lang="it-IT" sz="1600" b="0" i="0" u="none" strike="noStrike" baseline="0" dirty="0">
                <a:latin typeface="FiraSans-Regular"/>
              </a:rPr>
              <a:t>. Uff 18 agosto 1998, n. 191, S.O.</a:t>
            </a:r>
            <a:endParaRPr lang="it-IT" sz="1600" dirty="0"/>
          </a:p>
        </p:txBody>
      </p:sp>
      <p:sp>
        <p:nvSpPr>
          <p:cNvPr id="9" name="Freccia a destra 8">
            <a:extLst>
              <a:ext uri="{FF2B5EF4-FFF2-40B4-BE49-F238E27FC236}">
                <a16:creationId xmlns:a16="http://schemas.microsoft.com/office/drawing/2014/main" id="{069AF0CB-2327-3E17-BAF5-704302947315}"/>
              </a:ext>
            </a:extLst>
          </p:cNvPr>
          <p:cNvSpPr/>
          <p:nvPr/>
        </p:nvSpPr>
        <p:spPr>
          <a:xfrm>
            <a:off x="6763131" y="2016591"/>
            <a:ext cx="978408" cy="48463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a destra 9">
            <a:extLst>
              <a:ext uri="{FF2B5EF4-FFF2-40B4-BE49-F238E27FC236}">
                <a16:creationId xmlns:a16="http://schemas.microsoft.com/office/drawing/2014/main" id="{3DD0BF86-30A8-821A-8F96-12295783EC16}"/>
              </a:ext>
            </a:extLst>
          </p:cNvPr>
          <p:cNvSpPr/>
          <p:nvPr/>
        </p:nvSpPr>
        <p:spPr>
          <a:xfrm>
            <a:off x="6763131" y="3296546"/>
            <a:ext cx="978408" cy="48463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a:extLst>
              <a:ext uri="{FF2B5EF4-FFF2-40B4-BE49-F238E27FC236}">
                <a16:creationId xmlns:a16="http://schemas.microsoft.com/office/drawing/2014/main" id="{73DCEEF8-3E59-BAAB-3146-1D3AD75D16DF}"/>
              </a:ext>
            </a:extLst>
          </p:cNvPr>
          <p:cNvPicPr>
            <a:picLocks noChangeAspect="1"/>
          </p:cNvPicPr>
          <p:nvPr/>
        </p:nvPicPr>
        <p:blipFill>
          <a:blip r:embed="rId3"/>
          <a:stretch>
            <a:fillRect/>
          </a:stretch>
        </p:blipFill>
        <p:spPr>
          <a:xfrm>
            <a:off x="178443" y="2873063"/>
            <a:ext cx="6497659" cy="3547061"/>
          </a:xfrm>
          <a:prstGeom prst="rect">
            <a:avLst/>
          </a:prstGeom>
        </p:spPr>
      </p:pic>
      <p:sp>
        <p:nvSpPr>
          <p:cNvPr id="2" name="Segnaposto piè di pagina 1">
            <a:extLst>
              <a:ext uri="{FF2B5EF4-FFF2-40B4-BE49-F238E27FC236}">
                <a16:creationId xmlns:a16="http://schemas.microsoft.com/office/drawing/2014/main" id="{02B845BF-67DC-4D16-7590-ABEC2E8102EF}"/>
              </a:ext>
            </a:extLst>
          </p:cNvPr>
          <p:cNvSpPr>
            <a:spLocks noGrp="1"/>
          </p:cNvSpPr>
          <p:nvPr>
            <p:ph type="ftr" sz="quarter" idx="11"/>
          </p:nvPr>
        </p:nvSpPr>
        <p:spPr/>
        <p:txBody>
          <a:bodyPr/>
          <a:lstStyle/>
          <a:p>
            <a:r>
              <a:rPr lang="it-IT"/>
              <a:t>M.Serio-Riproduzione riservata -Palermo, 27 febbraio 2026 (ANCI SICILIA)</a:t>
            </a:r>
          </a:p>
        </p:txBody>
      </p:sp>
      <p:sp>
        <p:nvSpPr>
          <p:cNvPr id="7" name="Segnaposto numero diapositiva 6">
            <a:extLst>
              <a:ext uri="{FF2B5EF4-FFF2-40B4-BE49-F238E27FC236}">
                <a16:creationId xmlns:a16="http://schemas.microsoft.com/office/drawing/2014/main" id="{24C9B166-C617-9EC1-A566-F8B70AD2F818}"/>
              </a:ext>
            </a:extLst>
          </p:cNvPr>
          <p:cNvSpPr>
            <a:spLocks noGrp="1"/>
          </p:cNvSpPr>
          <p:nvPr>
            <p:ph type="sldNum" sz="quarter" idx="12"/>
          </p:nvPr>
        </p:nvSpPr>
        <p:spPr/>
        <p:txBody>
          <a:bodyPr/>
          <a:lstStyle/>
          <a:p>
            <a:fld id="{56C962FA-7BBA-42EA-B52A-38530D7E724D}" type="slidenum">
              <a:rPr lang="it-IT" smtClean="0"/>
              <a:t>3</a:t>
            </a:fld>
            <a:endParaRPr lang="it-IT"/>
          </a:p>
        </p:txBody>
      </p:sp>
    </p:spTree>
    <p:extLst>
      <p:ext uri="{BB962C8B-B14F-4D97-AF65-F5344CB8AC3E}">
        <p14:creationId xmlns:p14="http://schemas.microsoft.com/office/powerpoint/2010/main" val="18038763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E74FD43-B065-C799-7F18-C5B9A28EE9D6}"/>
              </a:ext>
            </a:extLst>
          </p:cNvPr>
          <p:cNvSpPr txBox="1"/>
          <p:nvPr/>
        </p:nvSpPr>
        <p:spPr>
          <a:xfrm>
            <a:off x="997202" y="2418735"/>
            <a:ext cx="11171369" cy="3293209"/>
          </a:xfrm>
          <a:prstGeom prst="rect">
            <a:avLst/>
          </a:prstGeom>
          <a:solidFill>
            <a:schemeClr val="bg1"/>
          </a:solidFill>
        </p:spPr>
        <p:txBody>
          <a:bodyPr wrap="square">
            <a:spAutoFit/>
          </a:bodyPr>
          <a:lstStyle/>
          <a:p>
            <a:pPr algn="just">
              <a:buNone/>
            </a:pPr>
            <a:r>
              <a:rPr lang="it-IT" sz="1600" dirty="0">
                <a:latin typeface="Courier New" panose="02070309020205020404" pitchFamily="49" charset="0"/>
              </a:rPr>
              <a:t>12. Al decreto legislativo 25 novembre 2016, n. 222, sono apportatele seguenti modificazioni: </a:t>
            </a:r>
          </a:p>
          <a:p>
            <a:pPr algn="just">
              <a:buNone/>
            </a:pPr>
            <a:r>
              <a:rPr lang="it-IT" sz="1600" dirty="0">
                <a:latin typeface="Courier New" panose="02070309020205020404" pitchFamily="49" charset="0"/>
              </a:rPr>
              <a:t>    a) dopo l'articolo 4 è inserito il seguente: </a:t>
            </a:r>
          </a:p>
          <a:p>
            <a:pPr algn="just">
              <a:buNone/>
            </a:pPr>
            <a:r>
              <a:rPr lang="it-IT" sz="1600" dirty="0">
                <a:latin typeface="Courier New" panose="02070309020205020404" pitchFamily="49" charset="0"/>
              </a:rPr>
              <a:t>      «Art.  4-bis  (Semplificazione  di  regimi  amministrativi   in materia di impresa  artigiana).  </a:t>
            </a:r>
            <a:r>
              <a:rPr lang="it-IT" sz="1600" b="1" dirty="0">
                <a:highlight>
                  <a:srgbClr val="FFFF00"/>
                </a:highlight>
                <a:latin typeface="Courier New" panose="02070309020205020404" pitchFamily="49" charset="0"/>
              </a:rPr>
              <a:t>-  1.  L'avvio,  la  variazione,  la sospensione, il  subingresso  e  la cessazione  delle </a:t>
            </a:r>
            <a:r>
              <a:rPr lang="it-IT" sz="1600" b="1" dirty="0" err="1">
                <a:highlight>
                  <a:srgbClr val="FFFF00"/>
                </a:highlight>
                <a:latin typeface="Courier New" panose="02070309020205020404" pitchFamily="49" charset="0"/>
              </a:rPr>
              <a:t>attivita'</a:t>
            </a:r>
            <a:r>
              <a:rPr lang="it-IT" sz="1600" b="1" dirty="0">
                <a:highlight>
                  <a:srgbClr val="FFFF00"/>
                </a:highlight>
                <a:latin typeface="Courier New" panose="02070309020205020404" pitchFamily="49" charset="0"/>
              </a:rPr>
              <a:t>  di impresa artigiana di cui  </a:t>
            </a:r>
            <a:r>
              <a:rPr lang="it-IT" sz="1600" b="1" i="1" dirty="0">
                <a:highlight>
                  <a:srgbClr val="FFFF00"/>
                </a:highlight>
                <a:latin typeface="Courier New" panose="02070309020205020404" pitchFamily="49" charset="0"/>
              </a:rPr>
              <a:t>((alle  tabelle  B.I  e  B.II allegate  al presente  decreto))</a:t>
            </a:r>
            <a:r>
              <a:rPr lang="it-IT" sz="1600" dirty="0">
                <a:highlight>
                  <a:srgbClr val="FFFF00"/>
                </a:highlight>
                <a:latin typeface="Courier New" panose="02070309020205020404" pitchFamily="49" charset="0"/>
              </a:rPr>
              <a:t>  </a:t>
            </a:r>
            <a:r>
              <a:rPr lang="it-IT" sz="1600" b="1" dirty="0">
                <a:highlight>
                  <a:srgbClr val="FFFF00"/>
                </a:highlight>
                <a:latin typeface="Courier New" panose="02070309020205020404" pitchFamily="49" charset="0"/>
              </a:rPr>
              <a:t>non  sono   soggette   a   titoli   abilitativi, segnalazione o comunicazione. </a:t>
            </a:r>
            <a:r>
              <a:rPr lang="it-IT" sz="1600" dirty="0">
                <a:latin typeface="Courier New" panose="02070309020205020404" pitchFamily="49" charset="0"/>
              </a:rPr>
              <a:t>Restano fermi i  regimi  amministrativi previsti dalla normativa di settore per l'esercizio delle  </a:t>
            </a:r>
            <a:r>
              <a:rPr lang="it-IT" sz="1600" dirty="0" err="1">
                <a:latin typeface="Courier New" panose="02070309020205020404" pitchFamily="49" charset="0"/>
              </a:rPr>
              <a:t>attivita’</a:t>
            </a:r>
            <a:r>
              <a:rPr lang="it-IT" sz="1600" dirty="0">
                <a:latin typeface="Courier New" panose="02070309020205020404" pitchFamily="49" charset="0"/>
              </a:rPr>
              <a:t>, </a:t>
            </a:r>
            <a:r>
              <a:rPr lang="it-IT" sz="1600" dirty="0" err="1">
                <a:latin typeface="Courier New" panose="02070309020205020404" pitchFamily="49" charset="0"/>
              </a:rPr>
              <a:t>nonche</a:t>
            </a:r>
            <a:r>
              <a:rPr lang="it-IT" sz="1600" dirty="0">
                <a:latin typeface="Courier New" panose="02070309020205020404" pitchFamily="49" charset="0"/>
              </a:rPr>
              <a:t>' gli adempimenti previsti dalla legge 8 agosto 1985, n. 443, e quelli previsti dalla normativa dell'Unione europea. </a:t>
            </a:r>
          </a:p>
          <a:p>
            <a:pPr algn="just">
              <a:buNone/>
            </a:pPr>
            <a:r>
              <a:rPr lang="it-IT" sz="1600" dirty="0">
                <a:latin typeface="Courier New" panose="02070309020205020404" pitchFamily="49" charset="0"/>
              </a:rPr>
              <a:t>  2. Ai fini  e  agli  effetti  del  presente  decreto,  per  impresa artigiana si intende l'impresa di cui all'articolo 3 della  legge  n. 443 del 1985. </a:t>
            </a:r>
          </a:p>
          <a:p>
            <a:pPr algn="just">
              <a:buNone/>
            </a:pPr>
            <a:r>
              <a:rPr lang="it-IT" sz="1600" dirty="0">
                <a:latin typeface="Courier New" panose="02070309020205020404" pitchFamily="49" charset="0"/>
              </a:rPr>
              <a:t>  </a:t>
            </a:r>
          </a:p>
        </p:txBody>
      </p:sp>
      <p:sp>
        <p:nvSpPr>
          <p:cNvPr id="5" name="CasellaDiTesto 4">
            <a:extLst>
              <a:ext uri="{FF2B5EF4-FFF2-40B4-BE49-F238E27FC236}">
                <a16:creationId xmlns:a16="http://schemas.microsoft.com/office/drawing/2014/main" id="{1DFFCCAD-6F79-0486-C1F7-2CEAF890624D}"/>
              </a:ext>
            </a:extLst>
          </p:cNvPr>
          <p:cNvSpPr txBox="1"/>
          <p:nvPr/>
        </p:nvSpPr>
        <p:spPr>
          <a:xfrm>
            <a:off x="859168" y="1377870"/>
            <a:ext cx="11322996" cy="923330"/>
          </a:xfrm>
          <a:prstGeom prst="rect">
            <a:avLst/>
          </a:prstGeom>
          <a:noFill/>
        </p:spPr>
        <p:txBody>
          <a:bodyPr wrap="square">
            <a:spAutoFit/>
          </a:bodyPr>
          <a:lstStyle/>
          <a:p>
            <a:pPr algn="l"/>
            <a:r>
              <a:rPr lang="it-IT" sz="1800" b="1" i="0" u="none" strike="noStrike" baseline="0" dirty="0">
                <a:latin typeface="TimesNewRomanPSMT"/>
              </a:rPr>
              <a:t>Art. 12.</a:t>
            </a:r>
          </a:p>
          <a:p>
            <a:pPr algn="l"/>
            <a:r>
              <a:rPr lang="it-IT" sz="1800" b="1" i="1" u="none" strike="noStrike" baseline="0" dirty="0">
                <a:latin typeface="TimesNewRomanPS-ItalicMT"/>
              </a:rPr>
              <a:t>Ulteriori misure di semplificazione in materia di affidamento </a:t>
            </a:r>
            <a:r>
              <a:rPr lang="it-IT" sz="1800" b="1" i="0" u="none" strike="noStrike" baseline="0" dirty="0">
                <a:latin typeface="TimesNewRomanPSMT"/>
              </a:rPr>
              <a:t>dei contratti pubblici relativi a interventi previsti dal PNRR o non più finanziati con risorse del medesimo </a:t>
            </a:r>
            <a:r>
              <a:rPr lang="it-IT" sz="1800" b="1" i="1" u="none" strike="noStrike" baseline="0" dirty="0">
                <a:latin typeface="TimesNewRomanPS-ItalicMT"/>
              </a:rPr>
              <a:t>e in materia di procedimenti amministrativi</a:t>
            </a:r>
            <a:endParaRPr lang="it-IT" b="1" dirty="0"/>
          </a:p>
        </p:txBody>
      </p:sp>
      <p:sp>
        <p:nvSpPr>
          <p:cNvPr id="9" name="CasellaDiTesto 8">
            <a:extLst>
              <a:ext uri="{FF2B5EF4-FFF2-40B4-BE49-F238E27FC236}">
                <a16:creationId xmlns:a16="http://schemas.microsoft.com/office/drawing/2014/main" id="{D536A351-1F90-1FCC-3ACC-7076BEF2EA83}"/>
              </a:ext>
            </a:extLst>
          </p:cNvPr>
          <p:cNvSpPr txBox="1"/>
          <p:nvPr/>
        </p:nvSpPr>
        <p:spPr>
          <a:xfrm>
            <a:off x="859168" y="734404"/>
            <a:ext cx="11046927" cy="643466"/>
          </a:xfrm>
          <a:prstGeom prst="rect">
            <a:avLst/>
          </a:prstGeom>
          <a:solidFill>
            <a:schemeClr val="bg1"/>
          </a:solidFill>
        </p:spPr>
        <p:txBody>
          <a:bodyPr wrap="square">
            <a:spAutoFit/>
          </a:bodyPr>
          <a:lstStyle/>
          <a:p>
            <a:r>
              <a:rPr lang="it-IT" b="1" dirty="0">
                <a:solidFill>
                  <a:srgbClr val="FF0000"/>
                </a:solidFill>
              </a:rPr>
              <a:t>Decreto-legge 2 marzo 2024, n. 19, coordinato con la legge di conversione 29 aprile 2024, n. 56</a:t>
            </a:r>
            <a:r>
              <a:rPr lang="it-IT" b="1" dirty="0"/>
              <a:t>, recante: </a:t>
            </a:r>
            <a:r>
              <a:rPr lang="it-IT" b="1" i="1" dirty="0"/>
              <a:t>«Ulteriori disposizioni urgenti per l’attuazione del Piano nazionale di ripresa e resilienza (PNRR).».</a:t>
            </a:r>
          </a:p>
        </p:txBody>
      </p:sp>
      <p:sp>
        <p:nvSpPr>
          <p:cNvPr id="2" name="CasellaDiTesto 1">
            <a:extLst>
              <a:ext uri="{FF2B5EF4-FFF2-40B4-BE49-F238E27FC236}">
                <a16:creationId xmlns:a16="http://schemas.microsoft.com/office/drawing/2014/main" id="{D262F6A6-3F85-A200-EF85-E49ADC934529}"/>
              </a:ext>
            </a:extLst>
          </p:cNvPr>
          <p:cNvSpPr txBox="1"/>
          <p:nvPr/>
        </p:nvSpPr>
        <p:spPr>
          <a:xfrm>
            <a:off x="1150717" y="31272"/>
            <a:ext cx="10463827" cy="461665"/>
          </a:xfrm>
          <a:prstGeom prst="rect">
            <a:avLst/>
          </a:prstGeom>
          <a:solidFill>
            <a:srgbClr val="FFFF00"/>
          </a:solidFill>
        </p:spPr>
        <p:txBody>
          <a:bodyPr wrap="none" rtlCol="0">
            <a:spAutoFit/>
          </a:bodyPr>
          <a:lstStyle/>
          <a:p>
            <a:r>
              <a:rPr lang="it-IT" sz="2400" b="1" dirty="0"/>
              <a:t>Semplificazione  di  regimi  amministrativi   in materia di impresa  artigiana</a:t>
            </a:r>
          </a:p>
        </p:txBody>
      </p:sp>
      <p:sp>
        <p:nvSpPr>
          <p:cNvPr id="4" name="Rettangolo 3">
            <a:extLst>
              <a:ext uri="{FF2B5EF4-FFF2-40B4-BE49-F238E27FC236}">
                <a16:creationId xmlns:a16="http://schemas.microsoft.com/office/drawing/2014/main" id="{C787BCBD-A412-B386-43D7-6E670065C25A}"/>
              </a:ext>
            </a:extLst>
          </p:cNvPr>
          <p:cNvSpPr/>
          <p:nvPr/>
        </p:nvSpPr>
        <p:spPr>
          <a:xfrm rot="16200000">
            <a:off x="-1748082" y="1771511"/>
            <a:ext cx="4466352" cy="923330"/>
          </a:xfrm>
          <a:prstGeom prst="rect">
            <a:avLst/>
          </a:prstGeom>
          <a:solidFill>
            <a:srgbClr val="FF0000"/>
          </a:solidFill>
        </p:spPr>
        <p:txBody>
          <a:bodyPr wrap="none" lIns="91440" tIns="45720" rIns="91440" bIns="45720">
            <a:spAutoFit/>
          </a:bodyPr>
          <a:lstStyle/>
          <a:p>
            <a:pPr algn="ctr"/>
            <a:r>
              <a:rPr lang="it-IT"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ARTIGIANATO</a:t>
            </a:r>
            <a:endParaRPr lang="it-IT"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6" name="Segnaposto piè di pagina 5">
            <a:extLst>
              <a:ext uri="{FF2B5EF4-FFF2-40B4-BE49-F238E27FC236}">
                <a16:creationId xmlns:a16="http://schemas.microsoft.com/office/drawing/2014/main" id="{4C3C3C15-A773-600B-4136-9BC9E3333017}"/>
              </a:ext>
            </a:extLst>
          </p:cNvPr>
          <p:cNvSpPr>
            <a:spLocks noGrp="1"/>
          </p:cNvSpPr>
          <p:nvPr>
            <p:ph type="ftr" sz="quarter" idx="11"/>
          </p:nvPr>
        </p:nvSpPr>
        <p:spPr/>
        <p:txBody>
          <a:bodyPr/>
          <a:lstStyle/>
          <a:p>
            <a:r>
              <a:rPr lang="it-IT"/>
              <a:t>M.Serio-Riproduzione riservata -Palermo, 27 febbraio 2026 (ANCI SICILIA)</a:t>
            </a:r>
          </a:p>
        </p:txBody>
      </p:sp>
      <p:sp>
        <p:nvSpPr>
          <p:cNvPr id="7" name="Segnaposto numero diapositiva 6">
            <a:extLst>
              <a:ext uri="{FF2B5EF4-FFF2-40B4-BE49-F238E27FC236}">
                <a16:creationId xmlns:a16="http://schemas.microsoft.com/office/drawing/2014/main" id="{00935F87-97D2-69F6-FC64-54841A7FCEEF}"/>
              </a:ext>
            </a:extLst>
          </p:cNvPr>
          <p:cNvSpPr>
            <a:spLocks noGrp="1"/>
          </p:cNvSpPr>
          <p:nvPr>
            <p:ph type="sldNum" sz="quarter" idx="12"/>
          </p:nvPr>
        </p:nvSpPr>
        <p:spPr/>
        <p:txBody>
          <a:bodyPr/>
          <a:lstStyle/>
          <a:p>
            <a:fld id="{56C962FA-7BBA-42EA-B52A-38530D7E724D}" type="slidenum">
              <a:rPr lang="it-IT" smtClean="0"/>
              <a:t>30</a:t>
            </a:fld>
            <a:endParaRPr lang="it-IT"/>
          </a:p>
        </p:txBody>
      </p:sp>
    </p:spTree>
    <p:extLst>
      <p:ext uri="{BB962C8B-B14F-4D97-AF65-F5344CB8AC3E}">
        <p14:creationId xmlns:p14="http://schemas.microsoft.com/office/powerpoint/2010/main" val="12939523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ABD7F6A-2680-6601-FA6F-29CAE99B9B50}"/>
              </a:ext>
            </a:extLst>
          </p:cNvPr>
          <p:cNvPicPr>
            <a:picLocks noChangeAspect="1"/>
          </p:cNvPicPr>
          <p:nvPr/>
        </p:nvPicPr>
        <p:blipFill>
          <a:blip r:embed="rId2"/>
          <a:stretch>
            <a:fillRect/>
          </a:stretch>
        </p:blipFill>
        <p:spPr>
          <a:xfrm>
            <a:off x="2339014" y="0"/>
            <a:ext cx="7513971" cy="6111770"/>
          </a:xfrm>
          <a:prstGeom prst="rect">
            <a:avLst/>
          </a:prstGeom>
        </p:spPr>
      </p:pic>
      <p:sp>
        <p:nvSpPr>
          <p:cNvPr id="2" name="Rettangolo 1">
            <a:extLst>
              <a:ext uri="{FF2B5EF4-FFF2-40B4-BE49-F238E27FC236}">
                <a16:creationId xmlns:a16="http://schemas.microsoft.com/office/drawing/2014/main" id="{0DA441FA-62ED-9DFC-8631-CBD4623DB1FE}"/>
              </a:ext>
            </a:extLst>
          </p:cNvPr>
          <p:cNvSpPr/>
          <p:nvPr/>
        </p:nvSpPr>
        <p:spPr>
          <a:xfrm rot="16200000">
            <a:off x="-1771511" y="1770305"/>
            <a:ext cx="4466352" cy="923330"/>
          </a:xfrm>
          <a:prstGeom prst="rect">
            <a:avLst/>
          </a:prstGeom>
          <a:solidFill>
            <a:srgbClr val="FF0000"/>
          </a:solidFill>
        </p:spPr>
        <p:txBody>
          <a:bodyPr wrap="none" lIns="91440" tIns="45720" rIns="91440" bIns="45720">
            <a:spAutoFit/>
          </a:bodyPr>
          <a:lstStyle/>
          <a:p>
            <a:pPr algn="ctr"/>
            <a:r>
              <a:rPr lang="it-IT"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ARTIGIANATO</a:t>
            </a:r>
            <a:endParaRPr lang="it-IT"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Segnaposto piè di pagina 3">
            <a:extLst>
              <a:ext uri="{FF2B5EF4-FFF2-40B4-BE49-F238E27FC236}">
                <a16:creationId xmlns:a16="http://schemas.microsoft.com/office/drawing/2014/main" id="{E75A3658-9503-70E9-545C-3E48F3CECB47}"/>
              </a:ext>
            </a:extLst>
          </p:cNvPr>
          <p:cNvSpPr>
            <a:spLocks noGrp="1"/>
          </p:cNvSpPr>
          <p:nvPr>
            <p:ph type="ftr" sz="quarter" idx="11"/>
          </p:nvPr>
        </p:nvSpPr>
        <p:spPr/>
        <p:txBody>
          <a:bodyPr/>
          <a:lstStyle/>
          <a:p>
            <a:r>
              <a:rPr lang="it-IT"/>
              <a:t>M.Serio-Riproduzione riservata -Palermo, 27 febbraio 2026 (ANCI SICILIA)</a:t>
            </a:r>
          </a:p>
        </p:txBody>
      </p:sp>
      <p:sp>
        <p:nvSpPr>
          <p:cNvPr id="5" name="Segnaposto numero diapositiva 4">
            <a:extLst>
              <a:ext uri="{FF2B5EF4-FFF2-40B4-BE49-F238E27FC236}">
                <a16:creationId xmlns:a16="http://schemas.microsoft.com/office/drawing/2014/main" id="{EC0494D3-87A6-8270-3F14-A0267CC32CF9}"/>
              </a:ext>
            </a:extLst>
          </p:cNvPr>
          <p:cNvSpPr>
            <a:spLocks noGrp="1"/>
          </p:cNvSpPr>
          <p:nvPr>
            <p:ph type="sldNum" sz="quarter" idx="12"/>
          </p:nvPr>
        </p:nvSpPr>
        <p:spPr/>
        <p:txBody>
          <a:bodyPr/>
          <a:lstStyle/>
          <a:p>
            <a:fld id="{56C962FA-7BBA-42EA-B52A-38530D7E724D}" type="slidenum">
              <a:rPr lang="it-IT" smtClean="0"/>
              <a:t>31</a:t>
            </a:fld>
            <a:endParaRPr lang="it-IT"/>
          </a:p>
        </p:txBody>
      </p:sp>
    </p:spTree>
    <p:extLst>
      <p:ext uri="{BB962C8B-B14F-4D97-AF65-F5344CB8AC3E}">
        <p14:creationId xmlns:p14="http://schemas.microsoft.com/office/powerpoint/2010/main" val="27038436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hermata, mulino a vento&#10;&#10;Il contenuto generato dall'IA potrebbe non essere corretto.">
            <a:extLst>
              <a:ext uri="{FF2B5EF4-FFF2-40B4-BE49-F238E27FC236}">
                <a16:creationId xmlns:a16="http://schemas.microsoft.com/office/drawing/2014/main" id="{F78F0650-AE1A-2A95-7DCF-B9FD747317B2}"/>
              </a:ext>
            </a:extLst>
          </p:cNvPr>
          <p:cNvPicPr>
            <a:picLocks noChangeAspect="1"/>
          </p:cNvPicPr>
          <p:nvPr/>
        </p:nvPicPr>
        <p:blipFill>
          <a:blip r:embed="rId2"/>
          <a:stretch>
            <a:fillRect/>
          </a:stretch>
        </p:blipFill>
        <p:spPr>
          <a:xfrm>
            <a:off x="570271" y="106710"/>
            <a:ext cx="11277600" cy="6527551"/>
          </a:xfrm>
          <a:prstGeom prst="rect">
            <a:avLst/>
          </a:prstGeom>
        </p:spPr>
      </p:pic>
      <p:sp>
        <p:nvSpPr>
          <p:cNvPr id="2" name="Segnaposto piè di pagina 1">
            <a:extLst>
              <a:ext uri="{FF2B5EF4-FFF2-40B4-BE49-F238E27FC236}">
                <a16:creationId xmlns:a16="http://schemas.microsoft.com/office/drawing/2014/main" id="{8091CE57-1D61-9013-045B-846F53E5F442}"/>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6A96C07C-7C82-0E34-FB2B-E866FB35B19B}"/>
              </a:ext>
            </a:extLst>
          </p:cNvPr>
          <p:cNvSpPr>
            <a:spLocks noGrp="1"/>
          </p:cNvSpPr>
          <p:nvPr>
            <p:ph type="sldNum" sz="quarter" idx="12"/>
          </p:nvPr>
        </p:nvSpPr>
        <p:spPr/>
        <p:txBody>
          <a:bodyPr/>
          <a:lstStyle/>
          <a:p>
            <a:fld id="{56C962FA-7BBA-42EA-B52A-38530D7E724D}" type="slidenum">
              <a:rPr lang="it-IT" smtClean="0"/>
              <a:t>32</a:t>
            </a:fld>
            <a:endParaRPr lang="it-IT"/>
          </a:p>
        </p:txBody>
      </p:sp>
    </p:spTree>
    <p:extLst>
      <p:ext uri="{BB962C8B-B14F-4D97-AF65-F5344CB8AC3E}">
        <p14:creationId xmlns:p14="http://schemas.microsoft.com/office/powerpoint/2010/main" val="7203581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hermata, Carattere, cerchio&#10;&#10;Il contenuto generato dall'IA potrebbe non essere corretto.">
            <a:extLst>
              <a:ext uri="{FF2B5EF4-FFF2-40B4-BE49-F238E27FC236}">
                <a16:creationId xmlns:a16="http://schemas.microsoft.com/office/drawing/2014/main" id="{E908DF4B-2B57-807C-971A-0B6B0F7EADB9}"/>
              </a:ext>
            </a:extLst>
          </p:cNvPr>
          <p:cNvPicPr>
            <a:picLocks noChangeAspect="1"/>
          </p:cNvPicPr>
          <p:nvPr/>
        </p:nvPicPr>
        <p:blipFill>
          <a:blip r:embed="rId2"/>
          <a:stretch>
            <a:fillRect/>
          </a:stretch>
        </p:blipFill>
        <p:spPr>
          <a:xfrm>
            <a:off x="904568" y="304800"/>
            <a:ext cx="11055397" cy="5890087"/>
          </a:xfrm>
          <a:prstGeom prst="rect">
            <a:avLst/>
          </a:prstGeom>
        </p:spPr>
      </p:pic>
      <p:sp>
        <p:nvSpPr>
          <p:cNvPr id="2" name="Segnaposto piè di pagina 1">
            <a:extLst>
              <a:ext uri="{FF2B5EF4-FFF2-40B4-BE49-F238E27FC236}">
                <a16:creationId xmlns:a16="http://schemas.microsoft.com/office/drawing/2014/main" id="{08A1F9A8-F554-944B-1312-D3B68C86F35B}"/>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3CB3A90A-C0E4-FF79-676D-F7539646768B}"/>
              </a:ext>
            </a:extLst>
          </p:cNvPr>
          <p:cNvSpPr>
            <a:spLocks noGrp="1"/>
          </p:cNvSpPr>
          <p:nvPr>
            <p:ph type="sldNum" sz="quarter" idx="12"/>
          </p:nvPr>
        </p:nvSpPr>
        <p:spPr/>
        <p:txBody>
          <a:bodyPr/>
          <a:lstStyle/>
          <a:p>
            <a:fld id="{56C962FA-7BBA-42EA-B52A-38530D7E724D}" type="slidenum">
              <a:rPr lang="it-IT" smtClean="0"/>
              <a:t>33</a:t>
            </a:fld>
            <a:endParaRPr lang="it-IT"/>
          </a:p>
        </p:txBody>
      </p:sp>
    </p:spTree>
    <p:extLst>
      <p:ext uri="{BB962C8B-B14F-4D97-AF65-F5344CB8AC3E}">
        <p14:creationId xmlns:p14="http://schemas.microsoft.com/office/powerpoint/2010/main" val="19370400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hermata, Carattere, design&#10;&#10;Il contenuto generato dall'IA potrebbe non essere corretto.">
            <a:extLst>
              <a:ext uri="{FF2B5EF4-FFF2-40B4-BE49-F238E27FC236}">
                <a16:creationId xmlns:a16="http://schemas.microsoft.com/office/drawing/2014/main" id="{7980A781-E0EF-BA4C-43A4-8408B52986BF}"/>
              </a:ext>
            </a:extLst>
          </p:cNvPr>
          <p:cNvPicPr>
            <a:picLocks noChangeAspect="1"/>
          </p:cNvPicPr>
          <p:nvPr/>
        </p:nvPicPr>
        <p:blipFill>
          <a:blip r:embed="rId2"/>
          <a:stretch>
            <a:fillRect/>
          </a:stretch>
        </p:blipFill>
        <p:spPr>
          <a:xfrm>
            <a:off x="294968" y="-46171"/>
            <a:ext cx="10881878" cy="6543831"/>
          </a:xfrm>
          <a:prstGeom prst="rect">
            <a:avLst/>
          </a:prstGeom>
        </p:spPr>
      </p:pic>
      <p:sp>
        <p:nvSpPr>
          <p:cNvPr id="2" name="Segnaposto piè di pagina 1">
            <a:extLst>
              <a:ext uri="{FF2B5EF4-FFF2-40B4-BE49-F238E27FC236}">
                <a16:creationId xmlns:a16="http://schemas.microsoft.com/office/drawing/2014/main" id="{7B7391E5-FE28-1027-A16F-55ECC6CCD8AD}"/>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3E9173AC-F1B1-B1DD-A903-4C5CB6DC0873}"/>
              </a:ext>
            </a:extLst>
          </p:cNvPr>
          <p:cNvSpPr>
            <a:spLocks noGrp="1"/>
          </p:cNvSpPr>
          <p:nvPr>
            <p:ph type="sldNum" sz="quarter" idx="12"/>
          </p:nvPr>
        </p:nvSpPr>
        <p:spPr/>
        <p:txBody>
          <a:bodyPr/>
          <a:lstStyle/>
          <a:p>
            <a:fld id="{56C962FA-7BBA-42EA-B52A-38530D7E724D}" type="slidenum">
              <a:rPr lang="it-IT" smtClean="0"/>
              <a:t>34</a:t>
            </a:fld>
            <a:endParaRPr lang="it-IT"/>
          </a:p>
        </p:txBody>
      </p:sp>
    </p:spTree>
    <p:extLst>
      <p:ext uri="{BB962C8B-B14F-4D97-AF65-F5344CB8AC3E}">
        <p14:creationId xmlns:p14="http://schemas.microsoft.com/office/powerpoint/2010/main" val="41840002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95FCF7F-5B4E-33F7-BE94-B95978C4FBEC}"/>
              </a:ext>
            </a:extLst>
          </p:cNvPr>
          <p:cNvSpPr txBox="1"/>
          <p:nvPr/>
        </p:nvSpPr>
        <p:spPr>
          <a:xfrm>
            <a:off x="774667" y="24519"/>
            <a:ext cx="5683046" cy="6463308"/>
          </a:xfrm>
          <a:prstGeom prst="rect">
            <a:avLst/>
          </a:prstGeom>
          <a:noFill/>
        </p:spPr>
        <p:txBody>
          <a:bodyPr wrap="square">
            <a:spAutoFit/>
          </a:bodyPr>
          <a:lstStyle/>
          <a:p>
            <a:r>
              <a:rPr lang="it-IT" dirty="0"/>
              <a:t>1 – Modulo scheda anagrafica</a:t>
            </a:r>
          </a:p>
          <a:p>
            <a:r>
              <a:rPr lang="it-IT" dirty="0"/>
              <a:t>2 – Modulo Esercizio di Vicinato</a:t>
            </a:r>
          </a:p>
          <a:p>
            <a:r>
              <a:rPr lang="it-IT" dirty="0"/>
              <a:t>3 – Modulo Media e Grande Struttura</a:t>
            </a:r>
          </a:p>
          <a:p>
            <a:r>
              <a:rPr lang="it-IT" dirty="0"/>
              <a:t>4 – Modulo Spacci interni</a:t>
            </a:r>
          </a:p>
          <a:p>
            <a:r>
              <a:rPr lang="it-IT" dirty="0"/>
              <a:t>5 – Modulo Apparecchi automatici</a:t>
            </a:r>
          </a:p>
          <a:p>
            <a:r>
              <a:rPr lang="it-IT" dirty="0"/>
              <a:t>6 – Modulo Vendita per corrispondenza</a:t>
            </a:r>
          </a:p>
          <a:p>
            <a:r>
              <a:rPr lang="it-IT" dirty="0"/>
              <a:t>7 – Modulo Vendita al domicilio dei consumatori</a:t>
            </a:r>
          </a:p>
          <a:p>
            <a:r>
              <a:rPr lang="it-IT" dirty="0"/>
              <a:t>8 – Modulo Somministrazione Zone Tutelate</a:t>
            </a:r>
          </a:p>
          <a:p>
            <a:r>
              <a:rPr lang="it-IT" dirty="0"/>
              <a:t>9 – Modulo Somministrazione Zone NON Tutelate</a:t>
            </a:r>
          </a:p>
          <a:p>
            <a:r>
              <a:rPr lang="it-IT" dirty="0"/>
              <a:t>10 – Modulo Somministrazione temporanea</a:t>
            </a:r>
          </a:p>
          <a:p>
            <a:r>
              <a:rPr lang="it-IT" dirty="0"/>
              <a:t>11 – SCIA Acconciatori ed Estetisti</a:t>
            </a:r>
          </a:p>
          <a:p>
            <a:r>
              <a:rPr lang="it-IT" dirty="0"/>
              <a:t>12 – COMUNICAZIONE SUBINGRESSO</a:t>
            </a:r>
          </a:p>
          <a:p>
            <a:r>
              <a:rPr lang="it-IT" dirty="0"/>
              <a:t>13 – Modulo Unico CESSAZIONE</a:t>
            </a:r>
          </a:p>
          <a:p>
            <a:r>
              <a:rPr lang="it-IT" dirty="0">
                <a:highlight>
                  <a:srgbClr val="00FFFF"/>
                </a:highlight>
              </a:rPr>
              <a:t>14 – Notifica SCIA ai fini della registrazione</a:t>
            </a:r>
          </a:p>
          <a:p>
            <a:r>
              <a:rPr lang="it-IT" dirty="0">
                <a:highlight>
                  <a:srgbClr val="00FFFF"/>
                </a:highlight>
              </a:rPr>
              <a:t>14.bis Domanda di autorizzazione per la produzione</a:t>
            </a:r>
          </a:p>
          <a:p>
            <a:r>
              <a:rPr lang="it-IT" dirty="0">
                <a:highlight>
                  <a:srgbClr val="00FFFF"/>
                </a:highlight>
              </a:rPr>
              <a:t> prodotti origine animale</a:t>
            </a:r>
          </a:p>
          <a:p>
            <a:r>
              <a:rPr lang="it-IT" dirty="0">
                <a:highlight>
                  <a:srgbClr val="00FFFF"/>
                </a:highlight>
              </a:rPr>
              <a:t>14.ter - Notifica SCIA ai fini del riconoscimento</a:t>
            </a:r>
          </a:p>
          <a:p>
            <a:r>
              <a:rPr lang="it-IT" dirty="0"/>
              <a:t>15 - </a:t>
            </a:r>
            <a:r>
              <a:rPr lang="it-IT" dirty="0">
                <a:highlight>
                  <a:srgbClr val="00FF00"/>
                </a:highlight>
              </a:rPr>
              <a:t>modulo panifici</a:t>
            </a:r>
          </a:p>
          <a:p>
            <a:r>
              <a:rPr lang="it-IT" dirty="0"/>
              <a:t>16 - modulo </a:t>
            </a:r>
            <a:r>
              <a:rPr lang="it-IT" dirty="0" err="1"/>
              <a:t>tintolavanderie</a:t>
            </a:r>
            <a:endParaRPr lang="it-IT" dirty="0"/>
          </a:p>
          <a:p>
            <a:r>
              <a:rPr lang="it-IT" dirty="0"/>
              <a:t>17 - modulo somministrazione a domicilio</a:t>
            </a:r>
          </a:p>
          <a:p>
            <a:r>
              <a:rPr lang="it-IT" dirty="0"/>
              <a:t>18 - modulo somministrazione nelle aree di servizio</a:t>
            </a:r>
          </a:p>
          <a:p>
            <a:r>
              <a:rPr lang="it-IT" dirty="0"/>
              <a:t>19. modulo somministrazione nelle scuole ospedali </a:t>
            </a:r>
            <a:r>
              <a:rPr lang="it-IT" dirty="0" err="1"/>
              <a:t>ecc</a:t>
            </a:r>
            <a:endParaRPr lang="it-IT" dirty="0"/>
          </a:p>
          <a:p>
            <a:endParaRPr lang="it-IT" dirty="0"/>
          </a:p>
        </p:txBody>
      </p:sp>
      <p:sp>
        <p:nvSpPr>
          <p:cNvPr id="5" name="CasellaDiTesto 4">
            <a:extLst>
              <a:ext uri="{FF2B5EF4-FFF2-40B4-BE49-F238E27FC236}">
                <a16:creationId xmlns:a16="http://schemas.microsoft.com/office/drawing/2014/main" id="{2B4FE969-ED01-5111-8CBB-53E95B5160E3}"/>
              </a:ext>
            </a:extLst>
          </p:cNvPr>
          <p:cNvSpPr txBox="1"/>
          <p:nvPr/>
        </p:nvSpPr>
        <p:spPr>
          <a:xfrm>
            <a:off x="6164826" y="24519"/>
            <a:ext cx="6096000" cy="5909310"/>
          </a:xfrm>
          <a:prstGeom prst="rect">
            <a:avLst/>
          </a:prstGeom>
          <a:noFill/>
        </p:spPr>
        <p:txBody>
          <a:bodyPr wrap="square">
            <a:spAutoFit/>
          </a:bodyPr>
          <a:lstStyle/>
          <a:p>
            <a:r>
              <a:rPr lang="it-IT" dirty="0"/>
              <a:t>20 - modulo autorimesse</a:t>
            </a:r>
          </a:p>
          <a:p>
            <a:r>
              <a:rPr lang="it-IT" dirty="0"/>
              <a:t>21 - modulo autoriparatori</a:t>
            </a:r>
          </a:p>
          <a:p>
            <a:r>
              <a:rPr lang="it-IT" dirty="0"/>
              <a:t>22 - Modulo Commercio all'ingrosso</a:t>
            </a:r>
          </a:p>
          <a:p>
            <a:r>
              <a:rPr lang="it-IT" dirty="0"/>
              <a:t>23 - Modulo facchinaggio</a:t>
            </a:r>
          </a:p>
          <a:p>
            <a:r>
              <a:rPr lang="it-IT" dirty="0"/>
              <a:t>24 - Modulo Imprese di pulizie</a:t>
            </a:r>
          </a:p>
          <a:p>
            <a:r>
              <a:rPr lang="it-IT" dirty="0"/>
              <a:t>25 - Modulo Agenzie di affari</a:t>
            </a:r>
          </a:p>
          <a:p>
            <a:r>
              <a:rPr lang="it-IT" dirty="0"/>
              <a:t>26 - Modulo somministrazione circoli aderenti non commerciali</a:t>
            </a:r>
          </a:p>
          <a:p>
            <a:r>
              <a:rPr lang="it-IT" dirty="0"/>
              <a:t>27 - Modulo somministrazione circoli aderenti non commerciali zone tutelate</a:t>
            </a:r>
          </a:p>
          <a:p>
            <a:r>
              <a:rPr lang="it-IT" dirty="0"/>
              <a:t>28 - Modulo Strutture Alberghiere</a:t>
            </a:r>
          </a:p>
          <a:p>
            <a:r>
              <a:rPr lang="it-IT" dirty="0"/>
              <a:t>29 - Modulo Strutture Aria Aperta</a:t>
            </a:r>
          </a:p>
          <a:p>
            <a:r>
              <a:rPr lang="it-IT" dirty="0"/>
              <a:t>30 - </a:t>
            </a:r>
            <a:r>
              <a:rPr lang="it-IT" dirty="0">
                <a:highlight>
                  <a:srgbClr val="00FF00"/>
                </a:highlight>
              </a:rPr>
              <a:t>Modulo Palestre</a:t>
            </a:r>
          </a:p>
          <a:p>
            <a:r>
              <a:rPr lang="it-IT" dirty="0"/>
              <a:t>31 - Modulo Autoscuole</a:t>
            </a:r>
          </a:p>
          <a:p>
            <a:r>
              <a:rPr lang="it-IT" dirty="0"/>
              <a:t>32 - Modulo Somministrazione circoli privati commerciali zone non tutelate</a:t>
            </a:r>
          </a:p>
          <a:p>
            <a:r>
              <a:rPr lang="it-IT" dirty="0"/>
              <a:t>33 - Modulo Somministrazione circoli privati commerciali zone tutelate</a:t>
            </a:r>
          </a:p>
          <a:p>
            <a:r>
              <a:rPr lang="it-IT" dirty="0"/>
              <a:t>34 - Modulo Comunicazione Variazione Attività Esistenti</a:t>
            </a:r>
          </a:p>
          <a:p>
            <a:r>
              <a:rPr lang="it-IT" dirty="0">
                <a:highlight>
                  <a:srgbClr val="00FF00"/>
                </a:highlight>
              </a:rPr>
              <a:t>35 - Modulo Commercio Itinerante</a:t>
            </a:r>
          </a:p>
          <a:p>
            <a:r>
              <a:rPr lang="it-IT" dirty="0">
                <a:highlight>
                  <a:srgbClr val="00FF00"/>
                </a:highlight>
              </a:rPr>
              <a:t>36 - Modulo Attività Funeraria</a:t>
            </a:r>
          </a:p>
        </p:txBody>
      </p:sp>
      <p:sp>
        <p:nvSpPr>
          <p:cNvPr id="2" name="Rettangolo 1">
            <a:extLst>
              <a:ext uri="{FF2B5EF4-FFF2-40B4-BE49-F238E27FC236}">
                <a16:creationId xmlns:a16="http://schemas.microsoft.com/office/drawing/2014/main" id="{EEB06FEB-B8E8-0EC9-0A92-41F404DD5E1F}"/>
              </a:ext>
            </a:extLst>
          </p:cNvPr>
          <p:cNvSpPr/>
          <p:nvPr/>
        </p:nvSpPr>
        <p:spPr>
          <a:xfrm rot="16200000">
            <a:off x="-2408416" y="2956155"/>
            <a:ext cx="5524718" cy="707886"/>
          </a:xfrm>
          <a:prstGeom prst="rect">
            <a:avLst/>
          </a:prstGeom>
          <a:noFill/>
        </p:spPr>
        <p:txBody>
          <a:bodyPr wrap="square" lIns="91440" tIns="45720" rIns="91440" bIns="45720">
            <a:spAutoFit/>
          </a:bodyPr>
          <a:lstStyle/>
          <a:p>
            <a:r>
              <a:rPr lang="it-IT" sz="2000" b="1" dirty="0">
                <a:highlight>
                  <a:srgbClr val="FFFF00"/>
                </a:highlight>
              </a:rPr>
              <a:t>MODULISTICA  UNIFICATA E STANDARDIZZATA</a:t>
            </a:r>
          </a:p>
          <a:p>
            <a:r>
              <a:rPr lang="it-IT" sz="2000" b="1" dirty="0">
                <a:highlight>
                  <a:srgbClr val="FFFF00"/>
                </a:highlight>
              </a:rPr>
              <a:t> GIA’ APPROVATA DALLA REGIONE SICILIANA</a:t>
            </a:r>
          </a:p>
        </p:txBody>
      </p:sp>
      <p:sp>
        <p:nvSpPr>
          <p:cNvPr id="4" name="Segnaposto piè di pagina 3">
            <a:extLst>
              <a:ext uri="{FF2B5EF4-FFF2-40B4-BE49-F238E27FC236}">
                <a16:creationId xmlns:a16="http://schemas.microsoft.com/office/drawing/2014/main" id="{E182767D-248D-22E4-641B-E7E7CBEABB76}"/>
              </a:ext>
            </a:extLst>
          </p:cNvPr>
          <p:cNvSpPr>
            <a:spLocks noGrp="1"/>
          </p:cNvSpPr>
          <p:nvPr>
            <p:ph type="ftr" sz="quarter" idx="11"/>
          </p:nvPr>
        </p:nvSpPr>
        <p:spPr/>
        <p:txBody>
          <a:bodyPr/>
          <a:lstStyle/>
          <a:p>
            <a:r>
              <a:rPr lang="it-IT"/>
              <a:t>M.Serio-Riproduzione riservata -Palermo, 27 febbraio 2026 (ANCI SICILIA)</a:t>
            </a:r>
          </a:p>
        </p:txBody>
      </p:sp>
      <p:sp>
        <p:nvSpPr>
          <p:cNvPr id="6" name="Segnaposto numero diapositiva 5">
            <a:extLst>
              <a:ext uri="{FF2B5EF4-FFF2-40B4-BE49-F238E27FC236}">
                <a16:creationId xmlns:a16="http://schemas.microsoft.com/office/drawing/2014/main" id="{10F12B81-3A8E-B844-BC28-A11D1ADDD566}"/>
              </a:ext>
            </a:extLst>
          </p:cNvPr>
          <p:cNvSpPr>
            <a:spLocks noGrp="1"/>
          </p:cNvSpPr>
          <p:nvPr>
            <p:ph type="sldNum" sz="quarter" idx="12"/>
          </p:nvPr>
        </p:nvSpPr>
        <p:spPr/>
        <p:txBody>
          <a:bodyPr/>
          <a:lstStyle/>
          <a:p>
            <a:fld id="{56C962FA-7BBA-42EA-B52A-38530D7E724D}" type="slidenum">
              <a:rPr lang="it-IT" smtClean="0"/>
              <a:t>35</a:t>
            </a:fld>
            <a:endParaRPr lang="it-IT"/>
          </a:p>
        </p:txBody>
      </p:sp>
    </p:spTree>
    <p:extLst>
      <p:ext uri="{BB962C8B-B14F-4D97-AF65-F5344CB8AC3E}">
        <p14:creationId xmlns:p14="http://schemas.microsoft.com/office/powerpoint/2010/main" val="32606513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cartone animato, poster">
            <a:extLst>
              <a:ext uri="{FF2B5EF4-FFF2-40B4-BE49-F238E27FC236}">
                <a16:creationId xmlns:a16="http://schemas.microsoft.com/office/drawing/2014/main" id="{47A808B0-E9D3-88A0-F07F-7F7A5EB2B662}"/>
              </a:ext>
            </a:extLst>
          </p:cNvPr>
          <p:cNvPicPr>
            <a:picLocks noChangeAspect="1"/>
          </p:cNvPicPr>
          <p:nvPr/>
        </p:nvPicPr>
        <p:blipFill>
          <a:blip r:embed="rId2"/>
          <a:stretch>
            <a:fillRect/>
          </a:stretch>
        </p:blipFill>
        <p:spPr>
          <a:xfrm>
            <a:off x="3805084" y="225040"/>
            <a:ext cx="4768645" cy="6166351"/>
          </a:xfrm>
          <a:prstGeom prst="rect">
            <a:avLst/>
          </a:prstGeom>
        </p:spPr>
      </p:pic>
      <p:sp>
        <p:nvSpPr>
          <p:cNvPr id="2" name="Segnaposto piè di pagina 1">
            <a:extLst>
              <a:ext uri="{FF2B5EF4-FFF2-40B4-BE49-F238E27FC236}">
                <a16:creationId xmlns:a16="http://schemas.microsoft.com/office/drawing/2014/main" id="{31A20394-BF2D-E39C-9F0E-CC38E609546F}"/>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4189B814-8F6E-9467-AF98-400F3D6C2632}"/>
              </a:ext>
            </a:extLst>
          </p:cNvPr>
          <p:cNvSpPr>
            <a:spLocks noGrp="1"/>
          </p:cNvSpPr>
          <p:nvPr>
            <p:ph type="sldNum" sz="quarter" idx="12"/>
          </p:nvPr>
        </p:nvSpPr>
        <p:spPr/>
        <p:txBody>
          <a:bodyPr/>
          <a:lstStyle/>
          <a:p>
            <a:fld id="{56C962FA-7BBA-42EA-B52A-38530D7E724D}" type="slidenum">
              <a:rPr lang="it-IT" smtClean="0"/>
              <a:t>36</a:t>
            </a:fld>
            <a:endParaRPr lang="it-IT"/>
          </a:p>
        </p:txBody>
      </p:sp>
    </p:spTree>
    <p:extLst>
      <p:ext uri="{BB962C8B-B14F-4D97-AF65-F5344CB8AC3E}">
        <p14:creationId xmlns:p14="http://schemas.microsoft.com/office/powerpoint/2010/main" val="28503898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17CB756-A367-1EF7-9192-23FC3E89F67B}"/>
              </a:ext>
            </a:extLst>
          </p:cNvPr>
          <p:cNvSpPr txBox="1"/>
          <p:nvPr/>
        </p:nvSpPr>
        <p:spPr>
          <a:xfrm>
            <a:off x="581890" y="1462578"/>
            <a:ext cx="8552278" cy="1477328"/>
          </a:xfrm>
          <a:prstGeom prst="rect">
            <a:avLst/>
          </a:prstGeom>
          <a:noFill/>
        </p:spPr>
        <p:txBody>
          <a:bodyPr wrap="square">
            <a:spAutoFit/>
          </a:bodyPr>
          <a:lstStyle/>
          <a:p>
            <a:pPr algn="just"/>
            <a:r>
              <a:rPr lang="it-IT" b="1" dirty="0">
                <a:latin typeface="Tahoma" panose="020B0604030504040204" pitchFamily="34" charset="0"/>
                <a:ea typeface="Tahoma" panose="020B0604030504040204" pitchFamily="34" charset="0"/>
                <a:cs typeface="Tahoma" panose="020B0604030504040204" pitchFamily="34" charset="0"/>
              </a:rPr>
              <a:t>Moduli standard e digitalizzati</a:t>
            </a:r>
          </a:p>
          <a:p>
            <a:pPr algn="just"/>
            <a:r>
              <a:rPr lang="it-IT" b="1" dirty="0">
                <a:latin typeface="Tahoma" panose="020B0604030504040204" pitchFamily="34" charset="0"/>
                <a:ea typeface="Tahoma" panose="020B0604030504040204" pitchFamily="34" charset="0"/>
                <a:cs typeface="Tahoma" panose="020B0604030504040204" pitchFamily="34" charset="0"/>
              </a:rPr>
              <a:t>Proseguendo nel percorso di unificazione e standardizzazione della modulistica volta a snellire e semplificare le procedure, in sede di Conferenza Unificata </a:t>
            </a:r>
            <a:r>
              <a:rPr lang="it-IT" b="1" dirty="0">
                <a:solidFill>
                  <a:srgbClr val="FF0000"/>
                </a:solidFill>
                <a:latin typeface="Tahoma" panose="020B0604030504040204" pitchFamily="34" charset="0"/>
                <a:ea typeface="Tahoma" panose="020B0604030504040204" pitchFamily="34" charset="0"/>
                <a:cs typeface="Tahoma" panose="020B0604030504040204" pitchFamily="34" charset="0"/>
              </a:rPr>
              <a:t>sono stati sanciti ulteriori accordi tra le parti che modificano la modulistica ed introducono nuovi moduli</a:t>
            </a:r>
          </a:p>
        </p:txBody>
      </p:sp>
      <p:sp>
        <p:nvSpPr>
          <p:cNvPr id="4" name="CasellaDiTesto 3">
            <a:extLst>
              <a:ext uri="{FF2B5EF4-FFF2-40B4-BE49-F238E27FC236}">
                <a16:creationId xmlns:a16="http://schemas.microsoft.com/office/drawing/2014/main" id="{DBA7B19E-6B2B-327F-49D0-CBF89DB837EF}"/>
              </a:ext>
            </a:extLst>
          </p:cNvPr>
          <p:cNvSpPr txBox="1"/>
          <p:nvPr/>
        </p:nvSpPr>
        <p:spPr>
          <a:xfrm>
            <a:off x="581890" y="0"/>
            <a:ext cx="3962400" cy="1384995"/>
          </a:xfrm>
          <a:prstGeom prst="rect">
            <a:avLst/>
          </a:prstGeom>
          <a:noFill/>
        </p:spPr>
        <p:txBody>
          <a:bodyPr wrap="square">
            <a:spAutoFit/>
          </a:bodyPr>
          <a:lstStyle/>
          <a:p>
            <a:pPr algn="ctr"/>
            <a:r>
              <a:rPr lang="it-IT" sz="2800" b="1" dirty="0">
                <a:latin typeface="Tahoma" panose="020B0604030504040204" pitchFamily="34" charset="0"/>
                <a:ea typeface="Tahoma" panose="020B0604030504040204" pitchFamily="34" charset="0"/>
                <a:cs typeface="Tahoma" panose="020B0604030504040204" pitchFamily="34" charset="0"/>
              </a:rPr>
              <a:t>SEMPLIFICAZIONE PER LA RIPRESA:</a:t>
            </a:r>
          </a:p>
          <a:p>
            <a:pPr algn="ctr"/>
            <a:r>
              <a:rPr lang="it-IT" sz="2800" b="1" dirty="0">
                <a:latin typeface="Tahoma" panose="020B0604030504040204" pitchFamily="34" charset="0"/>
                <a:ea typeface="Tahoma" panose="020B0604030504040204" pitchFamily="34" charset="0"/>
                <a:cs typeface="Tahoma" panose="020B0604030504040204" pitchFamily="34" charset="0"/>
              </a:rPr>
              <a:t>AGENDA 2020-2026</a:t>
            </a:r>
          </a:p>
        </p:txBody>
      </p:sp>
      <p:sp>
        <p:nvSpPr>
          <p:cNvPr id="6" name="CasellaDiTesto 5">
            <a:extLst>
              <a:ext uri="{FF2B5EF4-FFF2-40B4-BE49-F238E27FC236}">
                <a16:creationId xmlns:a16="http://schemas.microsoft.com/office/drawing/2014/main" id="{3220B696-3501-F4F9-E486-F34F0E9814C9}"/>
              </a:ext>
            </a:extLst>
          </p:cNvPr>
          <p:cNvSpPr txBox="1"/>
          <p:nvPr/>
        </p:nvSpPr>
        <p:spPr>
          <a:xfrm>
            <a:off x="581890" y="3017489"/>
            <a:ext cx="10892354" cy="2585323"/>
          </a:xfrm>
          <a:prstGeom prst="rect">
            <a:avLst/>
          </a:prstGeom>
          <a:noFill/>
        </p:spPr>
        <p:txBody>
          <a:bodyPr wrap="square">
            <a:spAutoFit/>
          </a:bodyPr>
          <a:lstStyle/>
          <a:p>
            <a:r>
              <a:rPr lang="it-IT" dirty="0"/>
              <a:t>Per ogni accordo:</a:t>
            </a:r>
          </a:p>
          <a:p>
            <a:pPr marL="285750" indent="-285750">
              <a:buFont typeface="Arial" panose="020B0604020202020204" pitchFamily="34" charset="0"/>
              <a:buChar char="•"/>
            </a:pPr>
            <a:r>
              <a:rPr lang="it-IT" dirty="0"/>
              <a:t>Ai sensi dell'articolo 2, comma 1, del decreto legislativo 30 giugno 2016, n. 126 e dell'articolo 24, commi 2bis, 3 e 4 del decreto-legge 24 giugno 2014, n. 90, convertito con modificazioni dalla legge 11 agosto 2014, n. 114, </a:t>
            </a:r>
            <a:r>
              <a:rPr lang="it-IT" b="1" dirty="0">
                <a:solidFill>
                  <a:srgbClr val="FF0000"/>
                </a:solidFill>
              </a:rPr>
              <a:t>le regioni dovranno adeguare entro 45 giorni</a:t>
            </a:r>
            <a:r>
              <a:rPr lang="it-IT" dirty="0"/>
              <a:t>, in relazione alle specifiche normative regionali, i contenuti informativi dei moduli unificati e standardizzati, utilizzando le informazioni contrassegnate come variabili. </a:t>
            </a:r>
            <a:r>
              <a:rPr lang="it-IT" b="1" dirty="0">
                <a:solidFill>
                  <a:srgbClr val="FF0000"/>
                </a:solidFill>
              </a:rPr>
              <a:t>I comuni, </a:t>
            </a:r>
            <a:r>
              <a:rPr lang="it-IT" dirty="0"/>
              <a:t>in ogni caso, </a:t>
            </a:r>
            <a:r>
              <a:rPr lang="it-IT" b="1" dirty="0">
                <a:solidFill>
                  <a:srgbClr val="FF0000"/>
                </a:solidFill>
              </a:rPr>
              <a:t>dovranno adeguare  la modulistica</a:t>
            </a:r>
            <a:r>
              <a:rPr lang="it-IT" dirty="0"/>
              <a:t> in uso </a:t>
            </a:r>
            <a:r>
              <a:rPr lang="it-IT" b="1" dirty="0">
                <a:solidFill>
                  <a:srgbClr val="FF0000"/>
                </a:solidFill>
              </a:rPr>
              <a:t>entro e non oltre 60 giorni</a:t>
            </a:r>
            <a:r>
              <a:rPr lang="it-IT" dirty="0"/>
              <a:t>. Restano fermi gli ulteriori livelli di semplificazione di cui all'articolo 5 del decreto legislativo 25 novembre 2016, n. 222.  </a:t>
            </a:r>
          </a:p>
          <a:p>
            <a:pPr marL="285750" indent="-285750">
              <a:buFont typeface="Arial" panose="020B0604020202020204" pitchFamily="34" charset="0"/>
              <a:buChar char="•"/>
            </a:pPr>
            <a:r>
              <a:rPr lang="it-IT" dirty="0"/>
              <a:t>Le regioni e i comuni garantiscono la massima diffusione dei nuovi moduli adottati.</a:t>
            </a:r>
          </a:p>
        </p:txBody>
      </p:sp>
      <p:pic>
        <p:nvPicPr>
          <p:cNvPr id="5" name="Immagine 4" descr="Immagine che contiene testo, schermata, software, schermo">
            <a:extLst>
              <a:ext uri="{FF2B5EF4-FFF2-40B4-BE49-F238E27FC236}">
                <a16:creationId xmlns:a16="http://schemas.microsoft.com/office/drawing/2014/main" id="{DBA9D33A-6A81-9FEE-5CE3-5FACD5E05ED8}"/>
              </a:ext>
            </a:extLst>
          </p:cNvPr>
          <p:cNvPicPr>
            <a:picLocks noChangeAspect="1"/>
          </p:cNvPicPr>
          <p:nvPr/>
        </p:nvPicPr>
        <p:blipFill>
          <a:blip r:embed="rId2"/>
          <a:stretch>
            <a:fillRect/>
          </a:stretch>
        </p:blipFill>
        <p:spPr>
          <a:xfrm>
            <a:off x="9393644" y="0"/>
            <a:ext cx="2798356" cy="2517242"/>
          </a:xfrm>
          <a:prstGeom prst="rect">
            <a:avLst/>
          </a:prstGeom>
        </p:spPr>
      </p:pic>
      <p:sp>
        <p:nvSpPr>
          <p:cNvPr id="7" name="CasellaDiTesto 6">
            <a:extLst>
              <a:ext uri="{FF2B5EF4-FFF2-40B4-BE49-F238E27FC236}">
                <a16:creationId xmlns:a16="http://schemas.microsoft.com/office/drawing/2014/main" id="{DA307336-BBCA-A37E-9B00-90686084D4C8}"/>
              </a:ext>
            </a:extLst>
          </p:cNvPr>
          <p:cNvSpPr txBox="1"/>
          <p:nvPr/>
        </p:nvSpPr>
        <p:spPr>
          <a:xfrm>
            <a:off x="581890" y="5641394"/>
            <a:ext cx="11147993" cy="923330"/>
          </a:xfrm>
          <a:prstGeom prst="rect">
            <a:avLst/>
          </a:prstGeom>
          <a:noFill/>
        </p:spPr>
        <p:txBody>
          <a:bodyPr wrap="square">
            <a:spAutoFit/>
          </a:bodyPr>
          <a:lstStyle/>
          <a:p>
            <a:r>
              <a:rPr lang="it-IT" dirty="0"/>
              <a:t>ANCE ritiene che se la Regione (eventualmente con le proprie integrazioni) e il Comune non si adeguano entro i termini stabiliti, cittadini e imprese potranno comunque utilizzare i moduli unificati a partire da 30 giorni dopo la scadenza prevista.</a:t>
            </a:r>
          </a:p>
        </p:txBody>
      </p:sp>
      <p:sp>
        <p:nvSpPr>
          <p:cNvPr id="2" name="Segnaposto piè di pagina 1">
            <a:extLst>
              <a:ext uri="{FF2B5EF4-FFF2-40B4-BE49-F238E27FC236}">
                <a16:creationId xmlns:a16="http://schemas.microsoft.com/office/drawing/2014/main" id="{96732F7C-D550-1C04-02C6-22BBC1B3A4E1}"/>
              </a:ext>
            </a:extLst>
          </p:cNvPr>
          <p:cNvSpPr>
            <a:spLocks noGrp="1"/>
          </p:cNvSpPr>
          <p:nvPr>
            <p:ph type="ftr" sz="quarter" idx="11"/>
          </p:nvPr>
        </p:nvSpPr>
        <p:spPr/>
        <p:txBody>
          <a:bodyPr/>
          <a:lstStyle/>
          <a:p>
            <a:r>
              <a:rPr lang="it-IT"/>
              <a:t>M.Serio-Riproduzione riservata -Palermo, 27 febbraio 2026 (ANCI SICILIA)</a:t>
            </a:r>
          </a:p>
        </p:txBody>
      </p:sp>
      <p:sp>
        <p:nvSpPr>
          <p:cNvPr id="8" name="Segnaposto numero diapositiva 7">
            <a:extLst>
              <a:ext uri="{FF2B5EF4-FFF2-40B4-BE49-F238E27FC236}">
                <a16:creationId xmlns:a16="http://schemas.microsoft.com/office/drawing/2014/main" id="{CF172711-3B5B-EE31-BD9D-C56D278D6405}"/>
              </a:ext>
            </a:extLst>
          </p:cNvPr>
          <p:cNvSpPr>
            <a:spLocks noGrp="1"/>
          </p:cNvSpPr>
          <p:nvPr>
            <p:ph type="sldNum" sz="quarter" idx="12"/>
          </p:nvPr>
        </p:nvSpPr>
        <p:spPr/>
        <p:txBody>
          <a:bodyPr/>
          <a:lstStyle/>
          <a:p>
            <a:fld id="{56C962FA-7BBA-42EA-B52A-38530D7E724D}" type="slidenum">
              <a:rPr lang="it-IT" smtClean="0"/>
              <a:t>37</a:t>
            </a:fld>
            <a:endParaRPr lang="it-IT"/>
          </a:p>
        </p:txBody>
      </p:sp>
    </p:spTree>
    <p:extLst>
      <p:ext uri="{BB962C8B-B14F-4D97-AF65-F5344CB8AC3E}">
        <p14:creationId xmlns:p14="http://schemas.microsoft.com/office/powerpoint/2010/main" val="7391524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ella 7">
            <a:extLst>
              <a:ext uri="{FF2B5EF4-FFF2-40B4-BE49-F238E27FC236}">
                <a16:creationId xmlns:a16="http://schemas.microsoft.com/office/drawing/2014/main" id="{0E6A9DD5-07A0-21E9-42AA-2CDC4AF64F9C}"/>
              </a:ext>
            </a:extLst>
          </p:cNvPr>
          <p:cNvGraphicFramePr>
            <a:graphicFrameLocks noGrp="1"/>
          </p:cNvGraphicFramePr>
          <p:nvPr>
            <p:extLst>
              <p:ext uri="{D42A27DB-BD31-4B8C-83A1-F6EECF244321}">
                <p14:modId xmlns:p14="http://schemas.microsoft.com/office/powerpoint/2010/main" val="1643719240"/>
              </p:ext>
            </p:extLst>
          </p:nvPr>
        </p:nvGraphicFramePr>
        <p:xfrm>
          <a:off x="642169" y="344129"/>
          <a:ext cx="10907661" cy="1078164"/>
        </p:xfrm>
        <a:graphic>
          <a:graphicData uri="http://schemas.openxmlformats.org/drawingml/2006/table">
            <a:tbl>
              <a:tblPr/>
              <a:tblGrid>
                <a:gridCol w="2076249">
                  <a:extLst>
                    <a:ext uri="{9D8B030D-6E8A-4147-A177-3AD203B41FA5}">
                      <a16:colId xmlns:a16="http://schemas.microsoft.com/office/drawing/2014/main" val="729599066"/>
                    </a:ext>
                  </a:extLst>
                </a:gridCol>
                <a:gridCol w="2207853">
                  <a:extLst>
                    <a:ext uri="{9D8B030D-6E8A-4147-A177-3AD203B41FA5}">
                      <a16:colId xmlns:a16="http://schemas.microsoft.com/office/drawing/2014/main" val="3273010623"/>
                    </a:ext>
                  </a:extLst>
                </a:gridCol>
                <a:gridCol w="2207853">
                  <a:extLst>
                    <a:ext uri="{9D8B030D-6E8A-4147-A177-3AD203B41FA5}">
                      <a16:colId xmlns:a16="http://schemas.microsoft.com/office/drawing/2014/main" val="1140885055"/>
                    </a:ext>
                  </a:extLst>
                </a:gridCol>
                <a:gridCol w="2207853">
                  <a:extLst>
                    <a:ext uri="{9D8B030D-6E8A-4147-A177-3AD203B41FA5}">
                      <a16:colId xmlns:a16="http://schemas.microsoft.com/office/drawing/2014/main" val="3266404191"/>
                    </a:ext>
                  </a:extLst>
                </a:gridCol>
                <a:gridCol w="2207853">
                  <a:extLst>
                    <a:ext uri="{9D8B030D-6E8A-4147-A177-3AD203B41FA5}">
                      <a16:colId xmlns:a16="http://schemas.microsoft.com/office/drawing/2014/main" val="533833983"/>
                    </a:ext>
                  </a:extLst>
                </a:gridCol>
              </a:tblGrid>
              <a:tr h="1078164">
                <a:tc>
                  <a:txBody>
                    <a:bodyPr/>
                    <a:lstStyle/>
                    <a:p>
                      <a:pPr>
                        <a:buNone/>
                      </a:pPr>
                      <a:r>
                        <a:rPr lang="it-IT" sz="2000" b="1" dirty="0">
                          <a:solidFill>
                            <a:srgbClr val="FF0000"/>
                          </a:solidFill>
                        </a:rPr>
                        <a:t>Commercio all'ingrosso</a:t>
                      </a:r>
                    </a:p>
                  </a:txBody>
                  <a:tcPr anchor="ctr">
                    <a:lnL>
                      <a:noFill/>
                    </a:lnL>
                    <a:lnR>
                      <a:noFill/>
                    </a:lnR>
                    <a:lnT>
                      <a:noFill/>
                    </a:lnT>
                    <a:lnB>
                      <a:noFill/>
                    </a:lnB>
                    <a:solidFill>
                      <a:schemeClr val="accent4">
                        <a:lumMod val="20000"/>
                        <a:lumOff val="80000"/>
                      </a:schemeClr>
                    </a:solidFill>
                  </a:tcPr>
                </a:tc>
                <a:tc>
                  <a:txBody>
                    <a:bodyPr/>
                    <a:lstStyle/>
                    <a:p>
                      <a:pPr>
                        <a:buNone/>
                      </a:pPr>
                      <a:r>
                        <a:rPr lang="it-IT" sz="1200" b="1" dirty="0"/>
                        <a:t>Comunicazione per l'esercizio di attività di commercio all'ingrosso</a:t>
                      </a:r>
                    </a:p>
                  </a:txBody>
                  <a:tcPr anchor="ctr">
                    <a:lnL>
                      <a:noFill/>
                    </a:lnL>
                    <a:lnR>
                      <a:noFill/>
                    </a:lnR>
                    <a:lnT>
                      <a:noFill/>
                    </a:lnT>
                    <a:lnB>
                      <a:noFill/>
                    </a:lnB>
                    <a:solidFill>
                      <a:schemeClr val="accent4">
                        <a:lumMod val="20000"/>
                        <a:lumOff val="80000"/>
                      </a:schemeClr>
                    </a:solidFill>
                  </a:tcPr>
                </a:tc>
                <a:tc>
                  <a:txBody>
                    <a:bodyPr/>
                    <a:lstStyle/>
                    <a:p>
                      <a:pPr>
                        <a:buNone/>
                      </a:pPr>
                      <a:r>
                        <a:rPr lang="it-IT" sz="2000" b="1" dirty="0">
                          <a:hlinkClick r:id="rId2"/>
                        </a:rPr>
                        <a:t>Accordo 23 ottobre 2025 </a:t>
                      </a:r>
                      <a:endParaRPr lang="it-IT" sz="2000" b="1" dirty="0"/>
                    </a:p>
                  </a:txBody>
                  <a:tcPr anchor="ctr">
                    <a:lnL>
                      <a:noFill/>
                    </a:lnL>
                    <a:lnR>
                      <a:noFill/>
                    </a:lnR>
                    <a:lnT>
                      <a:noFill/>
                    </a:lnT>
                    <a:lnB>
                      <a:noFill/>
                    </a:lnB>
                    <a:solidFill>
                      <a:schemeClr val="accent4">
                        <a:lumMod val="20000"/>
                        <a:lumOff val="80000"/>
                      </a:schemeClr>
                    </a:solidFill>
                  </a:tcPr>
                </a:tc>
                <a:tc>
                  <a:txBody>
                    <a:bodyPr/>
                    <a:lstStyle/>
                    <a:p>
                      <a:pPr>
                        <a:buNone/>
                      </a:pPr>
                      <a:r>
                        <a:rPr lang="it-IT" sz="1200"/>
                        <a:t>Attività produttive - Commercio </a:t>
                      </a:r>
                    </a:p>
                  </a:txBody>
                  <a:tcPr anchor="ctr">
                    <a:lnL>
                      <a:noFill/>
                    </a:lnL>
                    <a:lnR>
                      <a:noFill/>
                    </a:lnR>
                    <a:lnT>
                      <a:noFill/>
                    </a:lnT>
                    <a:lnB>
                      <a:noFill/>
                    </a:lnB>
                    <a:solidFill>
                      <a:schemeClr val="accent4">
                        <a:lumMod val="20000"/>
                        <a:lumOff val="80000"/>
                      </a:schemeClr>
                    </a:solidFill>
                  </a:tcPr>
                </a:tc>
                <a:tc>
                  <a:txBody>
                    <a:bodyPr/>
                    <a:lstStyle/>
                    <a:p>
                      <a:pPr>
                        <a:buNone/>
                      </a:pPr>
                      <a:r>
                        <a:rPr lang="it-IT" sz="1200" dirty="0">
                          <a:hlinkClick r:id="rId3"/>
                        </a:rPr>
                        <a:t>Scarica modulo (919.69 KB) </a:t>
                      </a:r>
                      <a:endParaRPr lang="it-IT" sz="1200" dirty="0"/>
                    </a:p>
                  </a:txBody>
                  <a:tcPr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3968377716"/>
                  </a:ext>
                </a:extLst>
              </a:tr>
            </a:tbl>
          </a:graphicData>
        </a:graphic>
      </p:graphicFrame>
      <p:graphicFrame>
        <p:nvGraphicFramePr>
          <p:cNvPr id="9" name="Tabella 8">
            <a:extLst>
              <a:ext uri="{FF2B5EF4-FFF2-40B4-BE49-F238E27FC236}">
                <a16:creationId xmlns:a16="http://schemas.microsoft.com/office/drawing/2014/main" id="{91DE1DF7-8DF3-EDC7-1C72-B2D57F1E206E}"/>
              </a:ext>
            </a:extLst>
          </p:cNvPr>
          <p:cNvGraphicFramePr>
            <a:graphicFrameLocks noGrp="1"/>
          </p:cNvGraphicFramePr>
          <p:nvPr>
            <p:extLst>
              <p:ext uri="{D42A27DB-BD31-4B8C-83A1-F6EECF244321}">
                <p14:modId xmlns:p14="http://schemas.microsoft.com/office/powerpoint/2010/main" val="1719937331"/>
              </p:ext>
            </p:extLst>
          </p:nvPr>
        </p:nvGraphicFramePr>
        <p:xfrm>
          <a:off x="642170" y="1422293"/>
          <a:ext cx="10907659" cy="4892646"/>
        </p:xfrm>
        <a:graphic>
          <a:graphicData uri="http://schemas.openxmlformats.org/drawingml/2006/table">
            <a:tbl>
              <a:tblPr/>
              <a:tblGrid>
                <a:gridCol w="2170055">
                  <a:extLst>
                    <a:ext uri="{9D8B030D-6E8A-4147-A177-3AD203B41FA5}">
                      <a16:colId xmlns:a16="http://schemas.microsoft.com/office/drawing/2014/main" val="3091727699"/>
                    </a:ext>
                  </a:extLst>
                </a:gridCol>
                <a:gridCol w="2184401">
                  <a:extLst>
                    <a:ext uri="{9D8B030D-6E8A-4147-A177-3AD203B41FA5}">
                      <a16:colId xmlns:a16="http://schemas.microsoft.com/office/drawing/2014/main" val="3544975376"/>
                    </a:ext>
                  </a:extLst>
                </a:gridCol>
                <a:gridCol w="2184401">
                  <a:extLst>
                    <a:ext uri="{9D8B030D-6E8A-4147-A177-3AD203B41FA5}">
                      <a16:colId xmlns:a16="http://schemas.microsoft.com/office/drawing/2014/main" val="3793732885"/>
                    </a:ext>
                  </a:extLst>
                </a:gridCol>
                <a:gridCol w="2184401">
                  <a:extLst>
                    <a:ext uri="{9D8B030D-6E8A-4147-A177-3AD203B41FA5}">
                      <a16:colId xmlns:a16="http://schemas.microsoft.com/office/drawing/2014/main" val="2545375519"/>
                    </a:ext>
                  </a:extLst>
                </a:gridCol>
                <a:gridCol w="2184401">
                  <a:extLst>
                    <a:ext uri="{9D8B030D-6E8A-4147-A177-3AD203B41FA5}">
                      <a16:colId xmlns:a16="http://schemas.microsoft.com/office/drawing/2014/main" val="1038576406"/>
                    </a:ext>
                  </a:extLst>
                </a:gridCol>
              </a:tblGrid>
              <a:tr h="834955">
                <a:tc>
                  <a:txBody>
                    <a:bodyPr/>
                    <a:lstStyle/>
                    <a:p>
                      <a:pPr>
                        <a:buNone/>
                      </a:pPr>
                      <a:r>
                        <a:rPr lang="it-IT" sz="2000" b="1" dirty="0"/>
                        <a:t>Vendita sottocosto</a:t>
                      </a:r>
                    </a:p>
                  </a:txBody>
                  <a:tcPr marL="58802" marR="58802" marT="29401" marB="29401" anchor="ctr">
                    <a:lnL>
                      <a:noFill/>
                    </a:lnL>
                    <a:lnR>
                      <a:noFill/>
                    </a:lnR>
                    <a:lnT>
                      <a:noFill/>
                    </a:lnT>
                    <a:lnB>
                      <a:noFill/>
                    </a:lnB>
                    <a:solidFill>
                      <a:srgbClr val="FFFF00"/>
                    </a:solidFill>
                  </a:tcPr>
                </a:tc>
                <a:tc>
                  <a:txBody>
                    <a:bodyPr/>
                    <a:lstStyle/>
                    <a:p>
                      <a:pPr>
                        <a:buNone/>
                      </a:pPr>
                      <a:r>
                        <a:rPr lang="it-IT" sz="1200" b="1" dirty="0"/>
                        <a:t>Comunicazione per l’effettuazione di vendite sottocosto</a:t>
                      </a:r>
                    </a:p>
                  </a:txBody>
                  <a:tcPr marL="58802" marR="58802" marT="29401" marB="29401" anchor="ctr">
                    <a:lnL>
                      <a:noFill/>
                    </a:lnL>
                    <a:lnR>
                      <a:noFill/>
                    </a:lnR>
                    <a:lnT>
                      <a:noFill/>
                    </a:lnT>
                    <a:lnB>
                      <a:noFill/>
                    </a:lnB>
                    <a:solidFill>
                      <a:srgbClr val="FFFF00"/>
                    </a:solidFill>
                  </a:tcPr>
                </a:tc>
                <a:tc>
                  <a:txBody>
                    <a:bodyPr/>
                    <a:lstStyle/>
                    <a:p>
                      <a:pPr>
                        <a:buNone/>
                      </a:pPr>
                      <a:r>
                        <a:rPr lang="it-IT" sz="2000" b="1" dirty="0">
                          <a:hlinkClick r:id="rId4"/>
                        </a:rPr>
                        <a:t>Accordo 10 luglio 2025 </a:t>
                      </a:r>
                      <a:endParaRPr lang="it-IT" sz="2000" b="1" dirty="0"/>
                    </a:p>
                  </a:txBody>
                  <a:tcPr marL="58802" marR="58802" marT="29401" marB="29401" anchor="ctr">
                    <a:lnL>
                      <a:noFill/>
                    </a:lnL>
                    <a:lnR>
                      <a:noFill/>
                    </a:lnR>
                    <a:lnT>
                      <a:noFill/>
                    </a:lnT>
                    <a:lnB>
                      <a:noFill/>
                    </a:lnB>
                    <a:solidFill>
                      <a:srgbClr val="FFFF00"/>
                    </a:solidFill>
                  </a:tcPr>
                </a:tc>
                <a:tc>
                  <a:txBody>
                    <a:bodyPr/>
                    <a:lstStyle/>
                    <a:p>
                      <a:pPr>
                        <a:buNone/>
                      </a:pPr>
                      <a:r>
                        <a:rPr lang="it-IT" sz="1200" dirty="0"/>
                        <a:t>Attività produttive - Commercio </a:t>
                      </a:r>
                    </a:p>
                  </a:txBody>
                  <a:tcPr marL="58802" marR="58802" marT="29401" marB="29401" anchor="ctr">
                    <a:lnL>
                      <a:noFill/>
                    </a:lnL>
                    <a:lnR>
                      <a:noFill/>
                    </a:lnR>
                    <a:lnT>
                      <a:noFill/>
                    </a:lnT>
                    <a:lnB>
                      <a:noFill/>
                    </a:lnB>
                    <a:solidFill>
                      <a:srgbClr val="FFFF00"/>
                    </a:solidFill>
                  </a:tcPr>
                </a:tc>
                <a:tc>
                  <a:txBody>
                    <a:bodyPr/>
                    <a:lstStyle/>
                    <a:p>
                      <a:pPr>
                        <a:buNone/>
                      </a:pPr>
                      <a:r>
                        <a:rPr lang="it-IT" sz="1200" dirty="0">
                          <a:hlinkClick r:id="rId5"/>
                        </a:rPr>
                        <a:t>Scarica modulo (314.19 KB) - PDF </a:t>
                      </a:r>
                      <a:endParaRPr lang="it-IT" sz="1200" dirty="0"/>
                    </a:p>
                  </a:txBody>
                  <a:tcPr marL="58802" marR="58802" marT="29401" marB="29401" anchor="ctr">
                    <a:lnL>
                      <a:noFill/>
                    </a:lnL>
                    <a:lnR>
                      <a:noFill/>
                    </a:lnR>
                    <a:lnT>
                      <a:noFill/>
                    </a:lnT>
                    <a:lnB>
                      <a:noFill/>
                    </a:lnB>
                    <a:solidFill>
                      <a:srgbClr val="FFFF00"/>
                    </a:solidFill>
                  </a:tcPr>
                </a:tc>
                <a:extLst>
                  <a:ext uri="{0D108BD9-81ED-4DB2-BD59-A6C34878D82A}">
                    <a16:rowId xmlns:a16="http://schemas.microsoft.com/office/drawing/2014/main" val="665242390"/>
                  </a:ext>
                </a:extLst>
              </a:tr>
              <a:tr h="1028163">
                <a:tc>
                  <a:txBody>
                    <a:bodyPr/>
                    <a:lstStyle/>
                    <a:p>
                      <a:pPr>
                        <a:buNone/>
                      </a:pPr>
                      <a:r>
                        <a:rPr lang="it-IT" sz="2000" b="1" dirty="0"/>
                        <a:t>Struttura ricettive all'aria aperta</a:t>
                      </a:r>
                    </a:p>
                  </a:txBody>
                  <a:tcPr marL="58802" marR="58802" marT="29401" marB="29401" anchor="ctr">
                    <a:lnL>
                      <a:noFill/>
                    </a:lnL>
                    <a:lnR>
                      <a:noFill/>
                    </a:lnR>
                    <a:lnT>
                      <a:noFill/>
                    </a:lnT>
                    <a:lnB>
                      <a:noFill/>
                    </a:lnB>
                    <a:solidFill>
                      <a:schemeClr val="accent4">
                        <a:lumMod val="20000"/>
                        <a:lumOff val="80000"/>
                      </a:schemeClr>
                    </a:solidFill>
                  </a:tcPr>
                </a:tc>
                <a:tc>
                  <a:txBody>
                    <a:bodyPr/>
                    <a:lstStyle/>
                    <a:p>
                      <a:pPr>
                        <a:buNone/>
                      </a:pPr>
                      <a:r>
                        <a:rPr lang="it-IT" sz="1200" b="1" dirty="0"/>
                        <a:t>Segnalazione Certificata di Inizio Attività (SCIA) per Strutture ricettive all’aria aperta.</a:t>
                      </a:r>
                    </a:p>
                  </a:txBody>
                  <a:tcPr marL="58802" marR="58802" marT="29401" marB="29401" anchor="ctr">
                    <a:lnL>
                      <a:noFill/>
                    </a:lnL>
                    <a:lnR>
                      <a:noFill/>
                    </a:lnR>
                    <a:lnT>
                      <a:noFill/>
                    </a:lnT>
                    <a:lnB>
                      <a:noFill/>
                    </a:lnB>
                    <a:solidFill>
                      <a:schemeClr val="accent4">
                        <a:lumMod val="20000"/>
                        <a:lumOff val="80000"/>
                      </a:schemeClr>
                    </a:solidFill>
                  </a:tcPr>
                </a:tc>
                <a:tc>
                  <a:txBody>
                    <a:bodyPr/>
                    <a:lstStyle/>
                    <a:p>
                      <a:pPr>
                        <a:buNone/>
                      </a:pPr>
                      <a:r>
                        <a:rPr lang="it-IT" sz="2000" b="1" dirty="0">
                          <a:hlinkClick r:id="rId6"/>
                        </a:rPr>
                        <a:t>Accordo 4 aprile 2024 </a:t>
                      </a:r>
                      <a:r>
                        <a:rPr lang="it-IT" sz="2000" b="1" dirty="0">
                          <a:hlinkClick r:id="rId4"/>
                        </a:rPr>
                        <a:t>Accordo 10 luglio 2025 </a:t>
                      </a:r>
                      <a:endParaRPr lang="it-IT" sz="2000" b="1" dirty="0"/>
                    </a:p>
                  </a:txBody>
                  <a:tcPr marL="58802" marR="58802" marT="29401" marB="29401" anchor="ctr">
                    <a:lnL>
                      <a:noFill/>
                    </a:lnL>
                    <a:lnR>
                      <a:noFill/>
                    </a:lnR>
                    <a:lnT>
                      <a:noFill/>
                    </a:lnT>
                    <a:lnB>
                      <a:noFill/>
                    </a:lnB>
                    <a:solidFill>
                      <a:schemeClr val="accent4">
                        <a:lumMod val="20000"/>
                        <a:lumOff val="80000"/>
                      </a:schemeClr>
                    </a:solidFill>
                  </a:tcPr>
                </a:tc>
                <a:tc>
                  <a:txBody>
                    <a:bodyPr/>
                    <a:lstStyle/>
                    <a:p>
                      <a:pPr>
                        <a:buNone/>
                      </a:pPr>
                      <a:r>
                        <a:rPr lang="it-IT" sz="1200"/>
                        <a:t>Attività produttive - Turismo </a:t>
                      </a:r>
                    </a:p>
                  </a:txBody>
                  <a:tcPr marL="58802" marR="58802" marT="29401" marB="29401" anchor="ctr">
                    <a:lnL>
                      <a:noFill/>
                    </a:lnL>
                    <a:lnR>
                      <a:noFill/>
                    </a:lnR>
                    <a:lnT>
                      <a:noFill/>
                    </a:lnT>
                    <a:lnB>
                      <a:noFill/>
                    </a:lnB>
                    <a:solidFill>
                      <a:schemeClr val="accent4">
                        <a:lumMod val="20000"/>
                        <a:lumOff val="80000"/>
                      </a:schemeClr>
                    </a:solidFill>
                  </a:tcPr>
                </a:tc>
                <a:tc>
                  <a:txBody>
                    <a:bodyPr/>
                    <a:lstStyle/>
                    <a:p>
                      <a:pPr>
                        <a:buNone/>
                      </a:pPr>
                      <a:r>
                        <a:rPr lang="it-IT" sz="1200" dirty="0">
                          <a:hlinkClick r:id="rId7"/>
                        </a:rPr>
                        <a:t>Scarica modulo (336.63 KB) - PDF </a:t>
                      </a:r>
                      <a:endParaRPr lang="it-IT" sz="1200" dirty="0"/>
                    </a:p>
                  </a:txBody>
                  <a:tcPr marL="58802" marR="58802" marT="29401" marB="29401"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4257380489"/>
                  </a:ext>
                </a:extLst>
              </a:tr>
              <a:tr h="1028163">
                <a:tc>
                  <a:txBody>
                    <a:bodyPr/>
                    <a:lstStyle/>
                    <a:p>
                      <a:pPr>
                        <a:buNone/>
                      </a:pPr>
                      <a:r>
                        <a:rPr lang="it-IT" sz="2000" b="1" dirty="0"/>
                        <a:t>Strutture ricettive alberghiere</a:t>
                      </a:r>
                    </a:p>
                  </a:txBody>
                  <a:tcPr marL="58802" marR="58802" marT="29401" marB="29401" anchor="ctr">
                    <a:lnL>
                      <a:noFill/>
                    </a:lnL>
                    <a:lnR>
                      <a:noFill/>
                    </a:lnR>
                    <a:lnT>
                      <a:noFill/>
                    </a:lnT>
                    <a:lnB>
                      <a:noFill/>
                    </a:lnB>
                    <a:solidFill>
                      <a:srgbClr val="FFFF00"/>
                    </a:solidFill>
                  </a:tcPr>
                </a:tc>
                <a:tc>
                  <a:txBody>
                    <a:bodyPr/>
                    <a:lstStyle/>
                    <a:p>
                      <a:pPr>
                        <a:buNone/>
                      </a:pPr>
                      <a:r>
                        <a:rPr lang="it-IT" sz="1200" b="1" dirty="0"/>
                        <a:t>Segnalazione Certificata di Inizio Attività (SCIA) per Strutture ricettive alberghiere</a:t>
                      </a:r>
                    </a:p>
                  </a:txBody>
                  <a:tcPr marL="58802" marR="58802" marT="29401" marB="29401" anchor="ctr">
                    <a:lnL>
                      <a:noFill/>
                    </a:lnL>
                    <a:lnR>
                      <a:noFill/>
                    </a:lnR>
                    <a:lnT>
                      <a:noFill/>
                    </a:lnT>
                    <a:lnB>
                      <a:noFill/>
                    </a:lnB>
                    <a:solidFill>
                      <a:srgbClr val="FFFF00"/>
                    </a:solidFill>
                  </a:tcPr>
                </a:tc>
                <a:tc>
                  <a:txBody>
                    <a:bodyPr/>
                    <a:lstStyle/>
                    <a:p>
                      <a:pPr>
                        <a:buNone/>
                      </a:pPr>
                      <a:r>
                        <a:rPr lang="it-IT" sz="2000" b="1" dirty="0">
                          <a:hlinkClick r:id="rId6"/>
                        </a:rPr>
                        <a:t>Accordo 4 aprile 2024 </a:t>
                      </a:r>
                      <a:r>
                        <a:rPr lang="it-IT" sz="2000" b="1" dirty="0">
                          <a:hlinkClick r:id="rId4"/>
                        </a:rPr>
                        <a:t>Accordo 10 luglio 2025 </a:t>
                      </a:r>
                      <a:endParaRPr lang="it-IT" sz="2000" b="1" dirty="0"/>
                    </a:p>
                  </a:txBody>
                  <a:tcPr marL="58802" marR="58802" marT="29401" marB="29401" anchor="ctr">
                    <a:lnL>
                      <a:noFill/>
                    </a:lnL>
                    <a:lnR>
                      <a:noFill/>
                    </a:lnR>
                    <a:lnT>
                      <a:noFill/>
                    </a:lnT>
                    <a:lnB>
                      <a:noFill/>
                    </a:lnB>
                    <a:solidFill>
                      <a:srgbClr val="FFFF00"/>
                    </a:solidFill>
                  </a:tcPr>
                </a:tc>
                <a:tc>
                  <a:txBody>
                    <a:bodyPr/>
                    <a:lstStyle/>
                    <a:p>
                      <a:pPr>
                        <a:buNone/>
                      </a:pPr>
                      <a:r>
                        <a:rPr lang="it-IT" sz="1200" dirty="0"/>
                        <a:t>Attività produttive - Turismo </a:t>
                      </a:r>
                    </a:p>
                  </a:txBody>
                  <a:tcPr marL="58802" marR="58802" marT="29401" marB="29401" anchor="ctr">
                    <a:lnL>
                      <a:noFill/>
                    </a:lnL>
                    <a:lnR>
                      <a:noFill/>
                    </a:lnR>
                    <a:lnT>
                      <a:noFill/>
                    </a:lnT>
                    <a:lnB>
                      <a:noFill/>
                    </a:lnB>
                    <a:solidFill>
                      <a:srgbClr val="FFFF00"/>
                    </a:solidFill>
                  </a:tcPr>
                </a:tc>
                <a:tc>
                  <a:txBody>
                    <a:bodyPr/>
                    <a:lstStyle/>
                    <a:p>
                      <a:pPr>
                        <a:buNone/>
                      </a:pPr>
                      <a:r>
                        <a:rPr lang="it-IT" sz="1200" dirty="0">
                          <a:hlinkClick r:id="rId8"/>
                        </a:rPr>
                        <a:t>Scarica modulo (346.93 KB) - PDF </a:t>
                      </a:r>
                      <a:endParaRPr lang="it-IT" sz="1200" dirty="0"/>
                    </a:p>
                  </a:txBody>
                  <a:tcPr marL="58802" marR="58802" marT="29401" marB="29401" anchor="ctr">
                    <a:lnL>
                      <a:noFill/>
                    </a:lnL>
                    <a:lnR>
                      <a:noFill/>
                    </a:lnR>
                    <a:lnT>
                      <a:noFill/>
                    </a:lnT>
                    <a:lnB>
                      <a:noFill/>
                    </a:lnB>
                    <a:solidFill>
                      <a:srgbClr val="FFFF00"/>
                    </a:solidFill>
                  </a:tcPr>
                </a:tc>
                <a:extLst>
                  <a:ext uri="{0D108BD9-81ED-4DB2-BD59-A6C34878D82A}">
                    <a16:rowId xmlns:a16="http://schemas.microsoft.com/office/drawing/2014/main" val="3770808520"/>
                  </a:ext>
                </a:extLst>
              </a:tr>
              <a:tr h="1028163">
                <a:tc>
                  <a:txBody>
                    <a:bodyPr/>
                    <a:lstStyle/>
                    <a:p>
                      <a:pPr>
                        <a:buNone/>
                      </a:pPr>
                      <a:r>
                        <a:rPr lang="it-IT" sz="2000" b="1" dirty="0"/>
                        <a:t>Strutture ricettive extra alberghiere</a:t>
                      </a:r>
                    </a:p>
                  </a:txBody>
                  <a:tcPr marL="58802" marR="58802" marT="29401" marB="29401" anchor="ctr">
                    <a:lnL>
                      <a:noFill/>
                    </a:lnL>
                    <a:lnR>
                      <a:noFill/>
                    </a:lnR>
                    <a:lnT>
                      <a:noFill/>
                    </a:lnT>
                    <a:lnB>
                      <a:noFill/>
                    </a:lnB>
                    <a:solidFill>
                      <a:schemeClr val="accent4">
                        <a:lumMod val="20000"/>
                        <a:lumOff val="80000"/>
                      </a:schemeClr>
                    </a:solidFill>
                  </a:tcPr>
                </a:tc>
                <a:tc>
                  <a:txBody>
                    <a:bodyPr/>
                    <a:lstStyle/>
                    <a:p>
                      <a:pPr>
                        <a:buNone/>
                      </a:pPr>
                      <a:r>
                        <a:rPr lang="it-IT" sz="1200" b="1" dirty="0"/>
                        <a:t>Segnalazione certificata di inizio attività (SCIA) per strutture ricettive extra alberghiere</a:t>
                      </a:r>
                    </a:p>
                  </a:txBody>
                  <a:tcPr marL="58802" marR="58802" marT="29401" marB="29401" anchor="ctr">
                    <a:lnL>
                      <a:noFill/>
                    </a:lnL>
                    <a:lnR>
                      <a:noFill/>
                    </a:lnR>
                    <a:lnT>
                      <a:noFill/>
                    </a:lnT>
                    <a:lnB>
                      <a:noFill/>
                    </a:lnB>
                    <a:solidFill>
                      <a:schemeClr val="accent4">
                        <a:lumMod val="20000"/>
                        <a:lumOff val="80000"/>
                      </a:schemeClr>
                    </a:solidFill>
                  </a:tcPr>
                </a:tc>
                <a:tc>
                  <a:txBody>
                    <a:bodyPr/>
                    <a:lstStyle/>
                    <a:p>
                      <a:pPr>
                        <a:buNone/>
                      </a:pPr>
                      <a:r>
                        <a:rPr lang="it-IT" sz="2000" b="1" dirty="0">
                          <a:hlinkClick r:id="rId6"/>
                        </a:rPr>
                        <a:t>Accordo 4 aprile 2024 </a:t>
                      </a:r>
                      <a:r>
                        <a:rPr lang="it-IT" sz="2000" b="1" dirty="0">
                          <a:hlinkClick r:id="rId4"/>
                        </a:rPr>
                        <a:t>Accordo 10 luglio 2025 </a:t>
                      </a:r>
                      <a:endParaRPr lang="it-IT" sz="2000" b="1" dirty="0"/>
                    </a:p>
                  </a:txBody>
                  <a:tcPr marL="58802" marR="58802" marT="29401" marB="29401" anchor="ctr">
                    <a:lnL>
                      <a:noFill/>
                    </a:lnL>
                    <a:lnR>
                      <a:noFill/>
                    </a:lnR>
                    <a:lnT>
                      <a:noFill/>
                    </a:lnT>
                    <a:lnB>
                      <a:noFill/>
                    </a:lnB>
                    <a:solidFill>
                      <a:schemeClr val="accent4">
                        <a:lumMod val="20000"/>
                        <a:lumOff val="80000"/>
                      </a:schemeClr>
                    </a:solidFill>
                  </a:tcPr>
                </a:tc>
                <a:tc>
                  <a:txBody>
                    <a:bodyPr/>
                    <a:lstStyle/>
                    <a:p>
                      <a:pPr>
                        <a:buNone/>
                      </a:pPr>
                      <a:r>
                        <a:rPr lang="it-IT" sz="1200"/>
                        <a:t>Attività produttive - Turismo </a:t>
                      </a:r>
                    </a:p>
                  </a:txBody>
                  <a:tcPr marL="58802" marR="58802" marT="29401" marB="29401" anchor="ctr">
                    <a:lnL>
                      <a:noFill/>
                    </a:lnL>
                    <a:lnR>
                      <a:noFill/>
                    </a:lnR>
                    <a:lnT>
                      <a:noFill/>
                    </a:lnT>
                    <a:lnB>
                      <a:noFill/>
                    </a:lnB>
                    <a:solidFill>
                      <a:schemeClr val="accent4">
                        <a:lumMod val="20000"/>
                        <a:lumOff val="80000"/>
                      </a:schemeClr>
                    </a:solidFill>
                  </a:tcPr>
                </a:tc>
                <a:tc>
                  <a:txBody>
                    <a:bodyPr/>
                    <a:lstStyle/>
                    <a:p>
                      <a:pPr>
                        <a:buNone/>
                      </a:pPr>
                      <a:r>
                        <a:rPr lang="it-IT" sz="1200" dirty="0">
                          <a:hlinkClick r:id="rId9"/>
                        </a:rPr>
                        <a:t>Scarica modulo (338.69 KB) - PDF </a:t>
                      </a:r>
                      <a:endParaRPr lang="it-IT" sz="1200" dirty="0"/>
                    </a:p>
                  </a:txBody>
                  <a:tcPr marL="58802" marR="58802" marT="29401" marB="29401"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599102822"/>
                  </a:ext>
                </a:extLst>
              </a:tr>
              <a:tr h="834955">
                <a:tc>
                  <a:txBody>
                    <a:bodyPr/>
                    <a:lstStyle/>
                    <a:p>
                      <a:pPr>
                        <a:buNone/>
                      </a:pPr>
                      <a:r>
                        <a:rPr lang="it-IT" sz="2000" b="1" dirty="0"/>
                        <a:t>Subingresso in attività</a:t>
                      </a:r>
                    </a:p>
                  </a:txBody>
                  <a:tcPr marL="58802" marR="58802" marT="29401" marB="29401" anchor="ctr">
                    <a:lnL>
                      <a:noFill/>
                    </a:lnL>
                    <a:lnR>
                      <a:noFill/>
                    </a:lnR>
                    <a:lnT>
                      <a:noFill/>
                    </a:lnT>
                    <a:lnB>
                      <a:noFill/>
                    </a:lnB>
                    <a:solidFill>
                      <a:srgbClr val="FFFF00"/>
                    </a:solidFill>
                  </a:tcPr>
                </a:tc>
                <a:tc>
                  <a:txBody>
                    <a:bodyPr/>
                    <a:lstStyle/>
                    <a:p>
                      <a:pPr>
                        <a:buNone/>
                      </a:pPr>
                      <a:r>
                        <a:rPr lang="it-IT" sz="1200" b="1" dirty="0"/>
                        <a:t>Comunicazione per il subingresso in attività commerciali</a:t>
                      </a:r>
                    </a:p>
                  </a:txBody>
                  <a:tcPr marL="58802" marR="58802" marT="29401" marB="29401" anchor="ctr">
                    <a:lnL>
                      <a:noFill/>
                    </a:lnL>
                    <a:lnR>
                      <a:noFill/>
                    </a:lnR>
                    <a:lnT>
                      <a:noFill/>
                    </a:lnT>
                    <a:lnB>
                      <a:noFill/>
                    </a:lnB>
                    <a:solidFill>
                      <a:srgbClr val="FFFF00"/>
                    </a:solidFill>
                  </a:tcPr>
                </a:tc>
                <a:tc>
                  <a:txBody>
                    <a:bodyPr/>
                    <a:lstStyle/>
                    <a:p>
                      <a:pPr>
                        <a:buNone/>
                      </a:pPr>
                      <a:r>
                        <a:rPr lang="it-IT" sz="2000" b="1" dirty="0">
                          <a:hlinkClick r:id="rId10"/>
                        </a:rPr>
                        <a:t>Accordo 4 maggio 2017 </a:t>
                      </a:r>
                      <a:r>
                        <a:rPr lang="it-IT" sz="2000" b="1" dirty="0">
                          <a:hlinkClick r:id="rId4"/>
                        </a:rPr>
                        <a:t>Accordo 10 luglio 2025 </a:t>
                      </a:r>
                      <a:endParaRPr lang="it-IT" sz="2000" b="1" dirty="0"/>
                    </a:p>
                  </a:txBody>
                  <a:tcPr marL="58802" marR="58802" marT="29401" marB="29401" anchor="ctr">
                    <a:lnL>
                      <a:noFill/>
                    </a:lnL>
                    <a:lnR>
                      <a:noFill/>
                    </a:lnR>
                    <a:lnT>
                      <a:noFill/>
                    </a:lnT>
                    <a:lnB>
                      <a:noFill/>
                    </a:lnB>
                    <a:solidFill>
                      <a:srgbClr val="FFFF00"/>
                    </a:solidFill>
                  </a:tcPr>
                </a:tc>
                <a:tc>
                  <a:txBody>
                    <a:bodyPr/>
                    <a:lstStyle/>
                    <a:p>
                      <a:pPr>
                        <a:buNone/>
                      </a:pPr>
                      <a:r>
                        <a:rPr lang="it-IT" sz="1200"/>
                        <a:t>Attività produttive - Anagrafica </a:t>
                      </a:r>
                    </a:p>
                  </a:txBody>
                  <a:tcPr marL="58802" marR="58802" marT="29401" marB="29401" anchor="ctr">
                    <a:lnL>
                      <a:noFill/>
                    </a:lnL>
                    <a:lnR>
                      <a:noFill/>
                    </a:lnR>
                    <a:lnT>
                      <a:noFill/>
                    </a:lnT>
                    <a:lnB>
                      <a:noFill/>
                    </a:lnB>
                    <a:solidFill>
                      <a:srgbClr val="FFFF00"/>
                    </a:solidFill>
                  </a:tcPr>
                </a:tc>
                <a:tc>
                  <a:txBody>
                    <a:bodyPr/>
                    <a:lstStyle/>
                    <a:p>
                      <a:pPr>
                        <a:buNone/>
                      </a:pPr>
                      <a:r>
                        <a:rPr lang="it-IT" sz="1200" dirty="0">
                          <a:hlinkClick r:id="rId11"/>
                        </a:rPr>
                        <a:t>Scarica modulo (387.75 KB) - PDF </a:t>
                      </a:r>
                      <a:endParaRPr lang="it-IT" sz="1200" dirty="0"/>
                    </a:p>
                  </a:txBody>
                  <a:tcPr marL="58802" marR="58802" marT="29401" marB="29401" anchor="ctr">
                    <a:lnL>
                      <a:noFill/>
                    </a:lnL>
                    <a:lnR>
                      <a:noFill/>
                    </a:lnR>
                    <a:lnT>
                      <a:noFill/>
                    </a:lnT>
                    <a:lnB>
                      <a:noFill/>
                    </a:lnB>
                    <a:solidFill>
                      <a:srgbClr val="FFFF00"/>
                    </a:solidFill>
                  </a:tcPr>
                </a:tc>
                <a:extLst>
                  <a:ext uri="{0D108BD9-81ED-4DB2-BD59-A6C34878D82A}">
                    <a16:rowId xmlns:a16="http://schemas.microsoft.com/office/drawing/2014/main" val="1025742759"/>
                  </a:ext>
                </a:extLst>
              </a:tr>
            </a:tbl>
          </a:graphicData>
        </a:graphic>
      </p:graphicFrame>
      <p:sp>
        <p:nvSpPr>
          <p:cNvPr id="2" name="Segnaposto piè di pagina 1">
            <a:extLst>
              <a:ext uri="{FF2B5EF4-FFF2-40B4-BE49-F238E27FC236}">
                <a16:creationId xmlns:a16="http://schemas.microsoft.com/office/drawing/2014/main" id="{29B445FE-1067-A426-115E-A05D70F62951}"/>
              </a:ext>
            </a:extLst>
          </p:cNvPr>
          <p:cNvSpPr>
            <a:spLocks noGrp="1"/>
          </p:cNvSpPr>
          <p:nvPr>
            <p:ph type="ftr" sz="quarter" idx="11"/>
          </p:nvPr>
        </p:nvSpPr>
        <p:spPr/>
        <p:txBody>
          <a:bodyPr/>
          <a:lstStyle/>
          <a:p>
            <a:r>
              <a:rPr lang="it-IT"/>
              <a:t>M.Serio-Riproduzione riservata -Palermo, 27 febbraio 2026 (ANCI SICILIA)</a:t>
            </a:r>
          </a:p>
        </p:txBody>
      </p:sp>
      <p:sp>
        <p:nvSpPr>
          <p:cNvPr id="3" name="Segnaposto numero diapositiva 2">
            <a:extLst>
              <a:ext uri="{FF2B5EF4-FFF2-40B4-BE49-F238E27FC236}">
                <a16:creationId xmlns:a16="http://schemas.microsoft.com/office/drawing/2014/main" id="{917E51D1-419C-2610-8965-5A7FECB3335E}"/>
              </a:ext>
            </a:extLst>
          </p:cNvPr>
          <p:cNvSpPr>
            <a:spLocks noGrp="1"/>
          </p:cNvSpPr>
          <p:nvPr>
            <p:ph type="sldNum" sz="quarter" idx="12"/>
          </p:nvPr>
        </p:nvSpPr>
        <p:spPr/>
        <p:txBody>
          <a:bodyPr/>
          <a:lstStyle/>
          <a:p>
            <a:fld id="{56C962FA-7BBA-42EA-B52A-38530D7E724D}" type="slidenum">
              <a:rPr lang="it-IT" smtClean="0"/>
              <a:t>38</a:t>
            </a:fld>
            <a:endParaRPr lang="it-IT"/>
          </a:p>
        </p:txBody>
      </p:sp>
    </p:spTree>
    <p:extLst>
      <p:ext uri="{BB962C8B-B14F-4D97-AF65-F5344CB8AC3E}">
        <p14:creationId xmlns:p14="http://schemas.microsoft.com/office/powerpoint/2010/main" val="5367437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a:extLst>
              <a:ext uri="{FF2B5EF4-FFF2-40B4-BE49-F238E27FC236}">
                <a16:creationId xmlns:a16="http://schemas.microsoft.com/office/drawing/2014/main" id="{2256D9F6-2C56-52C5-216B-A5A717179159}"/>
              </a:ext>
            </a:extLst>
          </p:cNvPr>
          <p:cNvGraphicFramePr>
            <a:graphicFrameLocks noGrp="1"/>
          </p:cNvGraphicFramePr>
          <p:nvPr>
            <p:extLst>
              <p:ext uri="{D42A27DB-BD31-4B8C-83A1-F6EECF244321}">
                <p14:modId xmlns:p14="http://schemas.microsoft.com/office/powerpoint/2010/main" val="1245779563"/>
              </p:ext>
            </p:extLst>
          </p:nvPr>
        </p:nvGraphicFramePr>
        <p:xfrm>
          <a:off x="963561" y="530942"/>
          <a:ext cx="10431445" cy="4564472"/>
        </p:xfrm>
        <a:graphic>
          <a:graphicData uri="http://schemas.openxmlformats.org/drawingml/2006/table">
            <a:tbl>
              <a:tblPr/>
              <a:tblGrid>
                <a:gridCol w="2086289">
                  <a:extLst>
                    <a:ext uri="{9D8B030D-6E8A-4147-A177-3AD203B41FA5}">
                      <a16:colId xmlns:a16="http://schemas.microsoft.com/office/drawing/2014/main" val="2606504454"/>
                    </a:ext>
                  </a:extLst>
                </a:gridCol>
                <a:gridCol w="2086289">
                  <a:extLst>
                    <a:ext uri="{9D8B030D-6E8A-4147-A177-3AD203B41FA5}">
                      <a16:colId xmlns:a16="http://schemas.microsoft.com/office/drawing/2014/main" val="2967291717"/>
                    </a:ext>
                  </a:extLst>
                </a:gridCol>
                <a:gridCol w="2086289">
                  <a:extLst>
                    <a:ext uri="{9D8B030D-6E8A-4147-A177-3AD203B41FA5}">
                      <a16:colId xmlns:a16="http://schemas.microsoft.com/office/drawing/2014/main" val="1259161476"/>
                    </a:ext>
                  </a:extLst>
                </a:gridCol>
                <a:gridCol w="2086289">
                  <a:extLst>
                    <a:ext uri="{9D8B030D-6E8A-4147-A177-3AD203B41FA5}">
                      <a16:colId xmlns:a16="http://schemas.microsoft.com/office/drawing/2014/main" val="1138001936"/>
                    </a:ext>
                  </a:extLst>
                </a:gridCol>
                <a:gridCol w="2086289">
                  <a:extLst>
                    <a:ext uri="{9D8B030D-6E8A-4147-A177-3AD203B41FA5}">
                      <a16:colId xmlns:a16="http://schemas.microsoft.com/office/drawing/2014/main" val="1919152542"/>
                    </a:ext>
                  </a:extLst>
                </a:gridCol>
              </a:tblGrid>
              <a:tr h="2556104">
                <a:tc>
                  <a:txBody>
                    <a:bodyPr/>
                    <a:lstStyle/>
                    <a:p>
                      <a:pPr>
                        <a:buNone/>
                      </a:pPr>
                      <a:r>
                        <a:rPr lang="it-IT" sz="2000" b="1" dirty="0"/>
                        <a:t>Variazione per le Strutture ricettive</a:t>
                      </a:r>
                    </a:p>
                  </a:txBody>
                  <a:tcPr marL="87027" marR="87027" marT="43513" marB="43513" anchor="ctr">
                    <a:lnL>
                      <a:noFill/>
                    </a:lnL>
                    <a:lnR>
                      <a:noFill/>
                    </a:lnR>
                    <a:lnT>
                      <a:noFill/>
                    </a:lnT>
                    <a:lnB>
                      <a:noFill/>
                    </a:lnB>
                    <a:solidFill>
                      <a:srgbClr val="FFFF00"/>
                    </a:solidFill>
                  </a:tcPr>
                </a:tc>
                <a:tc>
                  <a:txBody>
                    <a:bodyPr/>
                    <a:lstStyle/>
                    <a:p>
                      <a:pPr>
                        <a:buNone/>
                      </a:pPr>
                      <a:r>
                        <a:rPr lang="it-IT" sz="1700"/>
                        <a:t>Modulo per la comunicazione di variazioni nelle strutture ricettive. Il modulo sostituisce quello approvato con accordo del 4 aprile 2024</a:t>
                      </a:r>
                    </a:p>
                  </a:txBody>
                  <a:tcPr marL="87027" marR="87027" marT="43513" marB="43513" anchor="ctr">
                    <a:lnL>
                      <a:noFill/>
                    </a:lnL>
                    <a:lnR>
                      <a:noFill/>
                    </a:lnR>
                    <a:lnT>
                      <a:noFill/>
                    </a:lnT>
                    <a:lnB>
                      <a:noFill/>
                    </a:lnB>
                    <a:solidFill>
                      <a:srgbClr val="FFFF00"/>
                    </a:solidFill>
                  </a:tcPr>
                </a:tc>
                <a:tc>
                  <a:txBody>
                    <a:bodyPr/>
                    <a:lstStyle/>
                    <a:p>
                      <a:pPr>
                        <a:buNone/>
                      </a:pPr>
                      <a:r>
                        <a:rPr lang="it-IT" sz="1700">
                          <a:hlinkClick r:id="rId2"/>
                        </a:rPr>
                        <a:t>Accordo 18 dicembre 2024 </a:t>
                      </a:r>
                      <a:endParaRPr lang="it-IT" sz="1700"/>
                    </a:p>
                  </a:txBody>
                  <a:tcPr marL="87027" marR="87027" marT="43513" marB="43513" anchor="ctr">
                    <a:lnL>
                      <a:noFill/>
                    </a:lnL>
                    <a:lnR>
                      <a:noFill/>
                    </a:lnR>
                    <a:lnT>
                      <a:noFill/>
                    </a:lnT>
                    <a:lnB>
                      <a:noFill/>
                    </a:lnB>
                    <a:solidFill>
                      <a:srgbClr val="FFFF00"/>
                    </a:solidFill>
                  </a:tcPr>
                </a:tc>
                <a:tc>
                  <a:txBody>
                    <a:bodyPr/>
                    <a:lstStyle/>
                    <a:p>
                      <a:pPr>
                        <a:buNone/>
                      </a:pPr>
                      <a:r>
                        <a:rPr lang="it-IT" sz="1700"/>
                        <a:t>Attività produttive - Turismo </a:t>
                      </a:r>
                    </a:p>
                  </a:txBody>
                  <a:tcPr marL="87027" marR="87027" marT="43513" marB="43513" anchor="ctr">
                    <a:lnL>
                      <a:noFill/>
                    </a:lnL>
                    <a:lnR>
                      <a:noFill/>
                    </a:lnR>
                    <a:lnT>
                      <a:noFill/>
                    </a:lnT>
                    <a:lnB>
                      <a:noFill/>
                    </a:lnB>
                    <a:solidFill>
                      <a:srgbClr val="FFFF00"/>
                    </a:solidFill>
                  </a:tcPr>
                </a:tc>
                <a:tc>
                  <a:txBody>
                    <a:bodyPr/>
                    <a:lstStyle/>
                    <a:p>
                      <a:pPr>
                        <a:buNone/>
                      </a:pPr>
                      <a:r>
                        <a:rPr lang="it-IT" sz="1700" dirty="0">
                          <a:hlinkClick r:id="rId3"/>
                        </a:rPr>
                        <a:t>Scarica modulo (127.99 KB) - PDF </a:t>
                      </a:r>
                      <a:endParaRPr lang="it-IT" sz="1700" dirty="0"/>
                    </a:p>
                  </a:txBody>
                  <a:tcPr marL="87027" marR="87027" marT="43513" marB="43513" anchor="ctr">
                    <a:lnL>
                      <a:noFill/>
                    </a:lnL>
                    <a:lnR>
                      <a:noFill/>
                    </a:lnR>
                    <a:lnT>
                      <a:noFill/>
                    </a:lnT>
                    <a:lnB>
                      <a:noFill/>
                    </a:lnB>
                    <a:solidFill>
                      <a:srgbClr val="FFFF00"/>
                    </a:solidFill>
                  </a:tcPr>
                </a:tc>
                <a:extLst>
                  <a:ext uri="{0D108BD9-81ED-4DB2-BD59-A6C34878D82A}">
                    <a16:rowId xmlns:a16="http://schemas.microsoft.com/office/drawing/2014/main" val="2294605702"/>
                  </a:ext>
                </a:extLst>
              </a:tr>
              <a:tr h="2008368">
                <a:tc>
                  <a:txBody>
                    <a:bodyPr/>
                    <a:lstStyle/>
                    <a:p>
                      <a:pPr>
                        <a:buNone/>
                      </a:pPr>
                      <a:r>
                        <a:rPr lang="it-IT" sz="2000" b="1" dirty="0"/>
                        <a:t>Locazione breve/turistica a carattere imprenditoriale</a:t>
                      </a:r>
                    </a:p>
                  </a:txBody>
                  <a:tcPr marL="87027" marR="87027" marT="43513" marB="43513" anchor="ctr">
                    <a:lnL>
                      <a:noFill/>
                    </a:lnL>
                    <a:lnR>
                      <a:noFill/>
                    </a:lnR>
                    <a:lnT>
                      <a:noFill/>
                    </a:lnT>
                    <a:lnB>
                      <a:noFill/>
                    </a:lnB>
                    <a:solidFill>
                      <a:schemeClr val="accent4">
                        <a:lumMod val="20000"/>
                        <a:lumOff val="80000"/>
                      </a:schemeClr>
                    </a:solidFill>
                  </a:tcPr>
                </a:tc>
                <a:tc>
                  <a:txBody>
                    <a:bodyPr/>
                    <a:lstStyle/>
                    <a:p>
                      <a:pPr>
                        <a:buNone/>
                      </a:pPr>
                      <a:r>
                        <a:rPr lang="it-IT" sz="1700" dirty="0"/>
                        <a:t>Segnalazione certificata di inizio attività per Locazione breve/turistica a carattere imprenditoriale</a:t>
                      </a:r>
                    </a:p>
                  </a:txBody>
                  <a:tcPr marL="87027" marR="87027" marT="43513" marB="43513" anchor="ctr">
                    <a:lnL>
                      <a:noFill/>
                    </a:lnL>
                    <a:lnR>
                      <a:noFill/>
                    </a:lnR>
                    <a:lnT>
                      <a:noFill/>
                    </a:lnT>
                    <a:lnB>
                      <a:noFill/>
                    </a:lnB>
                    <a:solidFill>
                      <a:schemeClr val="accent4">
                        <a:lumMod val="20000"/>
                        <a:lumOff val="80000"/>
                      </a:schemeClr>
                    </a:solidFill>
                  </a:tcPr>
                </a:tc>
                <a:tc>
                  <a:txBody>
                    <a:bodyPr/>
                    <a:lstStyle/>
                    <a:p>
                      <a:pPr>
                        <a:buNone/>
                      </a:pPr>
                      <a:r>
                        <a:rPr lang="it-IT" sz="1700" dirty="0">
                          <a:hlinkClick r:id="rId2"/>
                        </a:rPr>
                        <a:t>Accordo 18 dicembre 2024 </a:t>
                      </a:r>
                      <a:endParaRPr lang="it-IT" sz="1700" dirty="0"/>
                    </a:p>
                  </a:txBody>
                  <a:tcPr marL="87027" marR="87027" marT="43513" marB="43513" anchor="ctr">
                    <a:lnL>
                      <a:noFill/>
                    </a:lnL>
                    <a:lnR>
                      <a:noFill/>
                    </a:lnR>
                    <a:lnT>
                      <a:noFill/>
                    </a:lnT>
                    <a:lnB>
                      <a:noFill/>
                    </a:lnB>
                    <a:solidFill>
                      <a:schemeClr val="accent4">
                        <a:lumMod val="20000"/>
                        <a:lumOff val="80000"/>
                      </a:schemeClr>
                    </a:solidFill>
                  </a:tcPr>
                </a:tc>
                <a:tc>
                  <a:txBody>
                    <a:bodyPr/>
                    <a:lstStyle/>
                    <a:p>
                      <a:pPr>
                        <a:buNone/>
                      </a:pPr>
                      <a:r>
                        <a:rPr lang="it-IT" sz="1700"/>
                        <a:t>Attività produttive - Turismo </a:t>
                      </a:r>
                    </a:p>
                  </a:txBody>
                  <a:tcPr marL="87027" marR="87027" marT="43513" marB="43513" anchor="ctr">
                    <a:lnL>
                      <a:noFill/>
                    </a:lnL>
                    <a:lnR>
                      <a:noFill/>
                    </a:lnR>
                    <a:lnT>
                      <a:noFill/>
                    </a:lnT>
                    <a:lnB>
                      <a:noFill/>
                    </a:lnB>
                    <a:solidFill>
                      <a:schemeClr val="accent4">
                        <a:lumMod val="20000"/>
                        <a:lumOff val="80000"/>
                      </a:schemeClr>
                    </a:solidFill>
                  </a:tcPr>
                </a:tc>
                <a:tc>
                  <a:txBody>
                    <a:bodyPr/>
                    <a:lstStyle/>
                    <a:p>
                      <a:pPr>
                        <a:buNone/>
                      </a:pPr>
                      <a:r>
                        <a:rPr lang="it-IT" sz="1700" dirty="0">
                          <a:hlinkClick r:id="rId4"/>
                        </a:rPr>
                        <a:t>Scarica modulo (405.67 KB) - PDF </a:t>
                      </a:r>
                      <a:endParaRPr lang="it-IT" sz="1700" dirty="0"/>
                    </a:p>
                  </a:txBody>
                  <a:tcPr marL="87027" marR="87027" marT="43513" marB="43513"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2181584267"/>
                  </a:ext>
                </a:extLst>
              </a:tr>
            </a:tbl>
          </a:graphicData>
        </a:graphic>
      </p:graphicFrame>
      <p:sp>
        <p:nvSpPr>
          <p:cNvPr id="3" name="Segnaposto piè di pagina 2">
            <a:extLst>
              <a:ext uri="{FF2B5EF4-FFF2-40B4-BE49-F238E27FC236}">
                <a16:creationId xmlns:a16="http://schemas.microsoft.com/office/drawing/2014/main" id="{07DE591C-52A8-7998-40E2-F9F6A4072097}"/>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3AFB9527-F3B8-B9DA-D46A-E73A9FADF9A2}"/>
              </a:ext>
            </a:extLst>
          </p:cNvPr>
          <p:cNvSpPr>
            <a:spLocks noGrp="1"/>
          </p:cNvSpPr>
          <p:nvPr>
            <p:ph type="sldNum" sz="quarter" idx="12"/>
          </p:nvPr>
        </p:nvSpPr>
        <p:spPr/>
        <p:txBody>
          <a:bodyPr/>
          <a:lstStyle/>
          <a:p>
            <a:fld id="{56C962FA-7BBA-42EA-B52A-38530D7E724D}" type="slidenum">
              <a:rPr lang="it-IT" smtClean="0"/>
              <a:t>39</a:t>
            </a:fld>
            <a:endParaRPr lang="it-IT"/>
          </a:p>
        </p:txBody>
      </p:sp>
    </p:spTree>
    <p:extLst>
      <p:ext uri="{BB962C8B-B14F-4D97-AF65-F5344CB8AC3E}">
        <p14:creationId xmlns:p14="http://schemas.microsoft.com/office/powerpoint/2010/main" val="1094989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D91E413-EAC6-CF1F-5CE2-EDF42DCF8FDE}"/>
              </a:ext>
            </a:extLst>
          </p:cNvPr>
          <p:cNvSpPr txBox="1"/>
          <p:nvPr/>
        </p:nvSpPr>
        <p:spPr>
          <a:xfrm>
            <a:off x="3736257" y="0"/>
            <a:ext cx="7934777" cy="5632311"/>
          </a:xfrm>
          <a:prstGeom prst="rect">
            <a:avLst/>
          </a:prstGeom>
          <a:noFill/>
        </p:spPr>
        <p:txBody>
          <a:bodyPr wrap="square">
            <a:spAutoFit/>
          </a:bodyPr>
          <a:lstStyle/>
          <a:p>
            <a:pPr algn="just">
              <a:buNone/>
            </a:pPr>
            <a:r>
              <a:rPr lang="it-IT" b="1" dirty="0">
                <a:highlight>
                  <a:srgbClr val="FFFF00"/>
                </a:highlight>
              </a:rPr>
              <a:t>Art. 7 Decreto Legislativo 1998, n. 286</a:t>
            </a:r>
            <a:endParaRPr lang="it-IT" dirty="0">
              <a:highlight>
                <a:srgbClr val="FFFF00"/>
              </a:highlight>
            </a:endParaRPr>
          </a:p>
          <a:p>
            <a:pPr algn="just">
              <a:buNone/>
            </a:pPr>
            <a:r>
              <a:rPr lang="it-IT" b="1" dirty="0">
                <a:highlight>
                  <a:srgbClr val="FFFF00"/>
                </a:highlight>
              </a:rPr>
              <a:t>Obblighi dell'ospitante e del datore di lavoro</a:t>
            </a:r>
          </a:p>
          <a:p>
            <a:pPr algn="just">
              <a:buNone/>
            </a:pPr>
            <a:r>
              <a:rPr lang="it-IT" dirty="0"/>
              <a:t> </a:t>
            </a:r>
            <a:br>
              <a:rPr lang="it-IT" dirty="0"/>
            </a:br>
            <a:r>
              <a:rPr lang="it-IT" b="1" dirty="0"/>
              <a:t>1. Chiunque, a qualsiasi titolo, da alloggio ovvero ospita uno </a:t>
            </a:r>
            <a:r>
              <a:rPr lang="it-IT" b="1" dirty="0">
                <a:solidFill>
                  <a:srgbClr val="FF0000"/>
                </a:solidFill>
              </a:rPr>
              <a:t>straniero o apolide</a:t>
            </a:r>
            <a:r>
              <a:rPr lang="it-IT" dirty="0"/>
              <a:t>, anche se parente o affine, ovvero cede allo stesso la proprietà o il godimento di beni immobili, rustici o urbani, posti nel territorio dello Stato, è tenuto a darne </a:t>
            </a:r>
            <a:r>
              <a:rPr lang="it-IT" b="1" dirty="0">
                <a:solidFill>
                  <a:srgbClr val="FF0000"/>
                </a:solidFill>
              </a:rPr>
              <a:t>comunicazione scritta, entro quarantotto ore, all'autorità locale di pubblica sicurezza. </a:t>
            </a:r>
          </a:p>
          <a:p>
            <a:pPr algn="just">
              <a:buNone/>
            </a:pPr>
            <a:br>
              <a:rPr lang="it-IT" dirty="0"/>
            </a:br>
            <a:r>
              <a:rPr lang="it-IT" b="1" dirty="0"/>
              <a:t>2. </a:t>
            </a:r>
            <a:r>
              <a:rPr lang="it-IT" dirty="0"/>
              <a:t>La comunicazione comprende, oltre alle generalità del denunciante, quelle dello straniero o apolide, gli estremi del passaporto o del documento di identificazione che lo riguardano, l'esatta ubicazione dell'immobile ceduto o in cui la persona è alloggiata, ospitata o presta servizio ed il titolo per il quale la comunicazione è dovuta.</a:t>
            </a:r>
          </a:p>
          <a:p>
            <a:pPr algn="just">
              <a:buNone/>
            </a:pPr>
            <a:r>
              <a:rPr lang="it-IT" dirty="0"/>
              <a:t> </a:t>
            </a:r>
            <a:br>
              <a:rPr lang="it-IT" dirty="0"/>
            </a:br>
            <a:r>
              <a:rPr lang="it-IT" b="1" dirty="0"/>
              <a:t>2-bis. </a:t>
            </a:r>
            <a:r>
              <a:rPr lang="it-IT" dirty="0"/>
              <a:t>Le violazioni delle disposizioni di cui al presente articolo ((sono soggette alla </a:t>
            </a:r>
            <a:r>
              <a:rPr lang="it-IT" b="1" dirty="0">
                <a:solidFill>
                  <a:srgbClr val="FF0000"/>
                </a:solidFill>
              </a:rPr>
              <a:t>sanzione amministrativa del pagamento di una somma da 500 a 3.500 euro</a:t>
            </a:r>
            <a:r>
              <a:rPr lang="it-IT" dirty="0"/>
              <a:t>))</a:t>
            </a:r>
          </a:p>
          <a:p>
            <a:pPr algn="just">
              <a:buNone/>
            </a:pPr>
            <a:r>
              <a:rPr lang="it-IT" dirty="0"/>
              <a:t>. </a:t>
            </a:r>
            <a:br>
              <a:rPr lang="it-IT" dirty="0"/>
            </a:br>
            <a:endParaRPr lang="it-IT" dirty="0"/>
          </a:p>
        </p:txBody>
      </p:sp>
      <p:pic>
        <p:nvPicPr>
          <p:cNvPr id="4" name="Immagine 3">
            <a:extLst>
              <a:ext uri="{FF2B5EF4-FFF2-40B4-BE49-F238E27FC236}">
                <a16:creationId xmlns:a16="http://schemas.microsoft.com/office/drawing/2014/main" id="{A0CEECBA-EC23-A6DB-DDAF-1FA08D77A709}"/>
              </a:ext>
            </a:extLst>
          </p:cNvPr>
          <p:cNvPicPr>
            <a:picLocks noChangeAspect="1"/>
          </p:cNvPicPr>
          <p:nvPr/>
        </p:nvPicPr>
        <p:blipFill>
          <a:blip r:embed="rId2"/>
          <a:stretch>
            <a:fillRect/>
          </a:stretch>
        </p:blipFill>
        <p:spPr>
          <a:xfrm>
            <a:off x="0" y="0"/>
            <a:ext cx="3598606" cy="5397908"/>
          </a:xfrm>
          <a:prstGeom prst="rect">
            <a:avLst/>
          </a:prstGeom>
        </p:spPr>
      </p:pic>
      <p:sp>
        <p:nvSpPr>
          <p:cNvPr id="2" name="Segnaposto piè di pagina 1">
            <a:extLst>
              <a:ext uri="{FF2B5EF4-FFF2-40B4-BE49-F238E27FC236}">
                <a16:creationId xmlns:a16="http://schemas.microsoft.com/office/drawing/2014/main" id="{3848E1D0-D2D4-6F19-0189-3977BADBB7AA}"/>
              </a:ext>
            </a:extLst>
          </p:cNvPr>
          <p:cNvSpPr>
            <a:spLocks noGrp="1"/>
          </p:cNvSpPr>
          <p:nvPr>
            <p:ph type="ftr" sz="quarter" idx="11"/>
          </p:nvPr>
        </p:nvSpPr>
        <p:spPr/>
        <p:txBody>
          <a:bodyPr/>
          <a:lstStyle/>
          <a:p>
            <a:r>
              <a:rPr lang="it-IT"/>
              <a:t>M.Serio-Riproduzione riservata -Palermo, 27 febbraio 2026 (ANCI SICILIA)</a:t>
            </a:r>
          </a:p>
        </p:txBody>
      </p:sp>
      <p:sp>
        <p:nvSpPr>
          <p:cNvPr id="5" name="Segnaposto numero diapositiva 4">
            <a:extLst>
              <a:ext uri="{FF2B5EF4-FFF2-40B4-BE49-F238E27FC236}">
                <a16:creationId xmlns:a16="http://schemas.microsoft.com/office/drawing/2014/main" id="{CFDDECA3-3FFC-B3FA-B5B1-817FE58AC0BC}"/>
              </a:ext>
            </a:extLst>
          </p:cNvPr>
          <p:cNvSpPr>
            <a:spLocks noGrp="1"/>
          </p:cNvSpPr>
          <p:nvPr>
            <p:ph type="sldNum" sz="quarter" idx="12"/>
          </p:nvPr>
        </p:nvSpPr>
        <p:spPr/>
        <p:txBody>
          <a:bodyPr/>
          <a:lstStyle/>
          <a:p>
            <a:fld id="{56C962FA-7BBA-42EA-B52A-38530D7E724D}" type="slidenum">
              <a:rPr lang="it-IT" smtClean="0"/>
              <a:t>4</a:t>
            </a:fld>
            <a:endParaRPr lang="it-IT"/>
          </a:p>
        </p:txBody>
      </p:sp>
    </p:spTree>
    <p:extLst>
      <p:ext uri="{BB962C8B-B14F-4D97-AF65-F5344CB8AC3E}">
        <p14:creationId xmlns:p14="http://schemas.microsoft.com/office/powerpoint/2010/main" val="7967907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768A214-F1EF-185F-71E0-5DA0B6677017}"/>
              </a:ext>
            </a:extLst>
          </p:cNvPr>
          <p:cNvSpPr txBox="1"/>
          <p:nvPr/>
        </p:nvSpPr>
        <p:spPr>
          <a:xfrm>
            <a:off x="64985" y="1856104"/>
            <a:ext cx="12062029" cy="4493538"/>
          </a:xfrm>
          <a:prstGeom prst="rect">
            <a:avLst/>
          </a:prstGeom>
          <a:noFill/>
        </p:spPr>
        <p:txBody>
          <a:bodyPr wrap="square">
            <a:spAutoFit/>
          </a:bodyPr>
          <a:lstStyle/>
          <a:p>
            <a:pPr algn="just"/>
            <a:r>
              <a:rPr lang="it-IT" dirty="0"/>
              <a:t>Si segnala che la</a:t>
            </a:r>
            <a:r>
              <a:rPr lang="it-IT" dirty="0">
                <a:solidFill>
                  <a:srgbClr val="0000FF"/>
                </a:solidFill>
                <a:effectLst/>
                <a:hlinkClick r:id="rId2"/>
              </a:rPr>
              <a:t> </a:t>
            </a:r>
            <a:r>
              <a:rPr lang="it-IT" b="1" dirty="0">
                <a:solidFill>
                  <a:srgbClr val="0000FF"/>
                </a:solidFill>
                <a:effectLst/>
                <a:hlinkClick r:id="rId2"/>
              </a:rPr>
              <a:t>Legge 2 dicembre 2025, n. 182</a:t>
            </a:r>
            <a:r>
              <a:rPr lang="it-IT" dirty="0"/>
              <a:t>, recante </a:t>
            </a:r>
            <a:r>
              <a:rPr lang="it-IT" i="1" dirty="0"/>
              <a:t>“Disposizioni per la semplificazione e la digitalizzazione dei procedimenti in materia di attività economiche e di servizi a favore dei cittadini e delle imprese”</a:t>
            </a:r>
            <a:r>
              <a:rPr lang="it-IT" dirty="0"/>
              <a:t>, è stata pubblicata nella </a:t>
            </a:r>
            <a:r>
              <a:rPr lang="it-IT" b="1" dirty="0"/>
              <a:t>Gazzetta Ufficiale n. 281 del 3 dicembre 2025</a:t>
            </a:r>
            <a:r>
              <a:rPr lang="it-IT" dirty="0"/>
              <a:t> ed è entrata in vigore il </a:t>
            </a:r>
            <a:r>
              <a:rPr lang="it-IT" b="1" dirty="0"/>
              <a:t>18 dicembre 2025</a:t>
            </a:r>
            <a:r>
              <a:rPr lang="it-IT" dirty="0"/>
              <a:t>.</a:t>
            </a:r>
            <a:br>
              <a:rPr lang="it-IT" dirty="0"/>
            </a:br>
            <a:r>
              <a:rPr lang="it-IT" dirty="0"/>
              <a:t>Il provvedimento introduce </a:t>
            </a:r>
            <a:r>
              <a:rPr lang="it-IT" b="1" dirty="0"/>
              <a:t>rilevanti novità di diretto interesse per i Comuni</a:t>
            </a:r>
            <a:r>
              <a:rPr lang="it-IT" dirty="0"/>
              <a:t> in materia di attività produttive, con particolare riferimento a: </a:t>
            </a:r>
          </a:p>
          <a:p>
            <a:pPr marL="285750" indent="-285750" algn="just">
              <a:buFont typeface="Arial" panose="020B0604020202020204" pitchFamily="34" charset="0"/>
              <a:buChar char="•"/>
            </a:pPr>
            <a:r>
              <a:rPr lang="it-IT" sz="2400" dirty="0">
                <a:highlight>
                  <a:srgbClr val="00FF00"/>
                </a:highlight>
              </a:rPr>
              <a:t>la disciplina dell’</a:t>
            </a:r>
            <a:r>
              <a:rPr lang="it-IT" sz="2400" b="1" dirty="0">
                <a:highlight>
                  <a:srgbClr val="00FF00"/>
                </a:highlight>
              </a:rPr>
              <a:t>autotutela amministrativa (art.1)</a:t>
            </a:r>
            <a:r>
              <a:rPr lang="it-IT" sz="2400" dirty="0">
                <a:highlight>
                  <a:srgbClr val="00FF00"/>
                </a:highlight>
              </a:rPr>
              <a:t>; </a:t>
            </a:r>
          </a:p>
          <a:p>
            <a:pPr marL="285750" indent="-285750" algn="just">
              <a:buFont typeface="Arial" panose="020B0604020202020204" pitchFamily="34" charset="0"/>
              <a:buChar char="•"/>
            </a:pPr>
            <a:r>
              <a:rPr lang="it-IT" sz="2400" dirty="0">
                <a:highlight>
                  <a:srgbClr val="00FFFF"/>
                </a:highlight>
              </a:rPr>
              <a:t>aggiornamento degli operatori delle attività di autoriparazione (art. 7).</a:t>
            </a:r>
          </a:p>
          <a:p>
            <a:pPr marL="285750" indent="-285750" algn="just">
              <a:buFont typeface="Arial" panose="020B0604020202020204" pitchFamily="34" charset="0"/>
              <a:buChar char="•"/>
            </a:pPr>
            <a:r>
              <a:rPr lang="it-IT" sz="2400" dirty="0">
                <a:highlight>
                  <a:srgbClr val="C0C0C0"/>
                </a:highlight>
              </a:rPr>
              <a:t>istituzione di aree di parcheggio a servizio delle strutture alberghiere (art. 11);</a:t>
            </a:r>
          </a:p>
          <a:p>
            <a:pPr marL="285750" indent="-285750" algn="just">
              <a:buFont typeface="Arial" panose="020B0604020202020204" pitchFamily="34" charset="0"/>
              <a:buChar char="•"/>
            </a:pPr>
            <a:r>
              <a:rPr lang="it-IT" sz="2400" dirty="0">
                <a:highlight>
                  <a:srgbClr val="FFFF00"/>
                </a:highlight>
              </a:rPr>
              <a:t>la regolazione degli </a:t>
            </a:r>
            <a:r>
              <a:rPr lang="it-IT" sz="2400" b="1" dirty="0">
                <a:highlight>
                  <a:srgbClr val="FFFF00"/>
                </a:highlight>
              </a:rPr>
              <a:t>spettacoli dal vivo (art. 34)</a:t>
            </a:r>
            <a:r>
              <a:rPr lang="it-IT" sz="2400" dirty="0">
                <a:highlight>
                  <a:srgbClr val="FFFF00"/>
                </a:highlight>
              </a:rPr>
              <a:t>; </a:t>
            </a:r>
          </a:p>
          <a:p>
            <a:pPr marL="285750" indent="-285750" algn="just">
              <a:buFont typeface="Arial" panose="020B0604020202020204" pitchFamily="34" charset="0"/>
              <a:buChar char="•"/>
            </a:pPr>
            <a:r>
              <a:rPr lang="it-IT" sz="2400" dirty="0">
                <a:highlight>
                  <a:srgbClr val="00FFFF"/>
                </a:highlight>
              </a:rPr>
              <a:t>le </a:t>
            </a:r>
            <a:r>
              <a:rPr lang="it-IT" sz="2400" b="1" dirty="0">
                <a:highlight>
                  <a:srgbClr val="00FFFF"/>
                </a:highlight>
              </a:rPr>
              <a:t>misure in materia di dehors (ART. 50)</a:t>
            </a:r>
            <a:r>
              <a:rPr lang="it-IT" sz="2400" dirty="0">
                <a:highlight>
                  <a:srgbClr val="00FFFF"/>
                </a:highlight>
              </a:rPr>
              <a:t>;</a:t>
            </a:r>
          </a:p>
          <a:p>
            <a:pPr marL="285750" indent="-285750" algn="just">
              <a:buFont typeface="Arial" panose="020B0604020202020204" pitchFamily="34" charset="0"/>
              <a:buChar char="•"/>
            </a:pPr>
            <a:r>
              <a:rPr lang="it-IT" sz="2400" dirty="0">
                <a:highlight>
                  <a:srgbClr val="FF00FF"/>
                </a:highlight>
              </a:rPr>
              <a:t>le disposizioni sui </a:t>
            </a:r>
            <a:r>
              <a:rPr lang="it-IT" sz="2400" b="1" dirty="0">
                <a:highlight>
                  <a:srgbClr val="FF00FF"/>
                </a:highlight>
              </a:rPr>
              <a:t>procedimenti amministrativi di pubblica sicurezza</a:t>
            </a:r>
            <a:r>
              <a:rPr lang="it-IT" sz="2400" dirty="0">
                <a:highlight>
                  <a:srgbClr val="FF00FF"/>
                </a:highlight>
              </a:rPr>
              <a:t>, nonché altri interventi di semplificazione e digitalizzazione (art. 65);</a:t>
            </a:r>
          </a:p>
          <a:p>
            <a:pPr marL="285750" indent="-285750" algn="just">
              <a:buFont typeface="Arial" panose="020B0604020202020204" pitchFamily="34" charset="0"/>
              <a:buChar char="•"/>
            </a:pPr>
            <a:endParaRPr lang="it-IT" sz="2800" dirty="0">
              <a:highlight>
                <a:srgbClr val="FFFF00"/>
              </a:highlight>
            </a:endParaRPr>
          </a:p>
        </p:txBody>
      </p:sp>
      <p:sp>
        <p:nvSpPr>
          <p:cNvPr id="5" name="CasellaDiTesto 4">
            <a:extLst>
              <a:ext uri="{FF2B5EF4-FFF2-40B4-BE49-F238E27FC236}">
                <a16:creationId xmlns:a16="http://schemas.microsoft.com/office/drawing/2014/main" id="{82C78AAF-8BA2-0365-117C-BBD237C8FE33}"/>
              </a:ext>
            </a:extLst>
          </p:cNvPr>
          <p:cNvSpPr txBox="1"/>
          <p:nvPr/>
        </p:nvSpPr>
        <p:spPr>
          <a:xfrm>
            <a:off x="3165373" y="284427"/>
            <a:ext cx="8778978" cy="954107"/>
          </a:xfrm>
          <a:prstGeom prst="rect">
            <a:avLst/>
          </a:prstGeom>
          <a:noFill/>
        </p:spPr>
        <p:txBody>
          <a:bodyPr wrap="square">
            <a:spAutoFit/>
          </a:bodyPr>
          <a:lstStyle/>
          <a:p>
            <a:pPr>
              <a:buNone/>
            </a:pPr>
            <a:r>
              <a:rPr lang="it-IT" sz="2800" b="1" dirty="0"/>
              <a:t>Novità della Legge di semplificazione in materia di Attività Produttive</a:t>
            </a:r>
          </a:p>
        </p:txBody>
      </p:sp>
      <p:pic>
        <p:nvPicPr>
          <p:cNvPr id="2" name="Picture 2" descr="Legge 2 dicembre 2025 n. 182">
            <a:extLst>
              <a:ext uri="{FF2B5EF4-FFF2-40B4-BE49-F238E27FC236}">
                <a16:creationId xmlns:a16="http://schemas.microsoft.com/office/drawing/2014/main" id="{7F3652D9-C3A0-223D-3DE8-6D2B6AFA93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122" y="0"/>
            <a:ext cx="2588776" cy="1856104"/>
          </a:xfrm>
          <a:prstGeom prst="rect">
            <a:avLst/>
          </a:prstGeom>
          <a:noFill/>
          <a:extLst>
            <a:ext uri="{909E8E84-426E-40DD-AFC4-6F175D3DCCD1}">
              <a14:hiddenFill xmlns:a14="http://schemas.microsoft.com/office/drawing/2010/main">
                <a:solidFill>
                  <a:srgbClr val="FFFFFF"/>
                </a:solidFill>
              </a14:hiddenFill>
            </a:ext>
          </a:extLst>
        </p:spPr>
      </p:pic>
      <p:sp>
        <p:nvSpPr>
          <p:cNvPr id="4" name="Segnaposto piè di pagina 3">
            <a:extLst>
              <a:ext uri="{FF2B5EF4-FFF2-40B4-BE49-F238E27FC236}">
                <a16:creationId xmlns:a16="http://schemas.microsoft.com/office/drawing/2014/main" id="{DE97D76A-2DFB-1C24-C8F8-9937E9C2CB41}"/>
              </a:ext>
            </a:extLst>
          </p:cNvPr>
          <p:cNvSpPr>
            <a:spLocks noGrp="1"/>
          </p:cNvSpPr>
          <p:nvPr>
            <p:ph type="ftr" sz="quarter" idx="11"/>
          </p:nvPr>
        </p:nvSpPr>
        <p:spPr/>
        <p:txBody>
          <a:bodyPr/>
          <a:lstStyle/>
          <a:p>
            <a:r>
              <a:rPr lang="it-IT"/>
              <a:t>M.Serio-Riproduzione riservata -Palermo, 27 febbraio 2026 (ANCI SICILIA)</a:t>
            </a:r>
          </a:p>
        </p:txBody>
      </p:sp>
      <p:sp>
        <p:nvSpPr>
          <p:cNvPr id="6" name="Segnaposto numero diapositiva 5">
            <a:extLst>
              <a:ext uri="{FF2B5EF4-FFF2-40B4-BE49-F238E27FC236}">
                <a16:creationId xmlns:a16="http://schemas.microsoft.com/office/drawing/2014/main" id="{711C6639-14E0-B0F5-1727-4C68C3F0F20D}"/>
              </a:ext>
            </a:extLst>
          </p:cNvPr>
          <p:cNvSpPr>
            <a:spLocks noGrp="1"/>
          </p:cNvSpPr>
          <p:nvPr>
            <p:ph type="sldNum" sz="quarter" idx="12"/>
          </p:nvPr>
        </p:nvSpPr>
        <p:spPr/>
        <p:txBody>
          <a:bodyPr/>
          <a:lstStyle/>
          <a:p>
            <a:fld id="{56C962FA-7BBA-42EA-B52A-38530D7E724D}" type="slidenum">
              <a:rPr lang="it-IT" smtClean="0"/>
              <a:t>40</a:t>
            </a:fld>
            <a:endParaRPr lang="it-IT"/>
          </a:p>
        </p:txBody>
      </p:sp>
    </p:spTree>
    <p:extLst>
      <p:ext uri="{BB962C8B-B14F-4D97-AF65-F5344CB8AC3E}">
        <p14:creationId xmlns:p14="http://schemas.microsoft.com/office/powerpoint/2010/main" val="25810201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40F7EFD-3F0D-7469-C900-FD8292CEAF1C}"/>
              </a:ext>
            </a:extLst>
          </p:cNvPr>
          <p:cNvSpPr txBox="1"/>
          <p:nvPr/>
        </p:nvSpPr>
        <p:spPr>
          <a:xfrm>
            <a:off x="412955" y="324465"/>
            <a:ext cx="11670890" cy="4985980"/>
          </a:xfrm>
          <a:prstGeom prst="rect">
            <a:avLst/>
          </a:prstGeom>
          <a:noFill/>
        </p:spPr>
        <p:txBody>
          <a:bodyPr wrap="square">
            <a:spAutoFit/>
          </a:bodyPr>
          <a:lstStyle/>
          <a:p>
            <a:r>
              <a:rPr lang="it-IT" sz="1800" b="1" i="0" u="none" strike="noStrike" baseline="0" dirty="0">
                <a:solidFill>
                  <a:srgbClr val="000000"/>
                </a:solidFill>
                <a:latin typeface="Times New Roman" panose="02020603050405020304" pitchFamily="18" charset="0"/>
              </a:rPr>
              <a:t>TITOLO I – M</a:t>
            </a:r>
            <a:r>
              <a:rPr lang="it-IT" sz="1100" b="1" i="0" u="none" strike="noStrike" baseline="0" dirty="0">
                <a:solidFill>
                  <a:srgbClr val="000000"/>
                </a:solidFill>
                <a:latin typeface="Times New Roman" panose="02020603050405020304" pitchFamily="18" charset="0"/>
              </a:rPr>
              <a:t>ISURE DI SEMPLIFICAZIONE IN FAVORE DELLE ATTIVITÀ ECONOMICHE </a:t>
            </a:r>
            <a:endParaRPr lang="it-IT" sz="1100" b="0" i="0" u="none" strike="noStrike" baseline="0" dirty="0">
              <a:solidFill>
                <a:srgbClr val="000000"/>
              </a:solidFill>
              <a:latin typeface="Times New Roman" panose="02020603050405020304" pitchFamily="18" charset="0"/>
            </a:endParaRPr>
          </a:p>
          <a:p>
            <a:r>
              <a:rPr lang="it-IT" sz="1800" b="1" i="0" u="none" strike="noStrike" baseline="0" dirty="0">
                <a:solidFill>
                  <a:srgbClr val="000000"/>
                </a:solidFill>
                <a:latin typeface="Times New Roman" panose="02020603050405020304" pitchFamily="18" charset="0"/>
              </a:rPr>
              <a:t>CAPO I –M</a:t>
            </a:r>
            <a:r>
              <a:rPr lang="it-IT" sz="1400" b="1" i="0" u="none" strike="noStrike" baseline="0" dirty="0">
                <a:solidFill>
                  <a:srgbClr val="000000"/>
                </a:solidFill>
                <a:latin typeface="Times New Roman" panose="02020603050405020304" pitchFamily="18" charset="0"/>
              </a:rPr>
              <a:t>ISURE DI SEMPLIFICAZIONE PER LE IMPRESE</a:t>
            </a:r>
            <a:endParaRPr lang="it-IT" sz="1400" b="0" i="0" u="none" strike="noStrike" baseline="0" dirty="0">
              <a:solidFill>
                <a:srgbClr val="000000"/>
              </a:solidFill>
              <a:latin typeface="Times New Roman" panose="02020603050405020304" pitchFamily="18" charset="0"/>
            </a:endParaRPr>
          </a:p>
          <a:p>
            <a:r>
              <a:rPr lang="it-IT" sz="1800" b="1" i="0" u="none" strike="noStrike" baseline="0" dirty="0">
                <a:solidFill>
                  <a:srgbClr val="000000"/>
                </a:solidFill>
                <a:latin typeface="Times New Roman" panose="02020603050405020304" pitchFamily="18" charset="0"/>
              </a:rPr>
              <a:t>Articolo 1 </a:t>
            </a:r>
            <a:r>
              <a:rPr lang="it-IT" sz="1800" b="1" i="1" u="none" strike="noStrike" baseline="0" dirty="0">
                <a:solidFill>
                  <a:srgbClr val="000000"/>
                </a:solidFill>
                <a:highlight>
                  <a:srgbClr val="00FF00"/>
                </a:highlight>
                <a:latin typeface="Times New Roman" panose="02020603050405020304" pitchFamily="18" charset="0"/>
              </a:rPr>
              <a:t>(Semplificazioni in materia di autotutela)</a:t>
            </a:r>
            <a:r>
              <a:rPr lang="it-IT" sz="1800" b="1" i="1" u="none" strike="noStrike" baseline="0" dirty="0">
                <a:solidFill>
                  <a:srgbClr val="000000"/>
                </a:solidFill>
                <a:latin typeface="Times New Roman" panose="02020603050405020304" pitchFamily="18" charset="0"/>
              </a:rPr>
              <a:t> </a:t>
            </a:r>
            <a:endParaRPr lang="it-IT" sz="1800" b="0" i="0" u="none" strike="noStrike" baseline="0" dirty="0">
              <a:solidFill>
                <a:srgbClr val="000000"/>
              </a:solidFill>
              <a:latin typeface="Times New Roman" panose="02020603050405020304" pitchFamily="18" charset="0"/>
            </a:endParaRPr>
          </a:p>
          <a:p>
            <a:r>
              <a:rPr lang="it-IT" sz="1800" b="0" i="0" u="none" strike="noStrike" baseline="0" dirty="0">
                <a:solidFill>
                  <a:srgbClr val="000000"/>
                </a:solidFill>
                <a:latin typeface="Times New Roman" panose="02020603050405020304" pitchFamily="18" charset="0"/>
              </a:rPr>
              <a:t>L’</a:t>
            </a:r>
            <a:r>
              <a:rPr lang="it-IT" sz="1800" b="1" i="0" u="none" strike="noStrike" baseline="0" dirty="0">
                <a:solidFill>
                  <a:srgbClr val="000000"/>
                </a:solidFill>
                <a:latin typeface="Times New Roman" panose="02020603050405020304" pitchFamily="18" charset="0"/>
              </a:rPr>
              <a:t>articolo 1 </a:t>
            </a:r>
            <a:r>
              <a:rPr lang="it-IT" sz="1800" b="0" i="0" u="none" strike="noStrike" baseline="0" dirty="0">
                <a:solidFill>
                  <a:srgbClr val="000000"/>
                </a:solidFill>
                <a:latin typeface="Times New Roman" panose="02020603050405020304" pitchFamily="18" charset="0"/>
              </a:rPr>
              <a:t>riduce </a:t>
            </a:r>
            <a:r>
              <a:rPr lang="it-IT" sz="1800" b="1" i="0" u="none" strike="noStrike" baseline="0" dirty="0">
                <a:solidFill>
                  <a:srgbClr val="000000"/>
                </a:solidFill>
                <a:latin typeface="Times New Roman" panose="02020603050405020304" pitchFamily="18" charset="0"/>
              </a:rPr>
              <a:t>da dodici a sei mesi </a:t>
            </a:r>
            <a:r>
              <a:rPr lang="it-IT" sz="1800" b="0" i="0" u="none" strike="noStrike" baseline="0" dirty="0">
                <a:solidFill>
                  <a:srgbClr val="000000"/>
                </a:solidFill>
                <a:latin typeface="Times New Roman" panose="02020603050405020304" pitchFamily="18" charset="0"/>
              </a:rPr>
              <a:t>il termine entro il quale le pubbliche amministrazioni possano procedere </a:t>
            </a:r>
            <a:r>
              <a:rPr lang="it-IT" sz="1800" b="0" i="0" u="none" strike="noStrike" baseline="0" dirty="0">
                <a:solidFill>
                  <a:srgbClr val="000000"/>
                </a:solidFill>
                <a:highlight>
                  <a:srgbClr val="FFFF00"/>
                </a:highlight>
                <a:latin typeface="Times New Roman" panose="02020603050405020304" pitchFamily="18" charset="0"/>
              </a:rPr>
              <a:t>all’</a:t>
            </a:r>
            <a:r>
              <a:rPr lang="it-IT" sz="1800" b="1" i="0" u="none" strike="noStrike" baseline="0" dirty="0">
                <a:solidFill>
                  <a:srgbClr val="FF0000"/>
                </a:solidFill>
                <a:highlight>
                  <a:srgbClr val="FFFF00"/>
                </a:highlight>
                <a:latin typeface="Times New Roman" panose="02020603050405020304" pitchFamily="18" charset="0"/>
              </a:rPr>
              <a:t>annullamento</a:t>
            </a:r>
            <a:r>
              <a:rPr lang="it-IT" sz="1800" b="1" i="0" u="none" strike="noStrike" baseline="0" dirty="0">
                <a:solidFill>
                  <a:srgbClr val="000000"/>
                </a:solidFill>
                <a:latin typeface="Times New Roman" panose="02020603050405020304" pitchFamily="18" charset="0"/>
              </a:rPr>
              <a:t> </a:t>
            </a:r>
            <a:r>
              <a:rPr lang="it-IT" sz="1800" b="1" i="0" u="none" strike="noStrike" baseline="0" dirty="0">
                <a:solidFill>
                  <a:srgbClr val="FF0000"/>
                </a:solidFill>
                <a:highlight>
                  <a:srgbClr val="FFFF00"/>
                </a:highlight>
                <a:latin typeface="Times New Roman" panose="02020603050405020304" pitchFamily="18" charset="0"/>
              </a:rPr>
              <a:t>di ufficio </a:t>
            </a:r>
            <a:r>
              <a:rPr lang="it-IT" sz="1800" b="0" i="0" u="none" strike="noStrike" baseline="0" dirty="0">
                <a:solidFill>
                  <a:srgbClr val="000000"/>
                </a:solidFill>
                <a:latin typeface="Times New Roman" panose="02020603050405020304" pitchFamily="18" charset="0"/>
              </a:rPr>
              <a:t>dei provvedimenti amministrativi di autorizzazione o di attribuzione di vantaggi economici. </a:t>
            </a:r>
          </a:p>
          <a:p>
            <a:r>
              <a:rPr lang="it-IT" sz="1800" b="0" i="0" u="none" strike="noStrike" baseline="0" dirty="0">
                <a:solidFill>
                  <a:srgbClr val="000000"/>
                </a:solidFill>
                <a:latin typeface="Times New Roman" panose="02020603050405020304" pitchFamily="18" charset="0"/>
              </a:rPr>
              <a:t>A tal fine, la disposizione modifica </a:t>
            </a:r>
            <a:r>
              <a:rPr lang="it-IT" sz="2400" b="1" i="0" u="none" strike="noStrike" baseline="0" dirty="0">
                <a:solidFill>
                  <a:srgbClr val="FF0000"/>
                </a:solidFill>
                <a:highlight>
                  <a:srgbClr val="FFFF00"/>
                </a:highlight>
                <a:latin typeface="Times New Roman" panose="02020603050405020304" pitchFamily="18" charset="0"/>
              </a:rPr>
              <a:t>l’articolo 21-</a:t>
            </a:r>
            <a:r>
              <a:rPr lang="it-IT" sz="2400" b="1" i="1" u="none" strike="noStrike" baseline="0" dirty="0">
                <a:solidFill>
                  <a:srgbClr val="FF0000"/>
                </a:solidFill>
                <a:highlight>
                  <a:srgbClr val="FFFF00"/>
                </a:highlight>
                <a:latin typeface="Times New Roman" panose="02020603050405020304" pitchFamily="18" charset="0"/>
              </a:rPr>
              <a:t>nonies</a:t>
            </a:r>
            <a:r>
              <a:rPr lang="it-IT" sz="2400" b="0" i="0" u="none" strike="noStrike" baseline="0" dirty="0">
                <a:solidFill>
                  <a:srgbClr val="000000"/>
                </a:solidFill>
                <a:latin typeface="Times New Roman" panose="02020603050405020304" pitchFamily="18" charset="0"/>
              </a:rPr>
              <a:t>, </a:t>
            </a:r>
            <a:r>
              <a:rPr lang="it-IT" sz="1800" b="0" i="0" u="none" strike="noStrike" baseline="0" dirty="0">
                <a:solidFill>
                  <a:srgbClr val="000000"/>
                </a:solidFill>
                <a:latin typeface="Times New Roman" panose="02020603050405020304" pitchFamily="18" charset="0"/>
              </a:rPr>
              <a:t>comma 1, della legge 7 agosto 1990, n. 241, che disciplina in via generale, nell’ambito dei procedimenti di autotutela della pubblica amministrazione, l’</a:t>
            </a:r>
            <a:r>
              <a:rPr lang="it-IT" sz="1800" b="1" i="0" u="none" strike="noStrike" baseline="0" dirty="0">
                <a:solidFill>
                  <a:srgbClr val="000000"/>
                </a:solidFill>
                <a:latin typeface="Times New Roman" panose="02020603050405020304" pitchFamily="18" charset="0"/>
              </a:rPr>
              <a:t>annullamento d’ufficio</a:t>
            </a:r>
            <a:r>
              <a:rPr lang="it-IT" sz="1800" b="0" i="0" u="none" strike="noStrike" baseline="0" dirty="0">
                <a:solidFill>
                  <a:srgbClr val="000000"/>
                </a:solidFill>
                <a:latin typeface="Times New Roman" panose="02020603050405020304" pitchFamily="18" charset="0"/>
              </a:rPr>
              <a:t>, con il quale l’amministrazione rimuove il provvedimento di primo grado. L’annullamento può essere disposto dallo stesso organo che ha emanato il provvedimento o da altro organo previsto dalla legge. </a:t>
            </a:r>
          </a:p>
          <a:p>
            <a:endParaRPr lang="it-IT" sz="1800" b="0" i="0" u="none" strike="noStrike" baseline="0" dirty="0">
              <a:solidFill>
                <a:srgbClr val="000000"/>
              </a:solidFill>
              <a:latin typeface="Times New Roman" panose="02020603050405020304" pitchFamily="18" charset="0"/>
            </a:endParaRPr>
          </a:p>
          <a:p>
            <a:pPr algn="just"/>
            <a:r>
              <a:rPr lang="it-IT" sz="1400" b="0" i="0" u="none" strike="noStrike" baseline="0" dirty="0">
                <a:solidFill>
                  <a:srgbClr val="000000"/>
                </a:solidFill>
                <a:latin typeface="Times New Roman" panose="02020603050405020304" pitchFamily="18" charset="0"/>
              </a:rPr>
              <a:t>Secondo la giurisprudenza consolidata, che è stata recepita nella legge n. 241/1990 con la riforma del 2005, i </a:t>
            </a:r>
            <a:r>
              <a:rPr lang="it-IT" sz="1400" b="1" i="0" u="none" strike="noStrike" baseline="0" dirty="0">
                <a:solidFill>
                  <a:srgbClr val="FF0000"/>
                </a:solidFill>
                <a:latin typeface="Times New Roman" panose="02020603050405020304" pitchFamily="18" charset="0"/>
              </a:rPr>
              <a:t>presupposti dell’esercizio del potere di annullamento d’ufficio</a:t>
            </a:r>
            <a:r>
              <a:rPr lang="it-IT" sz="1400" b="0" i="0" u="none" strike="noStrike" baseline="0" dirty="0">
                <a:solidFill>
                  <a:srgbClr val="000000"/>
                </a:solidFill>
                <a:latin typeface="Times New Roman" panose="02020603050405020304" pitchFamily="18" charset="0"/>
              </a:rPr>
              <a:t>, che ha effetti </a:t>
            </a:r>
            <a:r>
              <a:rPr lang="it-IT" sz="2000" b="1" i="1" u="none" strike="noStrike" baseline="0" dirty="0">
                <a:solidFill>
                  <a:srgbClr val="FF0000"/>
                </a:solidFill>
                <a:latin typeface="Times New Roman" panose="02020603050405020304" pitchFamily="18" charset="0"/>
              </a:rPr>
              <a:t>ex </a:t>
            </a:r>
            <a:r>
              <a:rPr lang="it-IT" sz="2000" b="1" i="1" u="none" strike="noStrike" baseline="0" dirty="0" err="1">
                <a:solidFill>
                  <a:srgbClr val="FF0000"/>
                </a:solidFill>
                <a:latin typeface="Times New Roman" panose="02020603050405020304" pitchFamily="18" charset="0"/>
              </a:rPr>
              <a:t>tunc</a:t>
            </a:r>
            <a:r>
              <a:rPr lang="it-IT" sz="2000" b="1" i="1" u="none" strike="noStrike" baseline="0" dirty="0">
                <a:solidFill>
                  <a:srgbClr val="FF0000"/>
                </a:solidFill>
                <a:latin typeface="Times New Roman" panose="02020603050405020304" pitchFamily="18" charset="0"/>
              </a:rPr>
              <a:t> </a:t>
            </a:r>
            <a:r>
              <a:rPr lang="it-IT" sz="1400" b="1" i="1" u="none" strike="noStrike" baseline="0" dirty="0">
                <a:latin typeface="Times New Roman" panose="02020603050405020304" pitchFamily="18" charset="0"/>
              </a:rPr>
              <a:t>(retroattivo)</a:t>
            </a:r>
            <a:r>
              <a:rPr lang="it-IT" sz="1400" b="0" i="0" u="none" strike="noStrike" baseline="0" dirty="0">
                <a:latin typeface="Times New Roman" panose="02020603050405020304" pitchFamily="18" charset="0"/>
              </a:rPr>
              <a:t>, </a:t>
            </a:r>
            <a:r>
              <a:rPr lang="it-IT" sz="1400" b="0" i="0" u="none" strike="noStrike" baseline="0" dirty="0">
                <a:solidFill>
                  <a:srgbClr val="000000"/>
                </a:solidFill>
                <a:latin typeface="Times New Roman" panose="02020603050405020304" pitchFamily="18" charset="0"/>
              </a:rPr>
              <a:t>sono: </a:t>
            </a:r>
          </a:p>
          <a:p>
            <a:pPr algn="just"/>
            <a:endParaRPr lang="it-IT" sz="1400" b="0" i="0" u="none" strike="noStrike" baseline="0" dirty="0">
              <a:solidFill>
                <a:srgbClr val="000000"/>
              </a:solidFill>
              <a:latin typeface="Times New Roman" panose="02020603050405020304" pitchFamily="18" charset="0"/>
            </a:endParaRPr>
          </a:p>
          <a:p>
            <a:pPr algn="just"/>
            <a:r>
              <a:rPr lang="it-IT" sz="1400" b="0" i="1" u="none" strike="noStrike" baseline="0" dirty="0">
                <a:solidFill>
                  <a:srgbClr val="000000"/>
                </a:solidFill>
                <a:latin typeface="Times New Roman" panose="02020603050405020304" pitchFamily="18" charset="0"/>
              </a:rPr>
              <a:t>a) </a:t>
            </a:r>
            <a:r>
              <a:rPr lang="it-IT" sz="1400" b="0" i="0" u="none" strike="noStrike" baseline="0" dirty="0">
                <a:solidFill>
                  <a:srgbClr val="000000"/>
                </a:solidFill>
                <a:latin typeface="Times New Roman" panose="02020603050405020304" pitchFamily="18" charset="0"/>
              </a:rPr>
              <a:t>l’illegittimità originaria del provvedimento, </a:t>
            </a:r>
            <a:r>
              <a:rPr lang="it-IT" sz="1400" b="0" i="1" u="none" strike="noStrike" baseline="0" dirty="0">
                <a:solidFill>
                  <a:srgbClr val="000000"/>
                </a:solidFill>
                <a:latin typeface="Times New Roman" panose="02020603050405020304" pitchFamily="18" charset="0"/>
              </a:rPr>
              <a:t>ex </a:t>
            </a:r>
            <a:r>
              <a:rPr lang="it-IT" sz="1400" b="0" i="0" u="none" strike="noStrike" baseline="0" dirty="0">
                <a:solidFill>
                  <a:srgbClr val="000000"/>
                </a:solidFill>
                <a:latin typeface="Times New Roman" panose="02020603050405020304" pitchFamily="18" charset="0"/>
              </a:rPr>
              <a:t>art. 21-</a:t>
            </a:r>
            <a:r>
              <a:rPr lang="it-IT" sz="1400" b="0" i="1" u="none" strike="noStrike" baseline="0" dirty="0">
                <a:solidFill>
                  <a:srgbClr val="000000"/>
                </a:solidFill>
                <a:latin typeface="Times New Roman" panose="02020603050405020304" pitchFamily="18" charset="0"/>
              </a:rPr>
              <a:t>octies </a:t>
            </a:r>
            <a:r>
              <a:rPr lang="it-IT" sz="1400" b="0" i="0" u="none" strike="noStrike" baseline="0" dirty="0">
                <a:solidFill>
                  <a:srgbClr val="000000"/>
                </a:solidFill>
                <a:latin typeface="Times New Roman" panose="02020603050405020304" pitchFamily="18" charset="0"/>
              </a:rPr>
              <a:t>comma 1 della legge 241/1990, ossia nei casi classici di provvedimento illegittimo per violazione di legge, eccesso di potere e incompetenza</a:t>
            </a:r>
            <a:r>
              <a:rPr lang="it-IT" sz="1000" b="0" i="0" u="none" strike="noStrike" baseline="0" dirty="0">
                <a:solidFill>
                  <a:srgbClr val="000000"/>
                </a:solidFill>
                <a:latin typeface="Times New Roman" panose="02020603050405020304" pitchFamily="18" charset="0"/>
              </a:rPr>
              <a:t>1</a:t>
            </a:r>
            <a:r>
              <a:rPr lang="it-IT" sz="1400" b="0" i="0" u="none" strike="noStrike" baseline="0" dirty="0">
                <a:solidFill>
                  <a:srgbClr val="000000"/>
                </a:solidFill>
                <a:latin typeface="Times New Roman" panose="02020603050405020304" pitchFamily="18" charset="0"/>
              </a:rPr>
              <a:t>; </a:t>
            </a:r>
          </a:p>
          <a:p>
            <a:pPr algn="just"/>
            <a:r>
              <a:rPr lang="it-IT" sz="1400" b="0" i="1" u="none" strike="noStrike" baseline="0" dirty="0">
                <a:solidFill>
                  <a:srgbClr val="000000"/>
                </a:solidFill>
                <a:latin typeface="Times New Roman" panose="02020603050405020304" pitchFamily="18" charset="0"/>
              </a:rPr>
              <a:t>b) </a:t>
            </a:r>
            <a:r>
              <a:rPr lang="it-IT" sz="1400" b="0" i="0" u="none" strike="noStrike" baseline="0" dirty="0">
                <a:solidFill>
                  <a:srgbClr val="000000"/>
                </a:solidFill>
                <a:latin typeface="Times New Roman" panose="02020603050405020304" pitchFamily="18" charset="0"/>
              </a:rPr>
              <a:t>l’interesse pubblico concreto e attuale alla sua rimozione, diverso dal mero ripristino della legalità; </a:t>
            </a:r>
          </a:p>
          <a:p>
            <a:pPr algn="just"/>
            <a:r>
              <a:rPr lang="it-IT" sz="1400" b="0" i="1" u="none" strike="noStrike" baseline="0" dirty="0">
                <a:solidFill>
                  <a:srgbClr val="000000"/>
                </a:solidFill>
                <a:latin typeface="Times New Roman" panose="02020603050405020304" pitchFamily="18" charset="0"/>
              </a:rPr>
              <a:t>c) </a:t>
            </a:r>
            <a:r>
              <a:rPr lang="it-IT" sz="1400" b="0" i="0" u="none" strike="noStrike" baseline="0" dirty="0">
                <a:solidFill>
                  <a:srgbClr val="000000"/>
                </a:solidFill>
                <a:latin typeface="Times New Roman" panose="02020603050405020304" pitchFamily="18" charset="0"/>
              </a:rPr>
              <a:t>l’assenza di posizioni consolidate in capo ai destinatari. Ne risulta che l’annullamento è provvedimento discrezionale, chiamato a ponderare l’interesse pubblico alla rimozione del provvedimento invalido con gli altri interessi dei soggetti coinvolti. </a:t>
            </a:r>
          </a:p>
          <a:p>
            <a:pPr algn="just"/>
            <a:r>
              <a:rPr lang="it-IT" sz="1400" b="0" i="0" u="none" strike="noStrike" baseline="0" dirty="0">
                <a:solidFill>
                  <a:srgbClr val="000000"/>
                </a:solidFill>
                <a:latin typeface="Times New Roman" panose="02020603050405020304" pitchFamily="18" charset="0"/>
              </a:rPr>
              <a:t>L’esercizio di questo potere discrezionale non esime l’amministrazione dal dare conto della sussistenza dei menzionati presupposti. </a:t>
            </a:r>
            <a:endParaRPr lang="it-IT" dirty="0"/>
          </a:p>
        </p:txBody>
      </p:sp>
      <p:sp>
        <p:nvSpPr>
          <p:cNvPr id="5" name="CasellaDiTesto 4">
            <a:extLst>
              <a:ext uri="{FF2B5EF4-FFF2-40B4-BE49-F238E27FC236}">
                <a16:creationId xmlns:a16="http://schemas.microsoft.com/office/drawing/2014/main" id="{25A3E25A-02B1-CA13-37C5-678B26BD2CC5}"/>
              </a:ext>
            </a:extLst>
          </p:cNvPr>
          <p:cNvSpPr txBox="1"/>
          <p:nvPr/>
        </p:nvSpPr>
        <p:spPr>
          <a:xfrm>
            <a:off x="412955" y="5310445"/>
            <a:ext cx="11598070" cy="655896"/>
          </a:xfrm>
          <a:prstGeom prst="rect">
            <a:avLst/>
          </a:prstGeom>
          <a:noFill/>
        </p:spPr>
        <p:txBody>
          <a:bodyPr wrap="square">
            <a:spAutoFit/>
          </a:bodyPr>
          <a:lstStyle/>
          <a:p>
            <a:pPr algn="just"/>
            <a:r>
              <a:rPr lang="it-IT" sz="1800" b="0" i="0" u="none" strike="noStrike" baseline="0" dirty="0">
                <a:solidFill>
                  <a:srgbClr val="FF0000"/>
                </a:solidFill>
                <a:latin typeface="Times New Roman" panose="02020603050405020304" pitchFamily="18" charset="0"/>
              </a:rPr>
              <a:t>Con la disposizione in esame, il limite temporale massimo per procedere all’annullamento d’ufficio viene </a:t>
            </a:r>
            <a:r>
              <a:rPr lang="it-IT" sz="1800" b="1" i="0" u="none" strike="noStrike" baseline="0" dirty="0">
                <a:solidFill>
                  <a:srgbClr val="FF0000"/>
                </a:solidFill>
                <a:latin typeface="Times New Roman" panose="02020603050405020304" pitchFamily="18" charset="0"/>
              </a:rPr>
              <a:t>ulteriormente </a:t>
            </a:r>
            <a:r>
              <a:rPr lang="it-IT" sz="1800" b="1" i="0" u="none" strike="noStrike" baseline="0" dirty="0">
                <a:solidFill>
                  <a:srgbClr val="FF0000"/>
                </a:solidFill>
                <a:highlight>
                  <a:srgbClr val="FFFF00"/>
                </a:highlight>
                <a:latin typeface="Times New Roman" panose="02020603050405020304" pitchFamily="18" charset="0"/>
              </a:rPr>
              <a:t>ridotto a sei mesi</a:t>
            </a:r>
            <a:r>
              <a:rPr lang="it-IT" sz="1800" b="0" i="0" u="none" strike="noStrike" baseline="0" dirty="0">
                <a:solidFill>
                  <a:srgbClr val="FF0000"/>
                </a:solidFill>
                <a:highlight>
                  <a:srgbClr val="FFFF00"/>
                </a:highlight>
                <a:latin typeface="Times New Roman" panose="02020603050405020304" pitchFamily="18" charset="0"/>
              </a:rPr>
              <a:t>. </a:t>
            </a:r>
            <a:endParaRPr lang="it-IT" dirty="0">
              <a:solidFill>
                <a:srgbClr val="FF0000"/>
              </a:solidFill>
              <a:highlight>
                <a:srgbClr val="FFFF00"/>
              </a:highlight>
            </a:endParaRPr>
          </a:p>
        </p:txBody>
      </p:sp>
      <p:sp>
        <p:nvSpPr>
          <p:cNvPr id="2" name="Segnaposto piè di pagina 1">
            <a:extLst>
              <a:ext uri="{FF2B5EF4-FFF2-40B4-BE49-F238E27FC236}">
                <a16:creationId xmlns:a16="http://schemas.microsoft.com/office/drawing/2014/main" id="{D9C91225-2FB0-A1F3-1FDC-236DD4976BDD}"/>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39F85384-ACA2-B79C-366E-CA5A251BFAC2}"/>
              </a:ext>
            </a:extLst>
          </p:cNvPr>
          <p:cNvSpPr>
            <a:spLocks noGrp="1"/>
          </p:cNvSpPr>
          <p:nvPr>
            <p:ph type="sldNum" sz="quarter" idx="12"/>
          </p:nvPr>
        </p:nvSpPr>
        <p:spPr/>
        <p:txBody>
          <a:bodyPr/>
          <a:lstStyle/>
          <a:p>
            <a:fld id="{56C962FA-7BBA-42EA-B52A-38530D7E724D}" type="slidenum">
              <a:rPr lang="it-IT" smtClean="0"/>
              <a:t>41</a:t>
            </a:fld>
            <a:endParaRPr lang="it-IT"/>
          </a:p>
        </p:txBody>
      </p:sp>
    </p:spTree>
    <p:extLst>
      <p:ext uri="{BB962C8B-B14F-4D97-AF65-F5344CB8AC3E}">
        <p14:creationId xmlns:p14="http://schemas.microsoft.com/office/powerpoint/2010/main" val="16253817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B702D87F-64C1-28A2-EF42-A139092F98AF}"/>
              </a:ext>
            </a:extLst>
          </p:cNvPr>
          <p:cNvSpPr txBox="1"/>
          <p:nvPr/>
        </p:nvSpPr>
        <p:spPr>
          <a:xfrm>
            <a:off x="393291" y="2271252"/>
            <a:ext cx="11257935" cy="3785652"/>
          </a:xfrm>
          <a:prstGeom prst="rect">
            <a:avLst/>
          </a:prstGeom>
          <a:noFill/>
        </p:spPr>
        <p:txBody>
          <a:bodyPr wrap="square">
            <a:spAutoFit/>
          </a:bodyPr>
          <a:lstStyle/>
          <a:p>
            <a:pPr algn="just"/>
            <a:r>
              <a:rPr lang="it-IT" sz="2000" b="1" i="0" u="none" strike="noStrike" baseline="0" dirty="0">
                <a:solidFill>
                  <a:srgbClr val="000000"/>
                </a:solidFill>
                <a:highlight>
                  <a:srgbClr val="FFFF00"/>
                </a:highlight>
                <a:latin typeface="Tahoma" panose="020B0604030504040204" pitchFamily="34" charset="0"/>
                <a:ea typeface="Tahoma" panose="020B0604030504040204" pitchFamily="34" charset="0"/>
                <a:cs typeface="Tahoma" panose="020B0604030504040204" pitchFamily="34" charset="0"/>
              </a:rPr>
              <a:t>Art. 7. (Semplificazione in materia di aggiornamento degli operatori delle attività di autoriparazione) </a:t>
            </a:r>
            <a:endParaRPr lang="it-IT" sz="2000" b="0" i="0" u="none" strike="noStrike" baseline="0" dirty="0">
              <a:solidFill>
                <a:srgbClr val="000000"/>
              </a:solidFill>
              <a:highlight>
                <a:srgbClr val="FFFF00"/>
              </a:highlight>
              <a:latin typeface="Tahoma" panose="020B0604030504040204" pitchFamily="34" charset="0"/>
              <a:ea typeface="Tahoma" panose="020B0604030504040204" pitchFamily="34" charset="0"/>
              <a:cs typeface="Tahoma" panose="020B0604030504040204" pitchFamily="34" charset="0"/>
            </a:endParaRPr>
          </a:p>
          <a:p>
            <a:pPr algn="just"/>
            <a:r>
              <a:rPr lang="it-IT" sz="20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L’articolo in commento modifica l’articolo 3, comma 2, della legge 11 dicembre 2012, n. 224, che disciplina l’attività di autoriparazione. </a:t>
            </a:r>
          </a:p>
          <a:p>
            <a:pPr algn="just"/>
            <a:r>
              <a:rPr lang="it-IT" sz="2000" b="1" i="0" u="none" strike="noStrike" baseline="0" dirty="0">
                <a:solidFill>
                  <a:srgbClr val="000000"/>
                </a:solidFill>
                <a:highlight>
                  <a:srgbClr val="FFFF00"/>
                </a:highlight>
                <a:latin typeface="Tahoma" panose="020B0604030504040204" pitchFamily="34" charset="0"/>
                <a:ea typeface="Tahoma" panose="020B0604030504040204" pitchFamily="34" charset="0"/>
                <a:cs typeface="Tahoma" panose="020B0604030504040204" pitchFamily="34" charset="0"/>
              </a:rPr>
              <a:t>La richiamata normativa prevede che le persone preposte alla gestione tecnica delle imprese abilitate alle attività di meccanica e motoristica o a quella di elettrauto, non in possesso di almeno uno dei requisiti tecnico-professionali previsti dalla relativa normativa, sono tenute a frequentare il relativo corso professionale</a:t>
            </a:r>
            <a:r>
              <a:rPr lang="it-IT" sz="2000" b="1"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 </a:t>
            </a:r>
          </a:p>
          <a:p>
            <a:pPr algn="just"/>
            <a:endParaRPr lang="it-IT" sz="2000" b="1"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lgn="just"/>
            <a:r>
              <a:rPr lang="it-IT" sz="2000" b="0" i="0" u="none" strike="noStrike" baseline="0" dirty="0">
                <a:solidFill>
                  <a:srgbClr val="000000"/>
                </a:solidFill>
                <a:highlight>
                  <a:srgbClr val="FFFF00"/>
                </a:highlight>
                <a:latin typeface="Tahoma" panose="020B0604030504040204" pitchFamily="34" charset="0"/>
                <a:ea typeface="Tahoma" panose="020B0604030504040204" pitchFamily="34" charset="0"/>
                <a:cs typeface="Tahoma" panose="020B0604030504040204" pitchFamily="34" charset="0"/>
              </a:rPr>
              <a:t>La modifica in commento </a:t>
            </a:r>
            <a:r>
              <a:rPr lang="it-IT" sz="2000" b="1" i="0" u="none" strike="noStrike" baseline="0" dirty="0">
                <a:solidFill>
                  <a:srgbClr val="000000"/>
                </a:solidFill>
                <a:highlight>
                  <a:srgbClr val="FFFF00"/>
                </a:highlight>
                <a:latin typeface="Tahoma" panose="020B0604030504040204" pitchFamily="34" charset="0"/>
                <a:ea typeface="Tahoma" panose="020B0604030504040204" pitchFamily="34" charset="0"/>
                <a:cs typeface="Tahoma" panose="020B0604030504040204" pitchFamily="34" charset="0"/>
              </a:rPr>
              <a:t>prevede l’obbligo per le imprese, una volta frequentato con esito positivo il corso, di inviare una comunicazione alla camera di commercio, industria, artigianato e agricoltura</a:t>
            </a:r>
            <a:r>
              <a:rPr lang="it-IT" sz="2000" b="1"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 </a:t>
            </a:r>
            <a:endParaRPr lang="it-IT" sz="2000" dirty="0">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a:extLst>
              <a:ext uri="{FF2B5EF4-FFF2-40B4-BE49-F238E27FC236}">
                <a16:creationId xmlns:a16="http://schemas.microsoft.com/office/drawing/2014/main" id="{13CCCCE7-57BE-25A6-C271-D1AD9C6E39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1458" y="107485"/>
            <a:ext cx="3880669" cy="2163767"/>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piè di pagina 1">
            <a:extLst>
              <a:ext uri="{FF2B5EF4-FFF2-40B4-BE49-F238E27FC236}">
                <a16:creationId xmlns:a16="http://schemas.microsoft.com/office/drawing/2014/main" id="{7716331C-28EB-CAB7-7322-09716FB79EF5}"/>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8DEA39C0-CE3B-835B-8CC7-B28859EE2B8A}"/>
              </a:ext>
            </a:extLst>
          </p:cNvPr>
          <p:cNvSpPr>
            <a:spLocks noGrp="1"/>
          </p:cNvSpPr>
          <p:nvPr>
            <p:ph type="sldNum" sz="quarter" idx="12"/>
          </p:nvPr>
        </p:nvSpPr>
        <p:spPr/>
        <p:txBody>
          <a:bodyPr/>
          <a:lstStyle/>
          <a:p>
            <a:fld id="{56C962FA-7BBA-42EA-B52A-38530D7E724D}" type="slidenum">
              <a:rPr lang="it-IT" smtClean="0"/>
              <a:t>42</a:t>
            </a:fld>
            <a:endParaRPr lang="it-IT"/>
          </a:p>
        </p:txBody>
      </p:sp>
    </p:spTree>
    <p:extLst>
      <p:ext uri="{BB962C8B-B14F-4D97-AF65-F5344CB8AC3E}">
        <p14:creationId xmlns:p14="http://schemas.microsoft.com/office/powerpoint/2010/main" val="25266075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72C6284-2858-3077-8252-6719E1FC6FFD}"/>
              </a:ext>
            </a:extLst>
          </p:cNvPr>
          <p:cNvSpPr txBox="1"/>
          <p:nvPr/>
        </p:nvSpPr>
        <p:spPr>
          <a:xfrm>
            <a:off x="432619" y="186811"/>
            <a:ext cx="11326761" cy="5078313"/>
          </a:xfrm>
          <a:prstGeom prst="rect">
            <a:avLst/>
          </a:prstGeom>
          <a:noFill/>
        </p:spPr>
        <p:txBody>
          <a:bodyPr wrap="square">
            <a:spAutoFit/>
          </a:bodyPr>
          <a:lstStyle/>
          <a:p>
            <a:pPr algn="just"/>
            <a:r>
              <a:rPr lang="it-IT" sz="1800" b="1" i="0" u="none" strike="noStrike" baseline="0" dirty="0">
                <a:solidFill>
                  <a:srgbClr val="000000"/>
                </a:solidFill>
                <a:latin typeface="Times New Roman" panose="02020603050405020304" pitchFamily="18" charset="0"/>
              </a:rPr>
              <a:t>Articolo 11 </a:t>
            </a:r>
            <a:r>
              <a:rPr lang="it-IT" sz="1800" b="1" i="1" u="none" strike="noStrike" baseline="0" dirty="0">
                <a:solidFill>
                  <a:srgbClr val="000000"/>
                </a:solidFill>
                <a:latin typeface="Times New Roman" panose="02020603050405020304" pitchFamily="18" charset="0"/>
              </a:rPr>
              <a:t>(Misure di semplificazione per l’istituzione di aree di parcheggio a servizio delle strutture alberghiere) </a:t>
            </a:r>
            <a:endParaRPr lang="it-IT" sz="1800" b="0" i="0" u="none" strike="noStrike" baseline="0" dirty="0">
              <a:solidFill>
                <a:srgbClr val="000000"/>
              </a:solidFill>
              <a:latin typeface="Times New Roman" panose="02020603050405020304" pitchFamily="18" charset="0"/>
            </a:endParaRPr>
          </a:p>
          <a:p>
            <a:pPr algn="just"/>
            <a:r>
              <a:rPr lang="it-IT" sz="1800" b="0" i="0" u="none" strike="noStrike" baseline="0" dirty="0">
                <a:solidFill>
                  <a:srgbClr val="000000"/>
                </a:solidFill>
                <a:latin typeface="Times New Roman" panose="02020603050405020304" pitchFamily="18" charset="0"/>
              </a:rPr>
              <a:t>L’</a:t>
            </a:r>
            <a:r>
              <a:rPr lang="it-IT" sz="1800" b="1" i="0" u="none" strike="noStrike" baseline="0" dirty="0">
                <a:solidFill>
                  <a:srgbClr val="000000"/>
                </a:solidFill>
                <a:latin typeface="Times New Roman" panose="02020603050405020304" pitchFamily="18" charset="0"/>
              </a:rPr>
              <a:t>articolo 11, </a:t>
            </a:r>
            <a:r>
              <a:rPr lang="it-IT" sz="1800" b="0" i="0" u="none" strike="noStrike" baseline="0" dirty="0">
                <a:solidFill>
                  <a:srgbClr val="000000"/>
                </a:solidFill>
                <a:latin typeface="Times New Roman" panose="02020603050405020304" pitchFamily="18" charset="0"/>
              </a:rPr>
              <a:t>composto di un solo comma, modifica il Codice della strada al fine di introdurre la possibilità per le </a:t>
            </a:r>
            <a:r>
              <a:rPr lang="it-IT" sz="1800" b="1" i="0" u="none" strike="noStrike" baseline="0" dirty="0">
                <a:solidFill>
                  <a:srgbClr val="000000"/>
                </a:solidFill>
                <a:latin typeface="Times New Roman" panose="02020603050405020304" pitchFamily="18" charset="0"/>
              </a:rPr>
              <a:t>strutture alberghiere </a:t>
            </a:r>
            <a:r>
              <a:rPr lang="it-IT" sz="1800" b="0" i="0" u="none" strike="noStrike" baseline="0" dirty="0">
                <a:solidFill>
                  <a:srgbClr val="000000"/>
                </a:solidFill>
                <a:latin typeface="Times New Roman" panose="02020603050405020304" pitchFamily="18" charset="0"/>
              </a:rPr>
              <a:t>di ottenere la concessione, in via temporanea, di </a:t>
            </a:r>
            <a:r>
              <a:rPr lang="it-IT" sz="1800" b="1" i="0" u="none" strike="noStrike" baseline="0" dirty="0">
                <a:solidFill>
                  <a:srgbClr val="000000"/>
                </a:solidFill>
                <a:latin typeface="Times New Roman" panose="02020603050405020304" pitchFamily="18" charset="0"/>
              </a:rPr>
              <a:t>porzioni di sedimi stradali pubblici </a:t>
            </a:r>
            <a:r>
              <a:rPr lang="it-IT" sz="1800" b="0" i="0" u="none" strike="noStrike" baseline="0" dirty="0">
                <a:solidFill>
                  <a:srgbClr val="000000"/>
                </a:solidFill>
                <a:latin typeface="Times New Roman" panose="02020603050405020304" pitchFamily="18" charset="0"/>
              </a:rPr>
              <a:t>ad </a:t>
            </a:r>
            <a:r>
              <a:rPr lang="it-IT" sz="1800" b="1" i="0" u="none" strike="noStrike" baseline="0" dirty="0">
                <a:solidFill>
                  <a:srgbClr val="000000"/>
                </a:solidFill>
                <a:latin typeface="Times New Roman" panose="02020603050405020304" pitchFamily="18" charset="0"/>
              </a:rPr>
              <a:t>uso parcheggio </a:t>
            </a:r>
            <a:r>
              <a:rPr lang="it-IT" sz="1800" b="0" i="0" u="none" strike="noStrike" baseline="0" dirty="0">
                <a:solidFill>
                  <a:srgbClr val="000000"/>
                </a:solidFill>
                <a:latin typeface="Times New Roman" panose="02020603050405020304" pitchFamily="18" charset="0"/>
              </a:rPr>
              <a:t>e per il carico e lo scarico di bagagli, pur nel rispetto delle limitazioni generali previste dalla normativa sull’occupazione della sede stradale. </a:t>
            </a:r>
          </a:p>
          <a:p>
            <a:pPr algn="just"/>
            <a:r>
              <a:rPr lang="it-IT" sz="1800" i="0" u="none" strike="noStrike" baseline="0" dirty="0">
                <a:solidFill>
                  <a:srgbClr val="000000"/>
                </a:solidFill>
                <a:highlight>
                  <a:srgbClr val="FFFF00"/>
                </a:highlight>
                <a:latin typeface="Times New Roman" panose="02020603050405020304" pitchFamily="18" charset="0"/>
              </a:rPr>
              <a:t>L’articolo 11 introduce il comma 1-</a:t>
            </a:r>
            <a:r>
              <a:rPr lang="it-IT" sz="1800" i="1" u="none" strike="noStrike" baseline="0" dirty="0">
                <a:solidFill>
                  <a:srgbClr val="000000"/>
                </a:solidFill>
                <a:highlight>
                  <a:srgbClr val="FFFF00"/>
                </a:highlight>
                <a:latin typeface="Times New Roman" panose="02020603050405020304" pitchFamily="18" charset="0"/>
              </a:rPr>
              <a:t>bis </a:t>
            </a:r>
            <a:r>
              <a:rPr lang="it-IT" sz="1800" i="0" u="none" strike="noStrike" baseline="0" dirty="0">
                <a:solidFill>
                  <a:srgbClr val="000000"/>
                </a:solidFill>
                <a:highlight>
                  <a:srgbClr val="FFFF00"/>
                </a:highlight>
                <a:latin typeface="Times New Roman" panose="02020603050405020304" pitchFamily="18" charset="0"/>
              </a:rPr>
              <a:t>all’articolo 20 del Codice della strada, di cui al d.lgs. n. 285 del 1992, al fine di permettere alle </a:t>
            </a:r>
            <a:r>
              <a:rPr lang="it-IT" sz="1800" b="1" i="0" u="none" strike="noStrike" baseline="0" dirty="0">
                <a:solidFill>
                  <a:srgbClr val="000000"/>
                </a:solidFill>
                <a:highlight>
                  <a:srgbClr val="FFFF00"/>
                </a:highlight>
                <a:latin typeface="Times New Roman" panose="02020603050405020304" pitchFamily="18" charset="0"/>
              </a:rPr>
              <a:t>strutture alberghiere </a:t>
            </a:r>
            <a:r>
              <a:rPr lang="it-IT" sz="1800" i="0" u="none" strike="noStrike" baseline="0" dirty="0">
                <a:solidFill>
                  <a:srgbClr val="000000"/>
                </a:solidFill>
                <a:highlight>
                  <a:srgbClr val="FFFF00"/>
                </a:highlight>
                <a:latin typeface="Times New Roman" panose="02020603050405020304" pitchFamily="18" charset="0"/>
              </a:rPr>
              <a:t>di ottenere in </a:t>
            </a:r>
            <a:r>
              <a:rPr lang="it-IT" sz="1800" b="1" i="0" u="none" strike="noStrike" baseline="0" dirty="0">
                <a:solidFill>
                  <a:srgbClr val="000000"/>
                </a:solidFill>
                <a:highlight>
                  <a:srgbClr val="FFFF00"/>
                </a:highlight>
                <a:latin typeface="Times New Roman" panose="02020603050405020304" pitchFamily="18" charset="0"/>
              </a:rPr>
              <a:t>concessione</a:t>
            </a:r>
            <a:r>
              <a:rPr lang="it-IT" sz="1800" i="0" u="none" strike="noStrike" baseline="0" dirty="0">
                <a:solidFill>
                  <a:srgbClr val="000000"/>
                </a:solidFill>
                <a:highlight>
                  <a:srgbClr val="FFFF00"/>
                </a:highlight>
                <a:latin typeface="Times New Roman" panose="02020603050405020304" pitchFamily="18" charset="0"/>
              </a:rPr>
              <a:t>, in via temporanea, porzioni di </a:t>
            </a:r>
            <a:r>
              <a:rPr lang="it-IT" sz="1800" b="1" i="0" u="none" strike="noStrike" baseline="0" dirty="0">
                <a:solidFill>
                  <a:srgbClr val="000000"/>
                </a:solidFill>
                <a:highlight>
                  <a:srgbClr val="FFFF00"/>
                </a:highlight>
                <a:latin typeface="Times New Roman" panose="02020603050405020304" pitchFamily="18" charset="0"/>
              </a:rPr>
              <a:t>sedimi stradali pubblici ad uso parcheggio </a:t>
            </a:r>
            <a:r>
              <a:rPr lang="it-IT" sz="1800" i="0" u="none" strike="noStrike" baseline="0" dirty="0">
                <a:solidFill>
                  <a:srgbClr val="000000"/>
                </a:solidFill>
                <a:highlight>
                  <a:srgbClr val="FFFF00"/>
                </a:highlight>
                <a:latin typeface="Times New Roman" panose="02020603050405020304" pitchFamily="18" charset="0"/>
              </a:rPr>
              <a:t>e per il </a:t>
            </a:r>
            <a:r>
              <a:rPr lang="it-IT" sz="1800" b="1" i="0" u="none" strike="noStrike" baseline="0" dirty="0">
                <a:solidFill>
                  <a:srgbClr val="000000"/>
                </a:solidFill>
                <a:highlight>
                  <a:srgbClr val="FFFF00"/>
                </a:highlight>
                <a:latin typeface="Times New Roman" panose="02020603050405020304" pitchFamily="18" charset="0"/>
              </a:rPr>
              <a:t>carico e lo scarico di bagagli</a:t>
            </a:r>
            <a:r>
              <a:rPr lang="it-IT" sz="1800" i="0" u="none" strike="noStrike" baseline="0" dirty="0">
                <a:solidFill>
                  <a:srgbClr val="000000"/>
                </a:solidFill>
                <a:highlight>
                  <a:srgbClr val="FFFF00"/>
                </a:highlight>
                <a:latin typeface="Times New Roman" panose="02020603050405020304" pitchFamily="18" charset="0"/>
              </a:rPr>
              <a:t>. </a:t>
            </a:r>
          </a:p>
          <a:p>
            <a:pPr algn="just"/>
            <a:endParaRPr lang="it-IT" sz="1800" i="0" u="none" strike="noStrike" baseline="0" dirty="0">
              <a:solidFill>
                <a:srgbClr val="000000"/>
              </a:solidFill>
              <a:highlight>
                <a:srgbClr val="FFFF00"/>
              </a:highlight>
              <a:latin typeface="Times New Roman" panose="02020603050405020304" pitchFamily="18" charset="0"/>
            </a:endParaRPr>
          </a:p>
          <a:p>
            <a:pPr algn="just"/>
            <a:r>
              <a:rPr lang="it-IT" sz="1800" b="0" i="0" u="none" strike="noStrike" baseline="0" dirty="0">
                <a:solidFill>
                  <a:srgbClr val="000000"/>
                </a:solidFill>
                <a:latin typeface="Times New Roman" panose="02020603050405020304" pitchFamily="18" charset="0"/>
              </a:rPr>
              <a:t>Tale disposizione è comunque sottoposta alle limitazioni di cui al comma 1 dell’articolo 20 del citato Codice, secondo cui: </a:t>
            </a:r>
          </a:p>
          <a:p>
            <a:pPr algn="just"/>
            <a:endParaRPr lang="it-IT" sz="1800" b="0" i="0" u="none" strike="noStrike" baseline="0" dirty="0">
              <a:solidFill>
                <a:srgbClr val="000000"/>
              </a:solidFill>
              <a:latin typeface="Times New Roman" panose="02020603050405020304" pitchFamily="18" charset="0"/>
            </a:endParaRPr>
          </a:p>
          <a:p>
            <a:pPr algn="just"/>
            <a:r>
              <a:rPr lang="it-IT" sz="1800" b="0" i="0" u="none" strike="noStrike" baseline="0" dirty="0">
                <a:solidFill>
                  <a:srgbClr val="000000"/>
                </a:solidFill>
                <a:latin typeface="Times New Roman" panose="02020603050405020304" pitchFamily="18" charset="0"/>
              </a:rPr>
              <a:t> sulle </a:t>
            </a:r>
            <a:r>
              <a:rPr lang="it-IT" sz="1800" b="1" i="0" u="none" strike="noStrike" baseline="0" dirty="0">
                <a:solidFill>
                  <a:srgbClr val="000000"/>
                </a:solidFill>
                <a:latin typeface="Times New Roman" panose="02020603050405020304" pitchFamily="18" charset="0"/>
              </a:rPr>
              <a:t>autostrade, strade extraurbane principali e secondarie, strade urbane di scorrimento </a:t>
            </a:r>
            <a:r>
              <a:rPr lang="it-IT" sz="1800" b="0" i="0" u="none" strike="noStrike" baseline="0" dirty="0">
                <a:solidFill>
                  <a:srgbClr val="000000"/>
                </a:solidFill>
                <a:latin typeface="Times New Roman" panose="02020603050405020304" pitchFamily="18" charset="0"/>
              </a:rPr>
              <a:t>(rispettivamente strade di tipo A), B), C) e D)) è </a:t>
            </a:r>
            <a:r>
              <a:rPr lang="it-IT" sz="1800" b="1" i="0" u="none" strike="noStrike" baseline="0" dirty="0">
                <a:solidFill>
                  <a:srgbClr val="000000"/>
                </a:solidFill>
                <a:latin typeface="Times New Roman" panose="02020603050405020304" pitchFamily="18" charset="0"/>
              </a:rPr>
              <a:t>vietata ogni tipo di occupazione della sede stradale</a:t>
            </a:r>
            <a:r>
              <a:rPr lang="it-IT" sz="1800" b="0" i="0" u="none" strike="noStrike" baseline="0" dirty="0">
                <a:solidFill>
                  <a:srgbClr val="000000"/>
                </a:solidFill>
                <a:latin typeface="Times New Roman" panose="02020603050405020304" pitchFamily="18" charset="0"/>
              </a:rPr>
              <a:t>, ivi compresi fiere e mercati, con veicoli, baracche, tende e simili; </a:t>
            </a:r>
          </a:p>
          <a:p>
            <a:pPr algn="just"/>
            <a:r>
              <a:rPr lang="it-IT" sz="1800" b="0" i="0" u="none" strike="noStrike" baseline="0" dirty="0">
                <a:solidFill>
                  <a:srgbClr val="000000"/>
                </a:solidFill>
                <a:latin typeface="Times New Roman" panose="02020603050405020304" pitchFamily="18" charset="0"/>
              </a:rPr>
              <a:t> sulle </a:t>
            </a:r>
            <a:r>
              <a:rPr lang="it-IT" sz="1800" b="1" i="0" u="none" strike="noStrike" baseline="0" dirty="0">
                <a:solidFill>
                  <a:srgbClr val="000000"/>
                </a:solidFill>
                <a:latin typeface="Times New Roman" panose="02020603050405020304" pitchFamily="18" charset="0"/>
              </a:rPr>
              <a:t>strade urbane di quartiere </a:t>
            </a:r>
            <a:r>
              <a:rPr lang="it-IT" sz="1800" b="0" i="0" u="none" strike="noStrike" baseline="0" dirty="0">
                <a:solidFill>
                  <a:srgbClr val="000000"/>
                </a:solidFill>
                <a:latin typeface="Times New Roman" panose="02020603050405020304" pitchFamily="18" charset="0"/>
              </a:rPr>
              <a:t>e sulle </a:t>
            </a:r>
            <a:r>
              <a:rPr lang="it-IT" sz="1800" b="1" i="0" u="none" strike="noStrike" baseline="0" dirty="0">
                <a:solidFill>
                  <a:srgbClr val="000000"/>
                </a:solidFill>
                <a:latin typeface="Times New Roman" panose="02020603050405020304" pitchFamily="18" charset="0"/>
              </a:rPr>
              <a:t>strade locali </a:t>
            </a:r>
            <a:r>
              <a:rPr lang="it-IT" sz="1800" b="0" i="0" u="none" strike="noStrike" baseline="0" dirty="0">
                <a:solidFill>
                  <a:srgbClr val="000000"/>
                </a:solidFill>
                <a:latin typeface="Times New Roman" panose="02020603050405020304" pitchFamily="18" charset="0"/>
              </a:rPr>
              <a:t>(rispettivamente strade di tipo E) ed F)), l’occupazione della carreggiata può essere </a:t>
            </a:r>
            <a:r>
              <a:rPr lang="it-IT" sz="1800" b="1" i="0" u="none" strike="noStrike" baseline="0" dirty="0">
                <a:solidFill>
                  <a:srgbClr val="000000"/>
                </a:solidFill>
                <a:latin typeface="Times New Roman" panose="02020603050405020304" pitchFamily="18" charset="0"/>
              </a:rPr>
              <a:t>autorizzata a </a:t>
            </a:r>
            <a:r>
              <a:rPr lang="it-IT" sz="1800" b="0" i="0" u="none" strike="noStrike" baseline="0" dirty="0">
                <a:solidFill>
                  <a:srgbClr val="000000"/>
                </a:solidFill>
                <a:latin typeface="Times New Roman" panose="02020603050405020304" pitchFamily="18" charset="0"/>
              </a:rPr>
              <a:t>condizione che venga </a:t>
            </a:r>
            <a:r>
              <a:rPr lang="it-IT" sz="1800" b="1" i="0" u="none" strike="noStrike" baseline="0" dirty="0">
                <a:solidFill>
                  <a:srgbClr val="000000"/>
                </a:solidFill>
                <a:latin typeface="Times New Roman" panose="02020603050405020304" pitchFamily="18" charset="0"/>
              </a:rPr>
              <a:t>predisposto un itinerario alternativo per il traffico </a:t>
            </a:r>
            <a:r>
              <a:rPr lang="it-IT" sz="1800" b="0" i="0" u="none" strike="noStrike" baseline="0" dirty="0">
                <a:solidFill>
                  <a:srgbClr val="000000"/>
                </a:solidFill>
                <a:latin typeface="Times New Roman" panose="02020603050405020304" pitchFamily="18" charset="0"/>
              </a:rPr>
              <a:t>ovvero, nelle zone di rilevanza storico-ambientale, a condizione che essa </a:t>
            </a:r>
            <a:r>
              <a:rPr lang="it-IT" sz="1800" b="1" i="0" u="none" strike="noStrike" baseline="0" dirty="0">
                <a:solidFill>
                  <a:srgbClr val="000000"/>
                </a:solidFill>
                <a:latin typeface="Times New Roman" panose="02020603050405020304" pitchFamily="18" charset="0"/>
              </a:rPr>
              <a:t>non determini intralcio alla circolazione</a:t>
            </a:r>
            <a:r>
              <a:rPr lang="it-IT" sz="1800" b="0" i="0" u="none" strike="noStrike" baseline="0" dirty="0">
                <a:solidFill>
                  <a:srgbClr val="000000"/>
                </a:solidFill>
                <a:latin typeface="Times New Roman" panose="02020603050405020304" pitchFamily="18" charset="0"/>
              </a:rPr>
              <a:t>. </a:t>
            </a:r>
          </a:p>
        </p:txBody>
      </p:sp>
      <p:sp>
        <p:nvSpPr>
          <p:cNvPr id="2" name="Segnaposto piè di pagina 1">
            <a:extLst>
              <a:ext uri="{FF2B5EF4-FFF2-40B4-BE49-F238E27FC236}">
                <a16:creationId xmlns:a16="http://schemas.microsoft.com/office/drawing/2014/main" id="{1A698A3D-5295-ECDC-6197-DB2739098ED1}"/>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58057A63-0D3B-209A-0D52-41BE9FBCE724}"/>
              </a:ext>
            </a:extLst>
          </p:cNvPr>
          <p:cNvSpPr>
            <a:spLocks noGrp="1"/>
          </p:cNvSpPr>
          <p:nvPr>
            <p:ph type="sldNum" sz="quarter" idx="12"/>
          </p:nvPr>
        </p:nvSpPr>
        <p:spPr/>
        <p:txBody>
          <a:bodyPr/>
          <a:lstStyle/>
          <a:p>
            <a:fld id="{56C962FA-7BBA-42EA-B52A-38530D7E724D}" type="slidenum">
              <a:rPr lang="it-IT" smtClean="0"/>
              <a:t>43</a:t>
            </a:fld>
            <a:endParaRPr lang="it-IT"/>
          </a:p>
        </p:txBody>
      </p:sp>
    </p:spTree>
    <p:extLst>
      <p:ext uri="{BB962C8B-B14F-4D97-AF65-F5344CB8AC3E}">
        <p14:creationId xmlns:p14="http://schemas.microsoft.com/office/powerpoint/2010/main" val="3019780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B287FD2-CB15-1D53-62B7-9C50C7D7B48D}"/>
              </a:ext>
            </a:extLst>
          </p:cNvPr>
          <p:cNvSpPr txBox="1"/>
          <p:nvPr/>
        </p:nvSpPr>
        <p:spPr>
          <a:xfrm>
            <a:off x="668594" y="0"/>
            <a:ext cx="6381136" cy="6463308"/>
          </a:xfrm>
          <a:prstGeom prst="rect">
            <a:avLst/>
          </a:prstGeom>
          <a:noFill/>
        </p:spPr>
        <p:txBody>
          <a:bodyPr wrap="square">
            <a:spAutoFit/>
          </a:bodyPr>
          <a:lstStyle/>
          <a:p>
            <a:pPr>
              <a:buNone/>
            </a:pPr>
            <a:endParaRPr lang="it-IT" dirty="0">
              <a:effectLst/>
            </a:endParaRPr>
          </a:p>
          <a:p>
            <a:pPr>
              <a:buNone/>
            </a:pPr>
            <a:r>
              <a:rPr lang="it-IT" dirty="0"/>
              <a:t>DEHORS (ART. 50)</a:t>
            </a:r>
          </a:p>
          <a:p>
            <a:pPr>
              <a:buNone/>
            </a:pPr>
            <a:endParaRPr lang="it-IT" dirty="0">
              <a:effectLst/>
            </a:endParaRPr>
          </a:p>
          <a:p>
            <a:pPr>
              <a:buNone/>
            </a:pPr>
            <a:r>
              <a:rPr lang="it-IT" b="1" dirty="0"/>
              <a:t>Le nuove norme in vigore dal 18 dicembre 2025 offrono un margine temporale significativo per la pianificazione dei dehors.</a:t>
            </a:r>
          </a:p>
          <a:p>
            <a:pPr>
              <a:buNone/>
            </a:pPr>
            <a:endParaRPr lang="it-IT" b="1" dirty="0"/>
          </a:p>
          <a:p>
            <a:pPr rtl="0">
              <a:buNone/>
            </a:pPr>
            <a:r>
              <a:rPr lang="it-IT" dirty="0">
                <a:effectLst/>
              </a:rPr>
              <a:t>Ecco i dettagli principali della semplificazione:</a:t>
            </a:r>
          </a:p>
          <a:p>
            <a:pPr rtl="0">
              <a:buFont typeface="Arial" panose="020B0604020202020204" pitchFamily="34" charset="0"/>
              <a:buChar char="•"/>
            </a:pPr>
            <a:r>
              <a:rPr lang="it-IT" b="1" dirty="0">
                <a:effectLst/>
                <a:highlight>
                  <a:srgbClr val="FFFF00"/>
                </a:highlight>
              </a:rPr>
              <a:t>Proroga Tempistiche:</a:t>
            </a:r>
            <a:r>
              <a:rPr lang="it-IT" dirty="0">
                <a:effectLst/>
                <a:highlight>
                  <a:srgbClr val="FFFF00"/>
                </a:highlight>
              </a:rPr>
              <a:t> Le concessioni per l'occupazione di suolo pubblico, originariamente previste in scadenza, sono valide fino al 30 giugno 2027.</a:t>
            </a:r>
          </a:p>
          <a:p>
            <a:pPr rtl="0">
              <a:buFont typeface="Arial" panose="020B0604020202020204" pitchFamily="34" charset="0"/>
              <a:buChar char="•"/>
            </a:pPr>
            <a:r>
              <a:rPr lang="it-IT" b="1" dirty="0">
                <a:effectLst/>
                <a:highlight>
                  <a:srgbClr val="FFFF00"/>
                </a:highlight>
              </a:rPr>
              <a:t>Imprese Beneficiarie:</a:t>
            </a:r>
            <a:r>
              <a:rPr lang="it-IT" dirty="0">
                <a:effectLst/>
                <a:highlight>
                  <a:srgbClr val="FFFF00"/>
                </a:highlight>
              </a:rPr>
              <a:t> La norma si applica a bar, ristoranti e, esplicitamente, anche alle imprese alberghiere.</a:t>
            </a:r>
          </a:p>
          <a:p>
            <a:pPr rtl="0">
              <a:buFont typeface="Arial" panose="020B0604020202020204" pitchFamily="34" charset="0"/>
              <a:buChar char="•"/>
            </a:pPr>
            <a:r>
              <a:rPr lang="it-IT" b="1" dirty="0">
                <a:effectLst/>
              </a:rPr>
              <a:t>Semplificazione Amministrativa:</a:t>
            </a:r>
            <a:r>
              <a:rPr lang="it-IT" dirty="0">
                <a:effectLst/>
              </a:rPr>
              <a:t> Si mantiene il regime di autorizzazione semplificata per le strutture amovibili (tavolini, sedie, dehors leggeri), facilitando l'occupazione di suolo pubblico.</a:t>
            </a:r>
          </a:p>
          <a:p>
            <a:pPr rtl="0">
              <a:buFont typeface="Arial" panose="020B0604020202020204" pitchFamily="34" charset="0"/>
              <a:buChar char="•"/>
            </a:pPr>
            <a:r>
              <a:rPr lang="it-IT" b="1" dirty="0">
                <a:effectLst/>
              </a:rPr>
              <a:t>Obiettivo:</a:t>
            </a:r>
            <a:r>
              <a:rPr lang="it-IT" dirty="0">
                <a:effectLst/>
              </a:rPr>
              <a:t> Evitare il ripristino immediato dei luoghi, offrendo stabilità alle attività economiche in attesa del riordino definitivo della disciplina.</a:t>
            </a:r>
          </a:p>
          <a:p>
            <a:pPr rtl="0">
              <a:buFont typeface="Arial" panose="020B0604020202020204" pitchFamily="34" charset="0"/>
              <a:buChar char="•"/>
            </a:pPr>
            <a:r>
              <a:rPr lang="it-IT" b="1" dirty="0">
                <a:effectLst/>
              </a:rPr>
              <a:t>Contesto:</a:t>
            </a:r>
            <a:r>
              <a:rPr lang="it-IT" dirty="0">
                <a:effectLst/>
              </a:rPr>
              <a:t> Il provvedimento interviene sulla normativa di cui all'art. 26 della legge n. 193/2024 e anticipa i criteri per il riordino del settore. </a:t>
            </a:r>
          </a:p>
        </p:txBody>
      </p:sp>
      <p:sp>
        <p:nvSpPr>
          <p:cNvPr id="11" name="CasellaDiTesto 10">
            <a:extLst>
              <a:ext uri="{FF2B5EF4-FFF2-40B4-BE49-F238E27FC236}">
                <a16:creationId xmlns:a16="http://schemas.microsoft.com/office/drawing/2014/main" id="{9A3735FB-94D1-136E-4CA5-A25F7C1E1436}"/>
              </a:ext>
            </a:extLst>
          </p:cNvPr>
          <p:cNvSpPr txBox="1"/>
          <p:nvPr/>
        </p:nvSpPr>
        <p:spPr>
          <a:xfrm>
            <a:off x="6843252" y="27930"/>
            <a:ext cx="4680154" cy="3046988"/>
          </a:xfrm>
          <a:prstGeom prst="rect">
            <a:avLst/>
          </a:prstGeom>
          <a:solidFill>
            <a:srgbClr val="FFFF00"/>
          </a:solidFill>
        </p:spPr>
        <p:txBody>
          <a:bodyPr wrap="square">
            <a:spAutoFit/>
          </a:bodyPr>
          <a:lstStyle/>
          <a:p>
            <a:pPr>
              <a:buNone/>
            </a:pPr>
            <a:r>
              <a:rPr lang="it-IT" sz="2400" b="1" dirty="0"/>
              <a:t>🎯 In sintesi</a:t>
            </a:r>
          </a:p>
          <a:p>
            <a:pPr>
              <a:buNone/>
            </a:pPr>
            <a:r>
              <a:rPr lang="it-IT" sz="2400" dirty="0"/>
              <a:t>L’articolo 50:</a:t>
            </a:r>
          </a:p>
          <a:p>
            <a:pPr>
              <a:buFont typeface="Arial" panose="020B0604020202020204" pitchFamily="34" charset="0"/>
              <a:buChar char="•"/>
            </a:pPr>
            <a:r>
              <a:rPr lang="it-IT" sz="2400" dirty="0"/>
              <a:t>📆 Proroga vari termini (dehors e deleghe legislative)</a:t>
            </a:r>
          </a:p>
          <a:p>
            <a:pPr>
              <a:buFont typeface="Arial" panose="020B0604020202020204" pitchFamily="34" charset="0"/>
              <a:buChar char="•"/>
            </a:pPr>
            <a:r>
              <a:rPr lang="it-IT" sz="2400" dirty="0"/>
              <a:t>🏨 Estende la disciplina anche alle imprese alberghiere</a:t>
            </a:r>
          </a:p>
          <a:p>
            <a:pPr>
              <a:buFont typeface="Arial" panose="020B0604020202020204" pitchFamily="34" charset="0"/>
              <a:buChar char="•"/>
            </a:pPr>
            <a:r>
              <a:rPr lang="it-IT" sz="2400" dirty="0"/>
              <a:t>🏗 Garantisce tempi di ripristino in caso di diniego autorizzazioni</a:t>
            </a:r>
          </a:p>
        </p:txBody>
      </p:sp>
      <p:pic>
        <p:nvPicPr>
          <p:cNvPr id="2050" name="Picture 2" descr="Dehors Roma, il Comune e il nuovo regolamento: città divisa in tre aree e  arredi uniformi | Corriere.it">
            <a:extLst>
              <a:ext uri="{FF2B5EF4-FFF2-40B4-BE49-F238E27FC236}">
                <a16:creationId xmlns:a16="http://schemas.microsoft.com/office/drawing/2014/main" id="{8F7A1801-8C24-9889-71EE-87AA6C9779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3252" y="3074918"/>
            <a:ext cx="4680154" cy="3505598"/>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piè di pagina 1">
            <a:extLst>
              <a:ext uri="{FF2B5EF4-FFF2-40B4-BE49-F238E27FC236}">
                <a16:creationId xmlns:a16="http://schemas.microsoft.com/office/drawing/2014/main" id="{E3740A8A-3582-E1CF-3A39-9D69C80CBC93}"/>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5BB1EAD8-1ADC-A3E7-7F1C-1B398059F667}"/>
              </a:ext>
            </a:extLst>
          </p:cNvPr>
          <p:cNvSpPr>
            <a:spLocks noGrp="1"/>
          </p:cNvSpPr>
          <p:nvPr>
            <p:ph type="sldNum" sz="quarter" idx="12"/>
          </p:nvPr>
        </p:nvSpPr>
        <p:spPr/>
        <p:txBody>
          <a:bodyPr/>
          <a:lstStyle/>
          <a:p>
            <a:fld id="{56C962FA-7BBA-42EA-B52A-38530D7E724D}" type="slidenum">
              <a:rPr lang="it-IT" smtClean="0"/>
              <a:t>44</a:t>
            </a:fld>
            <a:endParaRPr lang="it-IT"/>
          </a:p>
        </p:txBody>
      </p:sp>
    </p:spTree>
    <p:extLst>
      <p:ext uri="{BB962C8B-B14F-4D97-AF65-F5344CB8AC3E}">
        <p14:creationId xmlns:p14="http://schemas.microsoft.com/office/powerpoint/2010/main" val="13651911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04CD167-D2C3-56B6-1E70-ADA24C79A91D}"/>
              </a:ext>
            </a:extLst>
          </p:cNvPr>
          <p:cNvSpPr txBox="1"/>
          <p:nvPr/>
        </p:nvSpPr>
        <p:spPr>
          <a:xfrm>
            <a:off x="324465" y="1001317"/>
            <a:ext cx="6007509" cy="4524315"/>
          </a:xfrm>
          <a:prstGeom prst="rect">
            <a:avLst/>
          </a:prstGeom>
          <a:noFill/>
        </p:spPr>
        <p:txBody>
          <a:bodyPr wrap="square">
            <a:spAutoFit/>
          </a:bodyPr>
          <a:lstStyle/>
          <a:p>
            <a:pPr>
              <a:buNone/>
            </a:pPr>
            <a:r>
              <a:rPr lang="it-IT" b="1" dirty="0"/>
              <a:t>📌 </a:t>
            </a:r>
            <a:r>
              <a:rPr lang="it-IT" b="1" dirty="0">
                <a:highlight>
                  <a:srgbClr val="FF00FF"/>
                </a:highlight>
              </a:rPr>
              <a:t>ART. 65 – Semplificazioni procedimenti di pubblica sicurezza</a:t>
            </a:r>
          </a:p>
          <a:p>
            <a:pPr>
              <a:buNone/>
            </a:pPr>
            <a:r>
              <a:rPr lang="it-IT" b="1" dirty="0"/>
              <a:t>🔹 1️⃣ Art. 46 TULPS</a:t>
            </a:r>
          </a:p>
          <a:p>
            <a:pPr>
              <a:buFont typeface="Arial" panose="020B0604020202020204" pitchFamily="34" charset="0"/>
              <a:buChar char="•"/>
            </a:pPr>
            <a:r>
              <a:rPr lang="it-IT" dirty="0"/>
              <a:t>Competenza → </a:t>
            </a:r>
            <a:r>
              <a:rPr lang="it-IT" b="1" dirty="0"/>
              <a:t>Prefetto territorialmente competente</a:t>
            </a:r>
            <a:endParaRPr lang="it-IT" dirty="0"/>
          </a:p>
          <a:p>
            <a:pPr>
              <a:buFont typeface="Arial" panose="020B0604020202020204" pitchFamily="34" charset="0"/>
              <a:buChar char="•"/>
            </a:pPr>
            <a:r>
              <a:rPr lang="it-IT" dirty="0"/>
              <a:t>Solo per domande </a:t>
            </a:r>
            <a:r>
              <a:rPr lang="it-IT" b="1" dirty="0"/>
              <a:t>successive all’entrata in vigore</a:t>
            </a:r>
            <a:endParaRPr lang="it-IT" dirty="0"/>
          </a:p>
          <a:p>
            <a:pPr>
              <a:buFont typeface="Arial" panose="020B0604020202020204" pitchFamily="34" charset="0"/>
              <a:buChar char="•"/>
            </a:pPr>
            <a:r>
              <a:rPr lang="it-IT" dirty="0"/>
              <a:t>Restano ferme → </a:t>
            </a:r>
            <a:r>
              <a:rPr lang="it-IT" b="1" dirty="0"/>
              <a:t>Commissioni tecniche (D.L. 119/2014)</a:t>
            </a:r>
            <a:endParaRPr lang="it-IT" dirty="0"/>
          </a:p>
          <a:p>
            <a:pPr>
              <a:buNone/>
            </a:pPr>
            <a:br>
              <a:rPr lang="it-IT" dirty="0"/>
            </a:br>
            <a:endParaRPr lang="it-IT" dirty="0"/>
          </a:p>
          <a:p>
            <a:pPr>
              <a:buNone/>
            </a:pPr>
            <a:r>
              <a:rPr lang="it-IT" b="1" dirty="0"/>
              <a:t>🔹 2️⃣ Art. 54 TULPS (prodotti esplodenti)</a:t>
            </a:r>
          </a:p>
          <a:p>
            <a:pPr>
              <a:buFont typeface="Arial" panose="020B0604020202020204" pitchFamily="34" charset="0"/>
              <a:buChar char="•"/>
            </a:pPr>
            <a:r>
              <a:rPr lang="it-IT" dirty="0"/>
              <a:t>Competenza → </a:t>
            </a:r>
            <a:r>
              <a:rPr lang="it-IT" b="1" dirty="0"/>
              <a:t>Prefetto della provincia di destinazione</a:t>
            </a:r>
            <a:endParaRPr lang="it-IT" dirty="0"/>
          </a:p>
          <a:p>
            <a:pPr>
              <a:buFont typeface="Arial" panose="020B0604020202020204" pitchFamily="34" charset="0"/>
              <a:buChar char="•"/>
            </a:pPr>
            <a:r>
              <a:rPr lang="it-IT" dirty="0"/>
              <a:t>Solo per domande </a:t>
            </a:r>
            <a:r>
              <a:rPr lang="it-IT" b="1" dirty="0"/>
              <a:t>successive all’entrata in vigore</a:t>
            </a:r>
            <a:endParaRPr lang="it-IT" dirty="0"/>
          </a:p>
          <a:p>
            <a:pPr>
              <a:buNone/>
            </a:pPr>
            <a:br>
              <a:rPr lang="it-IT" dirty="0"/>
            </a:br>
            <a:endParaRPr lang="it-IT" dirty="0"/>
          </a:p>
          <a:p>
            <a:pPr>
              <a:buNone/>
            </a:pPr>
            <a:r>
              <a:rPr lang="it-IT" b="1" dirty="0"/>
              <a:t>🔹 3️⃣ Termini procedimentali</a:t>
            </a:r>
          </a:p>
          <a:p>
            <a:pPr>
              <a:buFont typeface="Arial" panose="020B0604020202020204" pitchFamily="34" charset="0"/>
              <a:buChar char="•"/>
            </a:pPr>
            <a:r>
              <a:rPr lang="it-IT" dirty="0"/>
              <a:t>DPR 407/1994 → </a:t>
            </a:r>
            <a:r>
              <a:rPr lang="it-IT" b="1" dirty="0"/>
              <a:t>da 60 giorni a 30 giorni</a:t>
            </a:r>
            <a:endParaRPr lang="it-IT" dirty="0"/>
          </a:p>
          <a:p>
            <a:pPr>
              <a:buFont typeface="Arial" panose="020B0604020202020204" pitchFamily="34" charset="0"/>
              <a:buChar char="•"/>
            </a:pPr>
            <a:r>
              <a:rPr lang="it-IT" dirty="0"/>
              <a:t>Resta applicabile → </a:t>
            </a:r>
            <a:r>
              <a:rPr lang="it-IT" b="1" dirty="0"/>
              <a:t>Art. 80 TULPS</a:t>
            </a:r>
            <a:endParaRPr lang="it-IT" dirty="0"/>
          </a:p>
        </p:txBody>
      </p:sp>
      <p:sp>
        <p:nvSpPr>
          <p:cNvPr id="5" name="CasellaDiTesto 4">
            <a:extLst>
              <a:ext uri="{FF2B5EF4-FFF2-40B4-BE49-F238E27FC236}">
                <a16:creationId xmlns:a16="http://schemas.microsoft.com/office/drawing/2014/main" id="{0BB9DC82-419F-07E5-0B69-292664F0BF92}"/>
              </a:ext>
            </a:extLst>
          </p:cNvPr>
          <p:cNvSpPr txBox="1"/>
          <p:nvPr/>
        </p:nvSpPr>
        <p:spPr>
          <a:xfrm>
            <a:off x="6577780" y="598194"/>
            <a:ext cx="5171768" cy="4801314"/>
          </a:xfrm>
          <a:prstGeom prst="rect">
            <a:avLst/>
          </a:prstGeom>
          <a:noFill/>
        </p:spPr>
        <p:txBody>
          <a:bodyPr wrap="square">
            <a:spAutoFit/>
          </a:bodyPr>
          <a:lstStyle/>
          <a:p>
            <a:pPr algn="just"/>
            <a:r>
              <a:rPr lang="it-IT" dirty="0"/>
              <a:t>In particolare il comma in questione, modificando il numero 63 del suddetto allegato 1, </a:t>
            </a:r>
            <a:r>
              <a:rPr lang="it-IT" b="1" dirty="0">
                <a:solidFill>
                  <a:srgbClr val="FF0000"/>
                </a:solidFill>
              </a:rPr>
              <a:t>riduce da sessanta a trenta giorni il termine entro il quale l’amministrazione compente (nel caso in questione il comune) deve esprimersi </a:t>
            </a:r>
            <a:r>
              <a:rPr lang="it-IT" b="1" dirty="0"/>
              <a:t>in merito alle domande presentate circa l’esercizio di locali pubblici di intrattenimento con riguardo alle sale da ballo, alle discoteche, alle sale da gioco e agli impianti sportivi.</a:t>
            </a:r>
          </a:p>
          <a:p>
            <a:pPr algn="just"/>
            <a:r>
              <a:rPr lang="it-IT" dirty="0"/>
              <a:t>Inoltre, viene espressamente fatto salvo l’obbligo, prima della concessione della licenza da pare dell’autorità di pubblica sicurezza, di procedere alla verifica, da parte di una commissione tecnica, della solidità e la sicurezza dell’edificio e dell’esistenza di uscite adatte a sgombrarlo prontamente nel caso di incendio (art. 80 del T.U.L.P.S</a:t>
            </a:r>
          </a:p>
        </p:txBody>
      </p:sp>
      <p:sp>
        <p:nvSpPr>
          <p:cNvPr id="2" name="Segnaposto piè di pagina 1">
            <a:extLst>
              <a:ext uri="{FF2B5EF4-FFF2-40B4-BE49-F238E27FC236}">
                <a16:creationId xmlns:a16="http://schemas.microsoft.com/office/drawing/2014/main" id="{F5BEEC0C-9F7B-764B-BAE0-AC977EF501E8}"/>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1B151BE5-B665-EA61-8315-EF795790E28B}"/>
              </a:ext>
            </a:extLst>
          </p:cNvPr>
          <p:cNvSpPr>
            <a:spLocks noGrp="1"/>
          </p:cNvSpPr>
          <p:nvPr>
            <p:ph type="sldNum" sz="quarter" idx="12"/>
          </p:nvPr>
        </p:nvSpPr>
        <p:spPr/>
        <p:txBody>
          <a:bodyPr/>
          <a:lstStyle/>
          <a:p>
            <a:fld id="{56C962FA-7BBA-42EA-B52A-38530D7E724D}" type="slidenum">
              <a:rPr lang="it-IT" smtClean="0"/>
              <a:t>45</a:t>
            </a:fld>
            <a:endParaRPr lang="it-IT"/>
          </a:p>
        </p:txBody>
      </p:sp>
    </p:spTree>
    <p:extLst>
      <p:ext uri="{BB962C8B-B14F-4D97-AF65-F5344CB8AC3E}">
        <p14:creationId xmlns:p14="http://schemas.microsoft.com/office/powerpoint/2010/main" val="36255185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A4F0362-802B-BB0F-C968-C1EE29A0A3EA}"/>
              </a:ext>
            </a:extLst>
          </p:cNvPr>
          <p:cNvSpPr txBox="1"/>
          <p:nvPr/>
        </p:nvSpPr>
        <p:spPr>
          <a:xfrm>
            <a:off x="167147" y="0"/>
            <a:ext cx="12024853" cy="6186309"/>
          </a:xfrm>
          <a:prstGeom prst="rect">
            <a:avLst/>
          </a:prstGeom>
          <a:noFill/>
        </p:spPr>
        <p:txBody>
          <a:bodyPr wrap="square">
            <a:spAutoFit/>
          </a:bodyPr>
          <a:lstStyle/>
          <a:p>
            <a:pPr algn="just">
              <a:buNone/>
            </a:pPr>
            <a:r>
              <a:rPr lang="it-IT" b="1" dirty="0">
                <a:latin typeface="Courier New" panose="02070309020205020404" pitchFamily="49" charset="0"/>
              </a:rPr>
              <a:t>Art. 65 </a:t>
            </a:r>
          </a:p>
          <a:p>
            <a:pPr algn="just">
              <a:buNone/>
            </a:pPr>
            <a:r>
              <a:rPr lang="it-IT" dirty="0">
                <a:latin typeface="Courier New" panose="02070309020205020404" pitchFamily="49" charset="0"/>
              </a:rPr>
              <a:t> </a:t>
            </a:r>
          </a:p>
          <a:p>
            <a:pPr algn="just">
              <a:buNone/>
            </a:pPr>
            <a:r>
              <a:rPr lang="it-IT" b="1" dirty="0">
                <a:latin typeface="Courier New" panose="02070309020205020404" pitchFamily="49" charset="0"/>
              </a:rPr>
              <a:t>Misure di semplificazione in materia di  procedimenti  amministrativi</a:t>
            </a:r>
          </a:p>
          <a:p>
            <a:pPr algn="just">
              <a:buNone/>
            </a:pPr>
            <a:r>
              <a:rPr lang="it-IT" b="1" dirty="0">
                <a:latin typeface="Courier New" panose="02070309020205020404" pitchFamily="49" charset="0"/>
              </a:rPr>
              <a:t>                        di pubblica sicurezza </a:t>
            </a:r>
          </a:p>
          <a:p>
            <a:pPr algn="just">
              <a:buNone/>
            </a:pPr>
            <a:r>
              <a:rPr lang="it-IT" dirty="0">
                <a:latin typeface="Courier New" panose="02070309020205020404" pitchFamily="49" charset="0"/>
              </a:rPr>
              <a:t> </a:t>
            </a:r>
          </a:p>
          <a:p>
            <a:pPr algn="just">
              <a:buNone/>
            </a:pPr>
            <a:r>
              <a:rPr lang="it-IT" dirty="0">
                <a:latin typeface="Courier New" panose="02070309020205020404" pitchFamily="49" charset="0"/>
              </a:rPr>
              <a:t>  1. La competenza al rilascio della licenza  prevista  dall'articolo 46 del testo unico delle leggi di pubblica sicurezza, di cui al regio decreto  18  giugno  1931,  n.  773,  richiesta   dagli   interessati successivamente alla data di entrata in vigore della presente  legge, </a:t>
            </a:r>
            <a:r>
              <a:rPr lang="it-IT" dirty="0" err="1">
                <a:latin typeface="Courier New" panose="02070309020205020404" pitchFamily="49" charset="0"/>
              </a:rPr>
              <a:t>e'</a:t>
            </a:r>
            <a:r>
              <a:rPr lang="it-IT" dirty="0">
                <a:latin typeface="Courier New" panose="02070309020205020404" pitchFamily="49" charset="0"/>
              </a:rPr>
              <a:t> trasferita al prefetto competente per territorio. Restano ferme le disposizioni, anche di natura regolamentare, concernenti  </a:t>
            </a:r>
            <a:r>
              <a:rPr lang="it-IT" dirty="0" err="1">
                <a:latin typeface="Courier New" panose="02070309020205020404" pitchFamily="49" charset="0"/>
              </a:rPr>
              <a:t>l'attivita’</a:t>
            </a:r>
            <a:r>
              <a:rPr lang="it-IT" dirty="0">
                <a:latin typeface="Courier New" panose="02070309020205020404" pitchFamily="49" charset="0"/>
              </a:rPr>
              <a:t> delle Commissioni tecniche di cui all'articolo 9 del decreto-legge 22 agosto 2014, n. 119, convertito, con modificazioni,  dalla  legge  17 ottobre 2014, n. 146. </a:t>
            </a:r>
          </a:p>
          <a:p>
            <a:pPr algn="just">
              <a:buNone/>
            </a:pPr>
            <a:r>
              <a:rPr lang="it-IT" dirty="0">
                <a:latin typeface="Courier New" panose="02070309020205020404" pitchFamily="49" charset="0"/>
              </a:rPr>
              <a:t>  2. La competenza al rilascio della licenza di cui all'articolo  54, primo comma, del testo unico delle leggi di  pubblica  sicurezza,  di cui al  regio  decreto  18  giugno  1931,  n.  773,  richiesta  dagli interessati successivamente alla data  di  entrata  in  vigore  della presente  legge,  è  trasferita  al  prefetto  della  provincia   di destinazione dei prodotti esplodenti. </a:t>
            </a:r>
          </a:p>
          <a:p>
            <a:pPr algn="just">
              <a:buNone/>
            </a:pPr>
            <a:r>
              <a:rPr lang="it-IT" dirty="0">
                <a:latin typeface="Courier New" panose="02070309020205020404" pitchFamily="49" charset="0"/>
              </a:rPr>
              <a:t>  3. </a:t>
            </a:r>
            <a:r>
              <a:rPr lang="it-IT" b="1" dirty="0">
                <a:latin typeface="Courier New" panose="02070309020205020404" pitchFamily="49" charset="0"/>
              </a:rPr>
              <a:t>Al </a:t>
            </a:r>
            <a:r>
              <a:rPr lang="it-IT" b="1" dirty="0">
                <a:solidFill>
                  <a:srgbClr val="FF0000"/>
                </a:solidFill>
                <a:latin typeface="Courier New" panose="02070309020205020404" pitchFamily="49" charset="0"/>
              </a:rPr>
              <a:t>numero 63 </a:t>
            </a:r>
            <a:r>
              <a:rPr lang="it-IT" b="1" dirty="0">
                <a:latin typeface="Courier New" panose="02070309020205020404" pitchFamily="49" charset="0"/>
              </a:rPr>
              <a:t>dell'allegato 1 al regolamento di  cui  al  </a:t>
            </a:r>
            <a:r>
              <a:rPr lang="it-IT" b="1" dirty="0">
                <a:solidFill>
                  <a:srgbClr val="FF0000"/>
                </a:solidFill>
                <a:latin typeface="Courier New" panose="02070309020205020404" pitchFamily="49" charset="0"/>
              </a:rPr>
              <a:t>decreto del Presidente della Repubblica 9 maggio 1994, n. 407</a:t>
            </a:r>
            <a:r>
              <a:rPr lang="it-IT" b="1" dirty="0">
                <a:latin typeface="Courier New" panose="02070309020205020404" pitchFamily="49" charset="0"/>
              </a:rPr>
              <a:t>, le </a:t>
            </a:r>
            <a:r>
              <a:rPr lang="it-IT" b="1" dirty="0">
                <a:solidFill>
                  <a:srgbClr val="FF0000"/>
                </a:solidFill>
                <a:latin typeface="Courier New" panose="02070309020205020404" pitchFamily="49" charset="0"/>
              </a:rPr>
              <a:t>parole: «60 gg» sono sostituite dalle seguenti: «30 gg». </a:t>
            </a:r>
            <a:r>
              <a:rPr lang="it-IT" b="1" dirty="0">
                <a:latin typeface="Courier New" panose="02070309020205020404" pitchFamily="49" charset="0"/>
              </a:rPr>
              <a:t>E' in  ogni  caso  fatta salva l'applicazione dell'articolo 80 del testo unico delle leggi  di pubblica sicurezza, di cui al regio decreto 18 giugno 1931, n. 773. </a:t>
            </a:r>
          </a:p>
        </p:txBody>
      </p:sp>
      <p:sp>
        <p:nvSpPr>
          <p:cNvPr id="2" name="Segnaposto piè di pagina 1">
            <a:extLst>
              <a:ext uri="{FF2B5EF4-FFF2-40B4-BE49-F238E27FC236}">
                <a16:creationId xmlns:a16="http://schemas.microsoft.com/office/drawing/2014/main" id="{D820BBA9-2794-9BAD-A9C4-BD253050B942}"/>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261FF649-6C83-C0BC-CF52-741E6A2E7587}"/>
              </a:ext>
            </a:extLst>
          </p:cNvPr>
          <p:cNvSpPr>
            <a:spLocks noGrp="1"/>
          </p:cNvSpPr>
          <p:nvPr>
            <p:ph type="sldNum" sz="quarter" idx="12"/>
          </p:nvPr>
        </p:nvSpPr>
        <p:spPr/>
        <p:txBody>
          <a:bodyPr/>
          <a:lstStyle/>
          <a:p>
            <a:fld id="{56C962FA-7BBA-42EA-B52A-38530D7E724D}" type="slidenum">
              <a:rPr lang="it-IT" smtClean="0"/>
              <a:t>46</a:t>
            </a:fld>
            <a:endParaRPr lang="it-IT"/>
          </a:p>
        </p:txBody>
      </p:sp>
    </p:spTree>
    <p:extLst>
      <p:ext uri="{BB962C8B-B14F-4D97-AF65-F5344CB8AC3E}">
        <p14:creationId xmlns:p14="http://schemas.microsoft.com/office/powerpoint/2010/main" val="22194576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Titolo 1"/>
          <p:cNvSpPr>
            <a:spLocks noGrp="1"/>
          </p:cNvSpPr>
          <p:nvPr>
            <p:ph type="title"/>
          </p:nvPr>
        </p:nvSpPr>
        <p:spPr/>
        <p:txBody>
          <a:bodyPr/>
          <a:lstStyle/>
          <a:p>
            <a:pPr eaLnBrk="1" hangingPunct="1"/>
            <a:r>
              <a:rPr lang="it-IT" altLang="it-IT" dirty="0">
                <a:ea typeface="ＭＳ Ｐゴシック" pitchFamily="34" charset="-128"/>
              </a:rPr>
              <a:t>SCIA</a:t>
            </a:r>
          </a:p>
        </p:txBody>
      </p:sp>
      <p:sp>
        <p:nvSpPr>
          <p:cNvPr id="252931" name="Segnaposto contenuto 2"/>
          <p:cNvSpPr>
            <a:spLocks noGrp="1"/>
          </p:cNvSpPr>
          <p:nvPr>
            <p:ph idx="1"/>
          </p:nvPr>
        </p:nvSpPr>
        <p:spPr>
          <a:xfrm rot="20128363">
            <a:off x="2967039" y="2063750"/>
            <a:ext cx="1736725" cy="3206750"/>
          </a:xfrm>
          <a:ln w="38100">
            <a:solidFill>
              <a:schemeClr val="accent1"/>
            </a:solidFill>
            <a:miter lim="800000"/>
            <a:headEnd/>
            <a:tailEnd/>
          </a:ln>
        </p:spPr>
        <p:txBody>
          <a:bodyPr/>
          <a:lstStyle/>
          <a:p>
            <a:pPr algn="ctr" eaLnBrk="1" hangingPunct="1">
              <a:buFont typeface="Wingdings" pitchFamily="2" charset="2"/>
              <a:buNone/>
            </a:pPr>
            <a:r>
              <a:rPr lang="it-IT" altLang="it-IT" sz="4000" b="1">
                <a:ea typeface="ＭＳ Ｐゴシック" pitchFamily="34" charset="-128"/>
              </a:rPr>
              <a:t>Dalla </a:t>
            </a:r>
          </a:p>
          <a:p>
            <a:pPr algn="ctr" eaLnBrk="1" hangingPunct="1">
              <a:buFont typeface="Wingdings" pitchFamily="2" charset="2"/>
              <a:buNone/>
            </a:pPr>
            <a:r>
              <a:rPr lang="it-IT" altLang="it-IT" sz="4000" b="1">
                <a:ea typeface="ＭＳ Ｐゴシック" pitchFamily="34" charset="-128"/>
              </a:rPr>
              <a:t>DIA </a:t>
            </a:r>
          </a:p>
          <a:p>
            <a:pPr algn="ctr" eaLnBrk="1" hangingPunct="1">
              <a:buFont typeface="Wingdings" pitchFamily="2" charset="2"/>
              <a:buNone/>
            </a:pPr>
            <a:r>
              <a:rPr lang="it-IT" altLang="it-IT" sz="4000" b="1">
                <a:ea typeface="ＭＳ Ｐゴシック" pitchFamily="34" charset="-128"/>
              </a:rPr>
              <a:t>alla </a:t>
            </a:r>
          </a:p>
          <a:p>
            <a:pPr algn="ctr" eaLnBrk="1" hangingPunct="1">
              <a:buFont typeface="Wingdings" pitchFamily="2" charset="2"/>
              <a:buNone/>
            </a:pPr>
            <a:r>
              <a:rPr lang="it-IT" altLang="it-IT" sz="4000" b="1">
                <a:ea typeface="ＭＳ Ｐゴシック" pitchFamily="34" charset="-128"/>
              </a:rPr>
              <a:t>SCIA</a:t>
            </a:r>
          </a:p>
        </p:txBody>
      </p:sp>
      <p:pic>
        <p:nvPicPr>
          <p:cNvPr id="252932" name="Picture 4" descr="http://www.naszaszkola.pl/graf/logoCoE.jpg"/>
          <p:cNvPicPr>
            <a:picLocks noChangeAspect="1" noChangeArrowheads="1"/>
          </p:cNvPicPr>
          <p:nvPr/>
        </p:nvPicPr>
        <p:blipFill>
          <a:blip r:embed="rId2">
            <a:extLst>
              <a:ext uri="{28A0092B-C50C-407E-A947-70E740481C1C}">
                <a14:useLocalDpi xmlns:a14="http://schemas.microsoft.com/office/drawing/2010/main" val="0"/>
              </a:ext>
            </a:extLst>
          </a:blip>
          <a:srcRect t="16698" b="21153"/>
          <a:stretch>
            <a:fillRect/>
          </a:stretch>
        </p:blipFill>
        <p:spPr bwMode="auto">
          <a:xfrm>
            <a:off x="5519738" y="1557338"/>
            <a:ext cx="4500562"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3" name="Picture 6" descr="http://www.mangiabenepasta.com/mozzarell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1175" y="4292600"/>
            <a:ext cx="14287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4" name="Picture 8" descr="http://www.mangiabenepasta.com/parmesan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4063" y="4292600"/>
            <a:ext cx="14287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5" name="Picture 10" descr="http://www.enzorando.it/images/full/piatto-gamberoni-002.jpg"/>
          <p:cNvPicPr>
            <a:picLocks noChangeAspect="1" noChangeArrowheads="1"/>
          </p:cNvPicPr>
          <p:nvPr/>
        </p:nvPicPr>
        <p:blipFill>
          <a:blip r:embed="rId5">
            <a:extLst>
              <a:ext uri="{28A0092B-C50C-407E-A947-70E740481C1C}">
                <a14:useLocalDpi xmlns:a14="http://schemas.microsoft.com/office/drawing/2010/main" val="0"/>
              </a:ext>
            </a:extLst>
          </a:blip>
          <a:srcRect l="15170" t="15120"/>
          <a:stretch>
            <a:fillRect/>
          </a:stretch>
        </p:blipFill>
        <p:spPr bwMode="auto">
          <a:xfrm>
            <a:off x="8688389" y="4076700"/>
            <a:ext cx="126523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piè di pagina 1">
            <a:extLst>
              <a:ext uri="{FF2B5EF4-FFF2-40B4-BE49-F238E27FC236}">
                <a16:creationId xmlns:a16="http://schemas.microsoft.com/office/drawing/2014/main" id="{76CF0634-EFAB-8B98-E152-492FB1DA2100}"/>
              </a:ext>
            </a:extLst>
          </p:cNvPr>
          <p:cNvSpPr>
            <a:spLocks noGrp="1"/>
          </p:cNvSpPr>
          <p:nvPr>
            <p:ph type="ftr" sz="quarter" idx="11"/>
          </p:nvPr>
        </p:nvSpPr>
        <p:spPr/>
        <p:txBody>
          <a:bodyPr/>
          <a:lstStyle/>
          <a:p>
            <a:r>
              <a:rPr lang="it-IT"/>
              <a:t>M.Serio-Riproduzione riservata -Palermo, 27 febbraio 2026 (ANCI SICILIA)</a:t>
            </a:r>
          </a:p>
        </p:txBody>
      </p:sp>
      <p:sp>
        <p:nvSpPr>
          <p:cNvPr id="3" name="Segnaposto numero diapositiva 2">
            <a:extLst>
              <a:ext uri="{FF2B5EF4-FFF2-40B4-BE49-F238E27FC236}">
                <a16:creationId xmlns:a16="http://schemas.microsoft.com/office/drawing/2014/main" id="{5C608092-2C08-A0A8-D1D0-6F9F40177EF3}"/>
              </a:ext>
            </a:extLst>
          </p:cNvPr>
          <p:cNvSpPr>
            <a:spLocks noGrp="1"/>
          </p:cNvSpPr>
          <p:nvPr>
            <p:ph type="sldNum" sz="quarter" idx="12"/>
          </p:nvPr>
        </p:nvSpPr>
        <p:spPr/>
        <p:txBody>
          <a:bodyPr/>
          <a:lstStyle/>
          <a:p>
            <a:fld id="{56C962FA-7BBA-42EA-B52A-38530D7E724D}" type="slidenum">
              <a:rPr lang="it-IT" smtClean="0"/>
              <a:t>47</a:t>
            </a:fld>
            <a:endParaRPr lang="it-IT"/>
          </a:p>
        </p:txBody>
      </p:sp>
    </p:spTree>
    <p:extLst>
      <p:ext uri="{BB962C8B-B14F-4D97-AF65-F5344CB8AC3E}">
        <p14:creationId xmlns:p14="http://schemas.microsoft.com/office/powerpoint/2010/main" val="1372496510"/>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p:cNvSpPr>
          <p:nvPr>
            <p:ph type="title"/>
          </p:nvPr>
        </p:nvSpPr>
        <p:spPr>
          <a:xfrm>
            <a:off x="1992314" y="228600"/>
            <a:ext cx="7742237" cy="914400"/>
          </a:xfrm>
        </p:spPr>
        <p:txBody>
          <a:bodyPr/>
          <a:lstStyle/>
          <a:p>
            <a:pPr eaLnBrk="1" hangingPunct="1"/>
            <a:r>
              <a:rPr lang="it-IT" altLang="it-IT" b="1"/>
              <a:t>Dalla DIA alla SCIA</a:t>
            </a:r>
          </a:p>
        </p:txBody>
      </p:sp>
      <p:sp>
        <p:nvSpPr>
          <p:cNvPr id="253955" name="Rectangle 3"/>
          <p:cNvSpPr>
            <a:spLocks noGrp="1"/>
          </p:cNvSpPr>
          <p:nvPr>
            <p:ph type="body" idx="1"/>
          </p:nvPr>
        </p:nvSpPr>
        <p:spPr>
          <a:xfrm>
            <a:off x="2133599" y="1600200"/>
            <a:ext cx="7991475" cy="3933825"/>
          </a:xfrm>
        </p:spPr>
        <p:txBody>
          <a:bodyPr/>
          <a:lstStyle/>
          <a:p>
            <a:pPr algn="just" eaLnBrk="1" hangingPunct="1">
              <a:lnSpc>
                <a:spcPct val="80000"/>
              </a:lnSpc>
            </a:pPr>
            <a:endParaRPr lang="it-IT" altLang="it-IT" sz="2000" dirty="0"/>
          </a:p>
          <a:p>
            <a:pPr algn="just" eaLnBrk="1" hangingPunct="1">
              <a:lnSpc>
                <a:spcPct val="80000"/>
              </a:lnSpc>
            </a:pPr>
            <a:r>
              <a:rPr lang="it-IT" altLang="it-IT" sz="2000" dirty="0"/>
              <a:t>L’</a:t>
            </a:r>
            <a:r>
              <a:rPr lang="it-IT" altLang="it-IT" sz="2000" b="1" dirty="0"/>
              <a:t>art. 49</a:t>
            </a:r>
            <a:r>
              <a:rPr lang="it-IT" altLang="it-IT" sz="2000" dirty="0"/>
              <a:t>, </a:t>
            </a:r>
            <a:r>
              <a:rPr lang="it-IT" altLang="it-IT" sz="2000" b="1" dirty="0"/>
              <a:t>comma 4-bis</a:t>
            </a:r>
            <a:r>
              <a:rPr lang="it-IT" altLang="it-IT" sz="2000" dirty="0"/>
              <a:t>, </a:t>
            </a:r>
            <a:r>
              <a:rPr lang="it-IT" altLang="it-IT" sz="2000" b="1" dirty="0"/>
              <a:t>della</a:t>
            </a:r>
            <a:r>
              <a:rPr lang="it-IT" altLang="it-IT" sz="2000" dirty="0"/>
              <a:t> </a:t>
            </a:r>
            <a:r>
              <a:rPr lang="it-IT" altLang="it-IT" sz="2000" b="1" dirty="0"/>
              <a:t>Legge 122/2010 </a:t>
            </a:r>
            <a:r>
              <a:rPr lang="it-IT" altLang="it-IT" sz="2000" dirty="0"/>
              <a:t>riformula interamente l’art. 19 della Legge 241/1990 sostituendo la Dichiarazione di inizio attività (DIA), con la Segnalazione certificata di inizio attività (SCIA) </a:t>
            </a:r>
            <a:br>
              <a:rPr lang="it-IT" altLang="it-IT" sz="2000" dirty="0"/>
            </a:br>
            <a:br>
              <a:rPr lang="it-IT" altLang="it-IT" sz="2000" dirty="0"/>
            </a:br>
            <a:r>
              <a:rPr lang="it-IT" altLang="it-IT" sz="2000" dirty="0"/>
              <a:t>L'art. 19 della L. 241/1990, infatti, aveva previsto il meccanismo della Dichiarazione di inizio attività con la quale, in luogo dell'autorizzazione, l'interessato poteva produrre </a:t>
            </a:r>
            <a:r>
              <a:rPr lang="it-IT" altLang="it-IT" sz="2000" b="1" dirty="0"/>
              <a:t>un'autodenuncia di inizio attività</a:t>
            </a:r>
            <a:r>
              <a:rPr lang="it-IT" altLang="it-IT" sz="2000" dirty="0"/>
              <a:t>, </a:t>
            </a:r>
            <a:r>
              <a:rPr lang="it-IT" altLang="it-IT" sz="2000" b="1" dirty="0"/>
              <a:t>rispetto alla quale l'amministrazione doveva effettuare i suoi controlli entro un termine certo.</a:t>
            </a:r>
          </a:p>
          <a:p>
            <a:pPr algn="just" eaLnBrk="1" hangingPunct="1">
              <a:lnSpc>
                <a:spcPct val="80000"/>
              </a:lnSpc>
            </a:pPr>
            <a:endParaRPr lang="it-IT" altLang="it-IT" sz="2000" dirty="0"/>
          </a:p>
          <a:p>
            <a:pPr algn="just" eaLnBrk="1" hangingPunct="1">
              <a:lnSpc>
                <a:spcPct val="80000"/>
              </a:lnSpc>
            </a:pPr>
            <a:r>
              <a:rPr lang="it-IT" altLang="it-IT" sz="2000" b="1" dirty="0"/>
              <a:t>L'attività oggetto della dichiarazione poteva essere iniziata decorsi 30 giorni dalla data di presentazione della stessa all'amministrazione competente</a:t>
            </a:r>
            <a:endParaRPr lang="it-IT" altLang="it-IT" sz="2000" dirty="0"/>
          </a:p>
        </p:txBody>
      </p:sp>
      <p:sp>
        <p:nvSpPr>
          <p:cNvPr id="2" name="Segnaposto piè di pagina 1">
            <a:extLst>
              <a:ext uri="{FF2B5EF4-FFF2-40B4-BE49-F238E27FC236}">
                <a16:creationId xmlns:a16="http://schemas.microsoft.com/office/drawing/2014/main" id="{BA61E9F7-DEF0-B455-80A9-E14DD4EA495C}"/>
              </a:ext>
            </a:extLst>
          </p:cNvPr>
          <p:cNvSpPr>
            <a:spLocks noGrp="1"/>
          </p:cNvSpPr>
          <p:nvPr>
            <p:ph type="ftr" sz="quarter" idx="11"/>
          </p:nvPr>
        </p:nvSpPr>
        <p:spPr/>
        <p:txBody>
          <a:bodyPr/>
          <a:lstStyle/>
          <a:p>
            <a:r>
              <a:rPr lang="it-IT"/>
              <a:t>M.Serio-Riproduzione riservata -Palermo, 27 febbraio 2026 (ANCI SICILIA)</a:t>
            </a:r>
          </a:p>
        </p:txBody>
      </p:sp>
      <p:sp>
        <p:nvSpPr>
          <p:cNvPr id="3" name="Segnaposto numero diapositiva 2">
            <a:extLst>
              <a:ext uri="{FF2B5EF4-FFF2-40B4-BE49-F238E27FC236}">
                <a16:creationId xmlns:a16="http://schemas.microsoft.com/office/drawing/2014/main" id="{07F5C939-0129-BA6E-9E95-C5EFF976AE23}"/>
              </a:ext>
            </a:extLst>
          </p:cNvPr>
          <p:cNvSpPr>
            <a:spLocks noGrp="1"/>
          </p:cNvSpPr>
          <p:nvPr>
            <p:ph type="sldNum" sz="quarter" idx="12"/>
          </p:nvPr>
        </p:nvSpPr>
        <p:spPr/>
        <p:txBody>
          <a:bodyPr/>
          <a:lstStyle/>
          <a:p>
            <a:fld id="{56C962FA-7BBA-42EA-B52A-38530D7E724D}" type="slidenum">
              <a:rPr lang="it-IT" smtClean="0"/>
              <a:t>48</a:t>
            </a:fld>
            <a:endParaRPr lang="it-IT"/>
          </a:p>
        </p:txBody>
      </p:sp>
    </p:spTree>
    <p:extLst>
      <p:ext uri="{BB962C8B-B14F-4D97-AF65-F5344CB8AC3E}">
        <p14:creationId xmlns:p14="http://schemas.microsoft.com/office/powerpoint/2010/main" val="20528194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Titolo 1"/>
          <p:cNvSpPr>
            <a:spLocks noGrp="1"/>
          </p:cNvSpPr>
          <p:nvPr>
            <p:ph type="title"/>
          </p:nvPr>
        </p:nvSpPr>
        <p:spPr>
          <a:xfrm>
            <a:off x="838200" y="365126"/>
            <a:ext cx="11127658" cy="804914"/>
          </a:xfrm>
        </p:spPr>
        <p:txBody>
          <a:bodyPr/>
          <a:lstStyle/>
          <a:p>
            <a:r>
              <a:rPr lang="it-IT" altLang="it-IT" dirty="0"/>
              <a:t>Che cos’è la S.C.I.A?</a:t>
            </a:r>
          </a:p>
        </p:txBody>
      </p:sp>
      <p:pic>
        <p:nvPicPr>
          <p:cNvPr id="254979" name="Segnaposto contenuto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15158" y="1170040"/>
            <a:ext cx="7761683" cy="4463826"/>
          </a:xfrm>
        </p:spPr>
      </p:pic>
      <p:sp>
        <p:nvSpPr>
          <p:cNvPr id="2" name="CasellaDiTesto 1">
            <a:extLst>
              <a:ext uri="{FF2B5EF4-FFF2-40B4-BE49-F238E27FC236}">
                <a16:creationId xmlns:a16="http://schemas.microsoft.com/office/drawing/2014/main" id="{DF4D6543-BD80-F9A1-6E8F-69CC531C18CE}"/>
              </a:ext>
            </a:extLst>
          </p:cNvPr>
          <p:cNvSpPr txBox="1"/>
          <p:nvPr/>
        </p:nvSpPr>
        <p:spPr>
          <a:xfrm>
            <a:off x="7344698" y="5791200"/>
            <a:ext cx="2738250" cy="369332"/>
          </a:xfrm>
          <a:prstGeom prst="rect">
            <a:avLst/>
          </a:prstGeom>
          <a:noFill/>
        </p:spPr>
        <p:txBody>
          <a:bodyPr wrap="none" rtlCol="0">
            <a:spAutoFit/>
          </a:bodyPr>
          <a:lstStyle/>
          <a:p>
            <a:r>
              <a:rPr lang="it-IT" dirty="0"/>
              <a:t>Fiumi di parole (Jalisse)….</a:t>
            </a:r>
          </a:p>
        </p:txBody>
      </p:sp>
      <p:sp>
        <p:nvSpPr>
          <p:cNvPr id="3" name="Segnaposto piè di pagina 2">
            <a:extLst>
              <a:ext uri="{FF2B5EF4-FFF2-40B4-BE49-F238E27FC236}">
                <a16:creationId xmlns:a16="http://schemas.microsoft.com/office/drawing/2014/main" id="{0BF475DA-7CEF-E489-05DF-229EA1506350}"/>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D9C10682-95AF-AF2E-42A3-96A11DA1DFF6}"/>
              </a:ext>
            </a:extLst>
          </p:cNvPr>
          <p:cNvSpPr>
            <a:spLocks noGrp="1"/>
          </p:cNvSpPr>
          <p:nvPr>
            <p:ph type="sldNum" sz="quarter" idx="12"/>
          </p:nvPr>
        </p:nvSpPr>
        <p:spPr/>
        <p:txBody>
          <a:bodyPr/>
          <a:lstStyle/>
          <a:p>
            <a:fld id="{56C962FA-7BBA-42EA-B52A-38530D7E724D}" type="slidenum">
              <a:rPr lang="it-IT" smtClean="0"/>
              <a:t>49</a:t>
            </a:fld>
            <a:endParaRPr lang="it-IT"/>
          </a:p>
        </p:txBody>
      </p:sp>
    </p:spTree>
    <p:extLst>
      <p:ext uri="{BB962C8B-B14F-4D97-AF65-F5344CB8AC3E}">
        <p14:creationId xmlns:p14="http://schemas.microsoft.com/office/powerpoint/2010/main" val="2965758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ED4977D-0236-8230-9841-5CE94C89F038}"/>
              </a:ext>
            </a:extLst>
          </p:cNvPr>
          <p:cNvSpPr txBox="1"/>
          <p:nvPr/>
        </p:nvSpPr>
        <p:spPr>
          <a:xfrm>
            <a:off x="2556387" y="271912"/>
            <a:ext cx="8455741" cy="369332"/>
          </a:xfrm>
          <a:prstGeom prst="rect">
            <a:avLst/>
          </a:prstGeom>
          <a:solidFill>
            <a:srgbClr val="FFFF00"/>
          </a:solidFill>
        </p:spPr>
        <p:txBody>
          <a:bodyPr wrap="square">
            <a:spAutoFit/>
          </a:bodyPr>
          <a:lstStyle/>
          <a:p>
            <a:pPr>
              <a:buNone/>
            </a:pPr>
            <a:r>
              <a:rPr lang="it-IT" b="1" dirty="0"/>
              <a:t>Comunicazioni di Ospitalità, Alloggio, Cessione di Immobile a stranieri</a:t>
            </a:r>
          </a:p>
        </p:txBody>
      </p:sp>
      <p:sp>
        <p:nvSpPr>
          <p:cNvPr id="5" name="CasellaDiTesto 4">
            <a:extLst>
              <a:ext uri="{FF2B5EF4-FFF2-40B4-BE49-F238E27FC236}">
                <a16:creationId xmlns:a16="http://schemas.microsoft.com/office/drawing/2014/main" id="{6845E6E0-E03D-08EC-AEFF-AA3E471A22E6}"/>
              </a:ext>
            </a:extLst>
          </p:cNvPr>
          <p:cNvSpPr txBox="1"/>
          <p:nvPr/>
        </p:nvSpPr>
        <p:spPr>
          <a:xfrm>
            <a:off x="398205" y="727586"/>
            <a:ext cx="11316929" cy="369332"/>
          </a:xfrm>
          <a:prstGeom prst="rect">
            <a:avLst/>
          </a:prstGeom>
          <a:noFill/>
        </p:spPr>
        <p:txBody>
          <a:bodyPr wrap="square">
            <a:spAutoFit/>
          </a:bodyPr>
          <a:lstStyle/>
          <a:p>
            <a:pPr>
              <a:buNone/>
            </a:pPr>
            <a:r>
              <a:rPr lang="it-IT" b="1" u="sng" dirty="0"/>
              <a:t>Va sempre consegnata entro 48 h, anche se il contratto è stato registrato all’Agenzia delle Entrate.</a:t>
            </a:r>
            <a:endParaRPr lang="it-IT" dirty="0"/>
          </a:p>
        </p:txBody>
      </p:sp>
      <p:sp>
        <p:nvSpPr>
          <p:cNvPr id="9" name="CasellaDiTesto 8">
            <a:extLst>
              <a:ext uri="{FF2B5EF4-FFF2-40B4-BE49-F238E27FC236}">
                <a16:creationId xmlns:a16="http://schemas.microsoft.com/office/drawing/2014/main" id="{AD9EB3BD-4ABA-E2F3-2C33-D0058A0A1BEA}"/>
              </a:ext>
            </a:extLst>
          </p:cNvPr>
          <p:cNvSpPr txBox="1"/>
          <p:nvPr/>
        </p:nvSpPr>
        <p:spPr>
          <a:xfrm>
            <a:off x="2043265" y="1385103"/>
            <a:ext cx="9268745" cy="923330"/>
          </a:xfrm>
          <a:prstGeom prst="rect">
            <a:avLst/>
          </a:prstGeom>
          <a:noFill/>
        </p:spPr>
        <p:txBody>
          <a:bodyPr wrap="square">
            <a:spAutoFit/>
          </a:bodyPr>
          <a:lstStyle/>
          <a:p>
            <a:pPr algn="just"/>
            <a:r>
              <a:rPr lang="it-IT" dirty="0"/>
              <a:t>Per gli alloggi offerti dai gestori di strutture ricettive (compreso B&amp;B, affittacamere anche non professionali, case vacanze, ecc.) la comunicazione degli ospiti deve essere effettuata esclusivamente online attraverso il servizio </a:t>
            </a:r>
            <a:r>
              <a:rPr lang="it-IT" b="1" dirty="0"/>
              <a:t>"Alloggiati Web"</a:t>
            </a:r>
            <a:endParaRPr lang="it-IT" dirty="0"/>
          </a:p>
        </p:txBody>
      </p:sp>
      <p:sp>
        <p:nvSpPr>
          <p:cNvPr id="11" name="CasellaDiTesto 10">
            <a:extLst>
              <a:ext uri="{FF2B5EF4-FFF2-40B4-BE49-F238E27FC236}">
                <a16:creationId xmlns:a16="http://schemas.microsoft.com/office/drawing/2014/main" id="{0995ECE4-DB59-DE42-23BA-D6E88F904DCA}"/>
              </a:ext>
            </a:extLst>
          </p:cNvPr>
          <p:cNvSpPr txBox="1"/>
          <p:nvPr/>
        </p:nvSpPr>
        <p:spPr>
          <a:xfrm>
            <a:off x="280218" y="3164573"/>
            <a:ext cx="10928554" cy="2308324"/>
          </a:xfrm>
          <a:prstGeom prst="rect">
            <a:avLst/>
          </a:prstGeom>
          <a:noFill/>
        </p:spPr>
        <p:txBody>
          <a:bodyPr wrap="square">
            <a:spAutoFit/>
          </a:bodyPr>
          <a:lstStyle/>
          <a:p>
            <a:pPr algn="just"/>
            <a:r>
              <a:rPr lang="it-IT" u="sng" dirty="0">
                <a:effectLst/>
                <a:latin typeface="Arial" panose="020B0604020202020204" pitchFamily="34" charset="0"/>
              </a:rPr>
              <a:t>In via generale</a:t>
            </a:r>
            <a:r>
              <a:rPr lang="it-IT" dirty="0">
                <a:effectLst/>
                <a:latin typeface="Arial" panose="020B0604020202020204" pitchFamily="34" charset="0"/>
              </a:rPr>
              <a:t>, tale funzione spetta al </a:t>
            </a:r>
            <a:r>
              <a:rPr lang="it-IT" b="1" dirty="0">
                <a:effectLst/>
                <a:latin typeface="Arial" panose="020B0604020202020204" pitchFamily="34" charset="0"/>
              </a:rPr>
              <a:t>Questore</a:t>
            </a:r>
            <a:r>
              <a:rPr lang="it-IT" dirty="0">
                <a:effectLst/>
                <a:latin typeface="Arial" panose="020B0604020202020204" pitchFamily="34" charset="0"/>
              </a:rPr>
              <a:t> del luogo in cui la violazione è stata commessa, quale autorità locale di pubblica sicurezza dotata della titolarità primaria in questo settore. Tuttavia, l’ordinamento prevede </a:t>
            </a:r>
            <a:r>
              <a:rPr lang="it-IT" u="sng" dirty="0">
                <a:effectLst/>
                <a:latin typeface="Arial" panose="020B0604020202020204" pitchFamily="34" charset="0"/>
              </a:rPr>
              <a:t>un’ipotesi residuale: nei Comuni</a:t>
            </a:r>
            <a:r>
              <a:rPr lang="it-IT" dirty="0">
                <a:effectLst/>
                <a:latin typeface="Arial" panose="020B0604020202020204" pitchFamily="34" charset="0"/>
              </a:rPr>
              <a:t> nei quali </a:t>
            </a:r>
            <a:r>
              <a:rPr lang="it-IT" b="1" u="sng" dirty="0">
                <a:effectLst/>
                <a:latin typeface="Arial" panose="020B0604020202020204" pitchFamily="34" charset="0"/>
              </a:rPr>
              <a:t>non siano presenti</a:t>
            </a:r>
            <a:r>
              <a:rPr lang="it-IT" b="1" dirty="0">
                <a:effectLst/>
                <a:latin typeface="Arial" panose="020B0604020202020204" pitchFamily="34" charset="0"/>
              </a:rPr>
              <a:t> uffici di pubblica sicurezza</a:t>
            </a:r>
            <a:r>
              <a:rPr lang="it-IT" dirty="0">
                <a:effectLst/>
                <a:latin typeface="Arial" panose="020B0604020202020204" pitchFamily="34" charset="0"/>
              </a:rPr>
              <a:t>, la legge attribuisce al </a:t>
            </a:r>
            <a:r>
              <a:rPr lang="it-IT" b="1" dirty="0">
                <a:effectLst/>
                <a:latin typeface="Arial" panose="020B0604020202020204" pitchFamily="34" charset="0"/>
              </a:rPr>
              <a:t>Sindaco</a:t>
            </a:r>
            <a:r>
              <a:rPr lang="it-IT" dirty="0">
                <a:effectLst/>
                <a:latin typeface="Arial" panose="020B0604020202020204" pitchFamily="34" charset="0"/>
              </a:rPr>
              <a:t>, ai sensi dell’art. 54, comma 11, del </a:t>
            </a:r>
            <a:r>
              <a:rPr lang="it-IT" dirty="0" err="1">
                <a:effectLst/>
                <a:latin typeface="Arial" panose="020B0604020202020204" pitchFamily="34" charset="0"/>
              </a:rPr>
              <a:t>D.Lgs.</a:t>
            </a:r>
            <a:r>
              <a:rPr lang="it-IT" dirty="0">
                <a:effectLst/>
                <a:latin typeface="Arial" panose="020B0604020202020204" pitchFamily="34" charset="0"/>
              </a:rPr>
              <a:t> 18 agosto 2000, n. 267 (TUEL), la veste di ufficiale del Governo, con conseguente esercizio delle relative funzioni. In tal modo, il Sindaco si sostituisce al Questore esclusivamente in ragione della mancanza dell’ufficio competente, non già per un titolo proprio di competenza comunale, bensì quale “longa manus” dell’autorità statale.</a:t>
            </a:r>
            <a:endParaRPr lang="it-IT" dirty="0"/>
          </a:p>
        </p:txBody>
      </p:sp>
      <p:pic>
        <p:nvPicPr>
          <p:cNvPr id="2050" name="Picture 2" descr="Alloggiati Web: come funziona e come registrarsi al Portale della Polizia">
            <a:extLst>
              <a:ext uri="{FF2B5EF4-FFF2-40B4-BE49-F238E27FC236}">
                <a16:creationId xmlns:a16="http://schemas.microsoft.com/office/drawing/2014/main" id="{F5A70F03-8001-F678-C233-AB9887FADE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65" y="1083285"/>
            <a:ext cx="1943100" cy="1952625"/>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piè di pagina 1">
            <a:extLst>
              <a:ext uri="{FF2B5EF4-FFF2-40B4-BE49-F238E27FC236}">
                <a16:creationId xmlns:a16="http://schemas.microsoft.com/office/drawing/2014/main" id="{11171290-64C8-AE13-A13C-B3E600D3A2F9}"/>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DF325324-40C7-EFDC-9852-B35301D31BAF}"/>
              </a:ext>
            </a:extLst>
          </p:cNvPr>
          <p:cNvSpPr>
            <a:spLocks noGrp="1"/>
          </p:cNvSpPr>
          <p:nvPr>
            <p:ph type="sldNum" sz="quarter" idx="12"/>
          </p:nvPr>
        </p:nvSpPr>
        <p:spPr/>
        <p:txBody>
          <a:bodyPr/>
          <a:lstStyle/>
          <a:p>
            <a:fld id="{56C962FA-7BBA-42EA-B52A-38530D7E724D}" type="slidenum">
              <a:rPr lang="it-IT" smtClean="0"/>
              <a:t>5</a:t>
            </a:fld>
            <a:endParaRPr lang="it-IT"/>
          </a:p>
        </p:txBody>
      </p:sp>
    </p:spTree>
    <p:extLst>
      <p:ext uri="{BB962C8B-B14F-4D97-AF65-F5344CB8AC3E}">
        <p14:creationId xmlns:p14="http://schemas.microsoft.com/office/powerpoint/2010/main" val="41916004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p:cNvSpPr>
          <p:nvPr>
            <p:ph type="title"/>
          </p:nvPr>
        </p:nvSpPr>
        <p:spPr>
          <a:xfrm>
            <a:off x="2135189" y="476251"/>
            <a:ext cx="7743825" cy="595313"/>
          </a:xfrm>
        </p:spPr>
        <p:txBody>
          <a:bodyPr>
            <a:normAutofit fontScale="90000"/>
          </a:bodyPr>
          <a:lstStyle/>
          <a:p>
            <a:pPr eaLnBrk="1" hangingPunct="1"/>
            <a:r>
              <a:rPr lang="it-IT" altLang="it-IT" sz="5400" b="1"/>
              <a:t> SCIA</a:t>
            </a:r>
          </a:p>
        </p:txBody>
      </p:sp>
      <p:sp>
        <p:nvSpPr>
          <p:cNvPr id="256003" name="Rectangle 3"/>
          <p:cNvSpPr>
            <a:spLocks noGrp="1"/>
          </p:cNvSpPr>
          <p:nvPr>
            <p:ph type="body" idx="1"/>
          </p:nvPr>
        </p:nvSpPr>
        <p:spPr>
          <a:xfrm>
            <a:off x="2351088" y="1916115"/>
            <a:ext cx="7345362" cy="2332036"/>
          </a:xfrm>
        </p:spPr>
        <p:txBody>
          <a:bodyPr/>
          <a:lstStyle/>
          <a:p>
            <a:pPr marL="0" indent="0">
              <a:buNone/>
            </a:pPr>
            <a:endParaRPr lang="it-IT" altLang="it-IT" b="1" dirty="0"/>
          </a:p>
          <a:p>
            <a:pPr marL="0" indent="0" algn="just">
              <a:buNone/>
            </a:pPr>
            <a:r>
              <a:rPr lang="it-IT" altLang="it-IT" b="1" dirty="0"/>
              <a:t>La SCIA  (</a:t>
            </a:r>
            <a:r>
              <a:rPr lang="it-IT" altLang="it-IT" b="1" dirty="0">
                <a:solidFill>
                  <a:srgbClr val="FF0000"/>
                </a:solidFill>
              </a:rPr>
              <a:t>segnalazione certificata di inizio delle attività</a:t>
            </a:r>
            <a:r>
              <a:rPr lang="it-IT" altLang="it-IT" b="1" dirty="0"/>
              <a:t>) rientra in un modello di semplificazione voluto dalla normativa comunitaria </a:t>
            </a:r>
          </a:p>
          <a:p>
            <a:pPr algn="just" eaLnBrk="1" hangingPunct="1"/>
            <a:endParaRPr lang="it-IT" altLang="it-IT" b="1" dirty="0"/>
          </a:p>
          <a:p>
            <a:pPr eaLnBrk="1" hangingPunct="1"/>
            <a:endParaRPr lang="it-IT" altLang="it-IT" b="1" dirty="0"/>
          </a:p>
        </p:txBody>
      </p:sp>
      <p:sp>
        <p:nvSpPr>
          <p:cNvPr id="2" name="Segnaposto piè di pagina 1">
            <a:extLst>
              <a:ext uri="{FF2B5EF4-FFF2-40B4-BE49-F238E27FC236}">
                <a16:creationId xmlns:a16="http://schemas.microsoft.com/office/drawing/2014/main" id="{4273CEB6-1489-E915-2749-2502D7E78E11}"/>
              </a:ext>
            </a:extLst>
          </p:cNvPr>
          <p:cNvSpPr>
            <a:spLocks noGrp="1"/>
          </p:cNvSpPr>
          <p:nvPr>
            <p:ph type="ftr" sz="quarter" idx="11"/>
          </p:nvPr>
        </p:nvSpPr>
        <p:spPr/>
        <p:txBody>
          <a:bodyPr/>
          <a:lstStyle/>
          <a:p>
            <a:r>
              <a:rPr lang="it-IT"/>
              <a:t>M.Serio-Riproduzione riservata -Palermo, 27 febbraio 2026 (ANCI SICILIA)</a:t>
            </a:r>
          </a:p>
        </p:txBody>
      </p:sp>
      <p:sp>
        <p:nvSpPr>
          <p:cNvPr id="3" name="Segnaposto numero diapositiva 2">
            <a:extLst>
              <a:ext uri="{FF2B5EF4-FFF2-40B4-BE49-F238E27FC236}">
                <a16:creationId xmlns:a16="http://schemas.microsoft.com/office/drawing/2014/main" id="{27A6F4FD-48CF-D6EF-1D44-933A9ED2A047}"/>
              </a:ext>
            </a:extLst>
          </p:cNvPr>
          <p:cNvSpPr>
            <a:spLocks noGrp="1"/>
          </p:cNvSpPr>
          <p:nvPr>
            <p:ph type="sldNum" sz="quarter" idx="12"/>
          </p:nvPr>
        </p:nvSpPr>
        <p:spPr/>
        <p:txBody>
          <a:bodyPr/>
          <a:lstStyle/>
          <a:p>
            <a:fld id="{56C962FA-7BBA-42EA-B52A-38530D7E724D}" type="slidenum">
              <a:rPr lang="it-IT" smtClean="0"/>
              <a:t>50</a:t>
            </a:fld>
            <a:endParaRPr lang="it-IT"/>
          </a:p>
        </p:txBody>
      </p:sp>
    </p:spTree>
    <p:extLst>
      <p:ext uri="{BB962C8B-B14F-4D97-AF65-F5344CB8AC3E}">
        <p14:creationId xmlns:p14="http://schemas.microsoft.com/office/powerpoint/2010/main" val="21229183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p:cNvSpPr>
          <p:nvPr>
            <p:ph type="title"/>
          </p:nvPr>
        </p:nvSpPr>
        <p:spPr>
          <a:xfrm>
            <a:off x="2063750" y="228600"/>
            <a:ext cx="7670800" cy="914400"/>
          </a:xfrm>
        </p:spPr>
        <p:txBody>
          <a:bodyPr/>
          <a:lstStyle/>
          <a:p>
            <a:pPr eaLnBrk="1" hangingPunct="1"/>
            <a:r>
              <a:rPr lang="it-IT" altLang="it-IT" sz="5400" b="1"/>
              <a:t>Inizio attività</a:t>
            </a:r>
          </a:p>
        </p:txBody>
      </p:sp>
      <p:sp>
        <p:nvSpPr>
          <p:cNvPr id="257027" name="Rectangle 3"/>
          <p:cNvSpPr>
            <a:spLocks noGrp="1"/>
          </p:cNvSpPr>
          <p:nvPr>
            <p:ph type="body" idx="1"/>
          </p:nvPr>
        </p:nvSpPr>
        <p:spPr>
          <a:xfrm>
            <a:off x="2639616" y="1700808"/>
            <a:ext cx="6696744" cy="3024336"/>
          </a:xfrm>
        </p:spPr>
        <p:txBody>
          <a:bodyPr/>
          <a:lstStyle/>
          <a:p>
            <a:pPr algn="just" eaLnBrk="1" hangingPunct="1">
              <a:buFont typeface="Wingdings" pitchFamily="2" charset="2"/>
              <a:buNone/>
            </a:pPr>
            <a:r>
              <a:rPr lang="it-IT" altLang="it-IT" dirty="0"/>
              <a:t>	</a:t>
            </a:r>
            <a:r>
              <a:rPr lang="it-IT" altLang="it-IT" b="1" dirty="0"/>
              <a:t>L'attività può essere iniziata immediatamente</a:t>
            </a:r>
            <a:r>
              <a:rPr lang="it-IT" altLang="it-IT" dirty="0"/>
              <a:t> </a:t>
            </a:r>
            <a:r>
              <a:rPr lang="it-IT" altLang="it-IT" b="1" dirty="0"/>
              <a:t>a partire dalla data di presentazione della segnalazione all'amministrazione competente</a:t>
            </a:r>
            <a:r>
              <a:rPr lang="it-IT" altLang="it-IT" dirty="0"/>
              <a:t>;</a:t>
            </a:r>
          </a:p>
        </p:txBody>
      </p:sp>
      <p:pic>
        <p:nvPicPr>
          <p:cNvPr id="257028" name="Picture 3" descr="C:\Documents and Settings\Utente\Impostazioni locali\Temporary Internet Files\Content.IE5\RA3XYAQ2\MC900310286[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3163" y="3573016"/>
            <a:ext cx="2054374" cy="2548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piè di pagina 1">
            <a:extLst>
              <a:ext uri="{FF2B5EF4-FFF2-40B4-BE49-F238E27FC236}">
                <a16:creationId xmlns:a16="http://schemas.microsoft.com/office/drawing/2014/main" id="{261D49B3-083A-2306-310B-1BA614E2954D}"/>
              </a:ext>
            </a:extLst>
          </p:cNvPr>
          <p:cNvSpPr>
            <a:spLocks noGrp="1"/>
          </p:cNvSpPr>
          <p:nvPr>
            <p:ph type="ftr" sz="quarter" idx="11"/>
          </p:nvPr>
        </p:nvSpPr>
        <p:spPr/>
        <p:txBody>
          <a:bodyPr/>
          <a:lstStyle/>
          <a:p>
            <a:r>
              <a:rPr lang="it-IT"/>
              <a:t>M.Serio-Riproduzione riservata -Palermo, 27 febbraio 2026 (ANCI SICILIA)</a:t>
            </a:r>
          </a:p>
        </p:txBody>
      </p:sp>
      <p:sp>
        <p:nvSpPr>
          <p:cNvPr id="3" name="Segnaposto numero diapositiva 2">
            <a:extLst>
              <a:ext uri="{FF2B5EF4-FFF2-40B4-BE49-F238E27FC236}">
                <a16:creationId xmlns:a16="http://schemas.microsoft.com/office/drawing/2014/main" id="{2FB35430-198D-91B5-3EA4-3A0E80FD7C58}"/>
              </a:ext>
            </a:extLst>
          </p:cNvPr>
          <p:cNvSpPr>
            <a:spLocks noGrp="1"/>
          </p:cNvSpPr>
          <p:nvPr>
            <p:ph type="sldNum" sz="quarter" idx="12"/>
          </p:nvPr>
        </p:nvSpPr>
        <p:spPr/>
        <p:txBody>
          <a:bodyPr/>
          <a:lstStyle/>
          <a:p>
            <a:fld id="{56C962FA-7BBA-42EA-B52A-38530D7E724D}" type="slidenum">
              <a:rPr lang="it-IT" smtClean="0"/>
              <a:t>51</a:t>
            </a:fld>
            <a:endParaRPr lang="it-IT"/>
          </a:p>
        </p:txBody>
      </p:sp>
    </p:spTree>
    <p:extLst>
      <p:ext uri="{BB962C8B-B14F-4D97-AF65-F5344CB8AC3E}">
        <p14:creationId xmlns:p14="http://schemas.microsoft.com/office/powerpoint/2010/main" val="4129467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idx="4294967295"/>
          </p:nvPr>
        </p:nvSpPr>
        <p:spPr>
          <a:xfrm>
            <a:off x="1981200" y="1447904"/>
            <a:ext cx="8229600" cy="4530725"/>
          </a:xfrm>
        </p:spPr>
        <p:txBody>
          <a:bodyPr>
            <a:normAutofit fontScale="62500" lnSpcReduction="20000"/>
          </a:bodyPr>
          <a:lstStyle/>
          <a:p>
            <a:pPr>
              <a:lnSpc>
                <a:spcPct val="120000"/>
              </a:lnSpc>
              <a:buFont typeface="Wingdings" panose="05000000000000000000" pitchFamily="2" charset="2"/>
              <a:buNone/>
              <a:defRPr/>
            </a:pPr>
            <a:r>
              <a:rPr lang="it-IT" dirty="0">
                <a:solidFill>
                  <a:srgbClr val="C00000"/>
                </a:solidFill>
                <a:cs typeface="Arial" pitchFamily="34" charset="0"/>
              </a:rPr>
              <a:t>Ogni atto di </a:t>
            </a:r>
            <a:r>
              <a:rPr lang="it-IT" b="1" dirty="0">
                <a:solidFill>
                  <a:srgbClr val="C00000"/>
                </a:solidFill>
                <a:cs typeface="Arial" pitchFamily="34" charset="0"/>
              </a:rPr>
              <a:t>autorizzazione, licenza, concessione non costitutiva, permesso o nulla osta cmq denominato</a:t>
            </a:r>
            <a:r>
              <a:rPr lang="it-IT" dirty="0">
                <a:solidFill>
                  <a:srgbClr val="C00000"/>
                </a:solidFill>
                <a:cs typeface="Arial" pitchFamily="34" charset="0"/>
              </a:rPr>
              <a:t>, … </a:t>
            </a:r>
          </a:p>
          <a:p>
            <a:pPr>
              <a:lnSpc>
                <a:spcPct val="120000"/>
              </a:lnSpc>
              <a:defRPr/>
            </a:pPr>
            <a:r>
              <a:rPr lang="it-IT" dirty="0">
                <a:cs typeface="Arial" pitchFamily="34" charset="0"/>
              </a:rPr>
              <a:t>il cui rilascio </a:t>
            </a:r>
            <a:r>
              <a:rPr lang="it-IT" b="1" dirty="0">
                <a:cs typeface="Arial" pitchFamily="34" charset="0"/>
              </a:rPr>
              <a:t>dipenda esclusivamente dall’accertamento di requisiti e presupposti </a:t>
            </a:r>
            <a:r>
              <a:rPr lang="it-IT" dirty="0">
                <a:cs typeface="Arial" pitchFamily="34" charset="0"/>
              </a:rPr>
              <a:t>richiesti dalla legge o da atti amministrativi a contenuto generale, </a:t>
            </a:r>
          </a:p>
          <a:p>
            <a:pPr>
              <a:lnSpc>
                <a:spcPct val="120000"/>
              </a:lnSpc>
              <a:buFont typeface="Wingdings" panose="05000000000000000000" pitchFamily="2" charset="2"/>
              <a:buNone/>
              <a:defRPr/>
            </a:pPr>
            <a:r>
              <a:rPr lang="it-IT" dirty="0">
                <a:cs typeface="Arial" pitchFamily="34" charset="0"/>
              </a:rPr>
              <a:t>e</a:t>
            </a:r>
          </a:p>
          <a:p>
            <a:pPr>
              <a:lnSpc>
                <a:spcPct val="120000"/>
              </a:lnSpc>
              <a:defRPr/>
            </a:pPr>
            <a:r>
              <a:rPr lang="it-IT" b="1" dirty="0">
                <a:cs typeface="Arial" pitchFamily="34" charset="0"/>
              </a:rPr>
              <a:t>non</a:t>
            </a:r>
            <a:r>
              <a:rPr lang="it-IT" dirty="0">
                <a:cs typeface="Arial" pitchFamily="34" charset="0"/>
              </a:rPr>
              <a:t> sia previsto alcun </a:t>
            </a:r>
            <a:r>
              <a:rPr lang="it-IT" b="1" dirty="0">
                <a:cs typeface="Arial" pitchFamily="34" charset="0"/>
              </a:rPr>
              <a:t>limite o contingente complessivo </a:t>
            </a:r>
            <a:r>
              <a:rPr lang="it-IT" dirty="0">
                <a:cs typeface="Arial" pitchFamily="34" charset="0"/>
              </a:rPr>
              <a:t>o </a:t>
            </a:r>
            <a:r>
              <a:rPr lang="it-IT" b="1" dirty="0">
                <a:cs typeface="Arial" pitchFamily="34" charset="0"/>
              </a:rPr>
              <a:t>specifici strumenti di programmazione settoriale </a:t>
            </a:r>
            <a:r>
              <a:rPr lang="it-IT" dirty="0">
                <a:cs typeface="Arial" pitchFamily="34" charset="0"/>
              </a:rPr>
              <a:t>per il rilascio degli atti stessi, </a:t>
            </a:r>
          </a:p>
          <a:p>
            <a:pPr algn="ctr">
              <a:lnSpc>
                <a:spcPct val="120000"/>
              </a:lnSpc>
              <a:buFont typeface="Wingdings" panose="05000000000000000000" pitchFamily="2" charset="2"/>
              <a:buNone/>
              <a:defRPr/>
            </a:pPr>
            <a:r>
              <a:rPr lang="it-IT" sz="5300" b="1" dirty="0">
                <a:solidFill>
                  <a:srgbClr val="C00000"/>
                </a:solidFill>
                <a:cs typeface="Arial" pitchFamily="34" charset="0"/>
              </a:rPr>
              <a:t>è sostituito da una segnalazione dell’interessato</a:t>
            </a:r>
            <a:endParaRPr lang="it-IT" sz="2500" dirty="0">
              <a:solidFill>
                <a:srgbClr val="C00000"/>
              </a:solidFill>
              <a:cs typeface="Arial" pitchFamily="34" charset="0"/>
            </a:endParaRPr>
          </a:p>
          <a:p>
            <a:pPr algn="r">
              <a:lnSpc>
                <a:spcPct val="120000"/>
              </a:lnSpc>
              <a:buFont typeface="Wingdings" panose="05000000000000000000" pitchFamily="2" charset="2"/>
              <a:buNone/>
              <a:defRPr/>
            </a:pPr>
            <a:r>
              <a:rPr lang="it-IT" sz="2600" i="1" dirty="0">
                <a:cs typeface="Arial" pitchFamily="34" charset="0"/>
              </a:rPr>
              <a:t>(art. 19, c. 1 L. 241/90)</a:t>
            </a:r>
          </a:p>
          <a:p>
            <a:pPr algn="r">
              <a:lnSpc>
                <a:spcPct val="120000"/>
              </a:lnSpc>
              <a:buFont typeface="Wingdings" panose="05000000000000000000" pitchFamily="2" charset="2"/>
              <a:buNone/>
              <a:defRPr/>
            </a:pPr>
            <a:r>
              <a:rPr lang="it-IT" sz="2600" i="1" dirty="0">
                <a:cs typeface="Arial" pitchFamily="34" charset="0"/>
              </a:rPr>
              <a:t>(art. 27, c. 1 L.R. 7/19)</a:t>
            </a:r>
          </a:p>
          <a:p>
            <a:pPr algn="r">
              <a:lnSpc>
                <a:spcPct val="120000"/>
              </a:lnSpc>
              <a:buFont typeface="Wingdings" panose="05000000000000000000" pitchFamily="2" charset="2"/>
              <a:buNone/>
              <a:defRPr/>
            </a:pPr>
            <a:endParaRPr lang="it-IT" sz="2600" i="1" dirty="0">
              <a:cs typeface="Arial" pitchFamily="34" charset="0"/>
            </a:endParaRPr>
          </a:p>
        </p:txBody>
      </p:sp>
      <p:sp>
        <p:nvSpPr>
          <p:cNvPr id="23555" name="WordArt 13"/>
          <p:cNvSpPr>
            <a:spLocks noChangeArrowheads="1" noChangeShapeType="1" noTextEdit="1"/>
          </p:cNvSpPr>
          <p:nvPr/>
        </p:nvSpPr>
        <p:spPr bwMode="auto">
          <a:xfrm>
            <a:off x="2328864" y="115888"/>
            <a:ext cx="7799387" cy="1135062"/>
          </a:xfrm>
          <a:prstGeom prst="rect">
            <a:avLst/>
          </a:prstGeom>
        </p:spPr>
        <p:txBody>
          <a:bodyPr wrap="none" fromWordArt="1">
            <a:prstTxWarp prst="textPlain">
              <a:avLst>
                <a:gd name="adj" fmla="val 49417"/>
              </a:avLst>
            </a:prstTxWarp>
          </a:bodyPr>
          <a:lstStyle/>
          <a:p>
            <a:pPr algn="ctr">
              <a:defRPr/>
            </a:pPr>
            <a:r>
              <a:rPr lang="it-IT" sz="3600" i="1" kern="10">
                <a:ln w="9398">
                  <a:solidFill>
                    <a:srgbClr val="000000"/>
                  </a:solidFill>
                  <a:miter lim="800000"/>
                  <a:headEnd/>
                  <a:tailEnd/>
                </a:ln>
                <a:solidFill>
                  <a:schemeClr val="accent2"/>
                </a:solidFill>
                <a:effectLst>
                  <a:outerShdw dist="17819" dir="2700000" algn="ctr" rotWithShape="0">
                    <a:srgbClr val="000000">
                      <a:alpha val="80011"/>
                    </a:srgbClr>
                  </a:outerShdw>
                </a:effectLst>
                <a:latin typeface="Arial Black" panose="020B0A04020102020204" pitchFamily="34" charset="0"/>
              </a:rPr>
              <a:t>Ambito di applicazione</a:t>
            </a:r>
          </a:p>
          <a:p>
            <a:pPr algn="ctr">
              <a:defRPr/>
            </a:pPr>
            <a:r>
              <a:rPr lang="it-IT" sz="3600" i="1" kern="10">
                <a:ln w="9398">
                  <a:solidFill>
                    <a:srgbClr val="000000"/>
                  </a:solidFill>
                  <a:miter lim="800000"/>
                  <a:headEnd/>
                  <a:tailEnd/>
                </a:ln>
                <a:solidFill>
                  <a:schemeClr val="accent2"/>
                </a:solidFill>
                <a:effectLst>
                  <a:outerShdw dist="17819" dir="2700000" algn="ctr" rotWithShape="0">
                    <a:srgbClr val="000000">
                      <a:alpha val="80011"/>
                    </a:srgbClr>
                  </a:outerShdw>
                </a:effectLst>
                <a:latin typeface="Arial Black" panose="020B0A04020102020204" pitchFamily="34" charset="0"/>
              </a:rPr>
              <a:t>della SCIA</a:t>
            </a:r>
          </a:p>
        </p:txBody>
      </p:sp>
      <p:sp>
        <p:nvSpPr>
          <p:cNvPr id="2" name="Segnaposto piè di pagina 1">
            <a:extLst>
              <a:ext uri="{FF2B5EF4-FFF2-40B4-BE49-F238E27FC236}">
                <a16:creationId xmlns:a16="http://schemas.microsoft.com/office/drawing/2014/main" id="{AFAFCDC9-4BD2-3B6E-EE0C-46DD5C882661}"/>
              </a:ext>
            </a:extLst>
          </p:cNvPr>
          <p:cNvSpPr>
            <a:spLocks noGrp="1"/>
          </p:cNvSpPr>
          <p:nvPr>
            <p:ph type="ftr" sz="quarter" idx="11"/>
          </p:nvPr>
        </p:nvSpPr>
        <p:spPr/>
        <p:txBody>
          <a:bodyPr/>
          <a:lstStyle/>
          <a:p>
            <a:r>
              <a:rPr lang="it-IT"/>
              <a:t>M.Serio-Riproduzione riservata -Palermo, 27 febbraio 2026 (ANCI SICILIA)</a:t>
            </a:r>
          </a:p>
        </p:txBody>
      </p:sp>
      <p:sp>
        <p:nvSpPr>
          <p:cNvPr id="3" name="Segnaposto numero diapositiva 2">
            <a:extLst>
              <a:ext uri="{FF2B5EF4-FFF2-40B4-BE49-F238E27FC236}">
                <a16:creationId xmlns:a16="http://schemas.microsoft.com/office/drawing/2014/main" id="{5C247833-78FC-6C25-39F0-E5C9F04EA02E}"/>
              </a:ext>
            </a:extLst>
          </p:cNvPr>
          <p:cNvSpPr>
            <a:spLocks noGrp="1"/>
          </p:cNvSpPr>
          <p:nvPr>
            <p:ph type="sldNum" sz="quarter" idx="12"/>
          </p:nvPr>
        </p:nvSpPr>
        <p:spPr/>
        <p:txBody>
          <a:bodyPr/>
          <a:lstStyle/>
          <a:p>
            <a:fld id="{56C962FA-7BBA-42EA-B52A-38530D7E724D}" type="slidenum">
              <a:rPr lang="it-IT" smtClean="0"/>
              <a:t>52</a:t>
            </a:fld>
            <a:endParaRPr lang="it-IT"/>
          </a:p>
        </p:txBody>
      </p:sp>
    </p:spTree>
    <p:extLst>
      <p:ext uri="{BB962C8B-B14F-4D97-AF65-F5344CB8AC3E}">
        <p14:creationId xmlns:p14="http://schemas.microsoft.com/office/powerpoint/2010/main" val="58611580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body" idx="4294967295"/>
          </p:nvPr>
        </p:nvSpPr>
        <p:spPr>
          <a:xfrm>
            <a:off x="2084450" y="1556794"/>
            <a:ext cx="7827975" cy="4104455"/>
          </a:xfrm>
        </p:spPr>
        <p:txBody>
          <a:bodyPr>
            <a:normAutofit lnSpcReduction="10000"/>
          </a:bodyPr>
          <a:lstStyle/>
          <a:p>
            <a:pPr>
              <a:buFont typeface="Wingdings" panose="05000000000000000000" pitchFamily="2" charset="2"/>
              <a:buNone/>
              <a:defRPr/>
            </a:pPr>
            <a:r>
              <a:rPr lang="it-IT" dirty="0">
                <a:cs typeface="Arial" charset="0"/>
              </a:rPr>
              <a:t>…, con la </a:t>
            </a:r>
            <a:r>
              <a:rPr lang="it-IT" b="1" dirty="0">
                <a:cs typeface="Arial" charset="0"/>
              </a:rPr>
              <a:t>sola esclusione</a:t>
            </a:r>
            <a:r>
              <a:rPr lang="it-IT" dirty="0">
                <a:cs typeface="Arial" charset="0"/>
              </a:rPr>
              <a:t> </a:t>
            </a:r>
          </a:p>
          <a:p>
            <a:pPr>
              <a:defRPr/>
            </a:pPr>
            <a:r>
              <a:rPr lang="it-IT" dirty="0">
                <a:cs typeface="Arial" charset="0"/>
              </a:rPr>
              <a:t>dei casi in cui sussistano </a:t>
            </a:r>
            <a:r>
              <a:rPr lang="it-IT" dirty="0">
                <a:solidFill>
                  <a:srgbClr val="C00000"/>
                </a:solidFill>
                <a:cs typeface="Arial" charset="0"/>
              </a:rPr>
              <a:t>vincoli </a:t>
            </a:r>
          </a:p>
          <a:p>
            <a:pPr lvl="1">
              <a:defRPr/>
            </a:pPr>
            <a:r>
              <a:rPr lang="it-IT" sz="2500" dirty="0">
                <a:solidFill>
                  <a:srgbClr val="C00000"/>
                </a:solidFill>
                <a:effectLst>
                  <a:outerShdw blurRad="38100" dist="38100" dir="2700000" algn="tl">
                    <a:srgbClr val="000000">
                      <a:alpha val="43137"/>
                    </a:srgbClr>
                  </a:outerShdw>
                </a:effectLst>
                <a:cs typeface="Arial" charset="0"/>
              </a:rPr>
              <a:t>ambientali</a:t>
            </a:r>
            <a:endParaRPr lang="it-IT" sz="2500" dirty="0">
              <a:solidFill>
                <a:srgbClr val="FF0000"/>
              </a:solidFill>
              <a:effectLst>
                <a:outerShdw blurRad="38100" dist="38100" dir="2700000" algn="tl">
                  <a:srgbClr val="000000">
                    <a:alpha val="43137"/>
                  </a:srgbClr>
                </a:outerShdw>
              </a:effectLst>
              <a:cs typeface="Arial" charset="0"/>
            </a:endParaRPr>
          </a:p>
          <a:p>
            <a:pPr lvl="1">
              <a:defRPr/>
            </a:pPr>
            <a:r>
              <a:rPr lang="it-IT" sz="2500" dirty="0">
                <a:solidFill>
                  <a:srgbClr val="C00000"/>
                </a:solidFill>
                <a:effectLst>
                  <a:outerShdw blurRad="38100" dist="38100" dir="2700000" algn="tl">
                    <a:srgbClr val="000000">
                      <a:alpha val="43137"/>
                    </a:srgbClr>
                  </a:outerShdw>
                </a:effectLst>
                <a:cs typeface="Arial" charset="0"/>
              </a:rPr>
              <a:t>paesaggistici o </a:t>
            </a:r>
          </a:p>
          <a:p>
            <a:pPr lvl="1">
              <a:defRPr/>
            </a:pPr>
            <a:r>
              <a:rPr lang="it-IT" sz="2500" dirty="0">
                <a:solidFill>
                  <a:srgbClr val="C00000"/>
                </a:solidFill>
                <a:effectLst>
                  <a:outerShdw blurRad="38100" dist="38100" dir="2700000" algn="tl">
                    <a:srgbClr val="000000">
                      <a:alpha val="43137"/>
                    </a:srgbClr>
                  </a:outerShdw>
                </a:effectLst>
                <a:cs typeface="Arial" charset="0"/>
              </a:rPr>
              <a:t>culturali </a:t>
            </a:r>
          </a:p>
          <a:p>
            <a:pPr lvl="1">
              <a:buFont typeface="Wingdings 2" panose="05020102010507070707" pitchFamily="18" charset="2"/>
              <a:buNone/>
              <a:defRPr/>
            </a:pPr>
            <a:r>
              <a:rPr lang="it-IT" sz="2500" dirty="0">
                <a:cs typeface="Arial" charset="0"/>
              </a:rPr>
              <a:t>e </a:t>
            </a:r>
          </a:p>
          <a:p>
            <a:pPr algn="r">
              <a:buFont typeface="Wingdings" panose="05000000000000000000" pitchFamily="2" charset="2"/>
              <a:buNone/>
              <a:defRPr/>
            </a:pPr>
            <a:endParaRPr lang="it-IT" sz="2500" dirty="0">
              <a:cs typeface="Arial" charset="0"/>
            </a:endParaRPr>
          </a:p>
          <a:p>
            <a:pPr algn="r">
              <a:buFont typeface="Wingdings" panose="05000000000000000000" pitchFamily="2" charset="2"/>
              <a:buNone/>
              <a:defRPr/>
            </a:pPr>
            <a:endParaRPr lang="it-IT" sz="2500" dirty="0">
              <a:cs typeface="Arial" charset="0"/>
            </a:endParaRPr>
          </a:p>
          <a:p>
            <a:pPr algn="r">
              <a:buFont typeface="Wingdings" panose="05000000000000000000" pitchFamily="2" charset="2"/>
              <a:buNone/>
              <a:defRPr/>
            </a:pPr>
            <a:endParaRPr lang="it-IT" sz="2500" dirty="0">
              <a:cs typeface="Arial" charset="0"/>
            </a:endParaRPr>
          </a:p>
          <a:p>
            <a:pPr algn="r">
              <a:buFont typeface="Wingdings" panose="05000000000000000000" pitchFamily="2" charset="2"/>
              <a:buNone/>
              <a:defRPr/>
            </a:pPr>
            <a:r>
              <a:rPr lang="it-IT" sz="1800" i="1" dirty="0">
                <a:cs typeface="Arial" charset="0"/>
              </a:rPr>
              <a:t>(art. 19, c. 1 L. 241/90)</a:t>
            </a:r>
          </a:p>
        </p:txBody>
      </p:sp>
      <p:sp>
        <p:nvSpPr>
          <p:cNvPr id="24579" name="WordArt 13"/>
          <p:cNvSpPr>
            <a:spLocks noChangeArrowheads="1" noChangeShapeType="1" noTextEdit="1"/>
          </p:cNvSpPr>
          <p:nvPr/>
        </p:nvSpPr>
        <p:spPr bwMode="auto">
          <a:xfrm>
            <a:off x="2495600" y="116632"/>
            <a:ext cx="7721290" cy="1207070"/>
          </a:xfrm>
          <a:prstGeom prst="rect">
            <a:avLst/>
          </a:prstGeom>
        </p:spPr>
        <p:txBody>
          <a:bodyPr wrap="none" fromWordArt="1">
            <a:prstTxWarp prst="textPlain">
              <a:avLst>
                <a:gd name="adj" fmla="val 49417"/>
              </a:avLst>
            </a:prstTxWarp>
          </a:bodyPr>
          <a:lstStyle/>
          <a:p>
            <a:pPr algn="ctr">
              <a:defRPr/>
            </a:pPr>
            <a:r>
              <a:rPr lang="it-IT" sz="3600" i="1" kern="10" dirty="0">
                <a:ln w="9398">
                  <a:solidFill>
                    <a:srgbClr val="000000"/>
                  </a:solidFill>
                  <a:miter lim="800000"/>
                  <a:headEnd/>
                  <a:tailEnd/>
                </a:ln>
                <a:solidFill>
                  <a:schemeClr val="accent2"/>
                </a:solidFill>
                <a:effectLst>
                  <a:outerShdw dist="17819" dir="2700000" algn="ctr" rotWithShape="0">
                    <a:srgbClr val="000000">
                      <a:alpha val="80011"/>
                    </a:srgbClr>
                  </a:outerShdw>
                </a:effectLst>
                <a:latin typeface="Arial Black" panose="020B0A04020102020204" pitchFamily="34" charset="0"/>
              </a:rPr>
              <a:t>Ambito di applicazione</a:t>
            </a:r>
          </a:p>
          <a:p>
            <a:pPr algn="ctr">
              <a:defRPr/>
            </a:pPr>
            <a:r>
              <a:rPr lang="it-IT" sz="3600" i="1" kern="10" dirty="0">
                <a:ln w="9398">
                  <a:solidFill>
                    <a:srgbClr val="000000"/>
                  </a:solidFill>
                  <a:miter lim="800000"/>
                  <a:headEnd/>
                  <a:tailEnd/>
                </a:ln>
                <a:solidFill>
                  <a:schemeClr val="accent2"/>
                </a:solidFill>
                <a:effectLst>
                  <a:outerShdw dist="17819" dir="2700000" algn="ctr" rotWithShape="0">
                    <a:srgbClr val="000000">
                      <a:alpha val="80011"/>
                    </a:srgbClr>
                  </a:outerShdw>
                </a:effectLst>
                <a:latin typeface="Arial Black" panose="020B0A04020102020204" pitchFamily="34" charset="0"/>
              </a:rPr>
              <a:t>della SCIA</a:t>
            </a:r>
          </a:p>
        </p:txBody>
      </p:sp>
      <p:sp>
        <p:nvSpPr>
          <p:cNvPr id="2" name="Segnaposto piè di pagina 1">
            <a:extLst>
              <a:ext uri="{FF2B5EF4-FFF2-40B4-BE49-F238E27FC236}">
                <a16:creationId xmlns:a16="http://schemas.microsoft.com/office/drawing/2014/main" id="{07879003-C6A7-82C7-4FC5-1D641AAE1F86}"/>
              </a:ext>
            </a:extLst>
          </p:cNvPr>
          <p:cNvSpPr>
            <a:spLocks noGrp="1"/>
          </p:cNvSpPr>
          <p:nvPr>
            <p:ph type="ftr" sz="quarter" idx="11"/>
          </p:nvPr>
        </p:nvSpPr>
        <p:spPr/>
        <p:txBody>
          <a:bodyPr/>
          <a:lstStyle/>
          <a:p>
            <a:r>
              <a:rPr lang="it-IT"/>
              <a:t>M.Serio-Riproduzione riservata -Palermo, 27 febbraio 2026 (ANCI SICILIA)</a:t>
            </a:r>
          </a:p>
        </p:txBody>
      </p:sp>
      <p:sp>
        <p:nvSpPr>
          <p:cNvPr id="3" name="Segnaposto numero diapositiva 2">
            <a:extLst>
              <a:ext uri="{FF2B5EF4-FFF2-40B4-BE49-F238E27FC236}">
                <a16:creationId xmlns:a16="http://schemas.microsoft.com/office/drawing/2014/main" id="{61141A15-22BC-3B79-43AC-6F177AE51A26}"/>
              </a:ext>
            </a:extLst>
          </p:cNvPr>
          <p:cNvSpPr>
            <a:spLocks noGrp="1"/>
          </p:cNvSpPr>
          <p:nvPr>
            <p:ph type="sldNum" sz="quarter" idx="12"/>
          </p:nvPr>
        </p:nvSpPr>
        <p:spPr/>
        <p:txBody>
          <a:bodyPr/>
          <a:lstStyle/>
          <a:p>
            <a:fld id="{56C962FA-7BBA-42EA-B52A-38530D7E724D}" type="slidenum">
              <a:rPr lang="it-IT" smtClean="0"/>
              <a:t>53</a:t>
            </a:fld>
            <a:endParaRPr lang="it-IT"/>
          </a:p>
        </p:txBody>
      </p:sp>
    </p:spTree>
    <p:extLst>
      <p:ext uri="{BB962C8B-B14F-4D97-AF65-F5344CB8AC3E}">
        <p14:creationId xmlns:p14="http://schemas.microsoft.com/office/powerpoint/2010/main" val="339916585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body" idx="4294967295"/>
          </p:nvPr>
        </p:nvSpPr>
        <p:spPr>
          <a:xfrm>
            <a:off x="1981200" y="1412777"/>
            <a:ext cx="8003232" cy="5256584"/>
          </a:xfrm>
        </p:spPr>
        <p:txBody>
          <a:bodyPr/>
          <a:lstStyle/>
          <a:p>
            <a:pPr>
              <a:buFont typeface="Wingdings" panose="05000000000000000000" pitchFamily="2" charset="2"/>
              <a:buNone/>
            </a:pPr>
            <a:r>
              <a:rPr lang="it-IT" altLang="it-IT" dirty="0">
                <a:cs typeface="Arial" panose="020B0604020202020204" pitchFamily="34" charset="0"/>
              </a:rPr>
              <a:t>…, con la </a:t>
            </a:r>
            <a:r>
              <a:rPr lang="it-IT" altLang="it-IT" b="1" dirty="0">
                <a:cs typeface="Arial" panose="020B0604020202020204" pitchFamily="34" charset="0"/>
              </a:rPr>
              <a:t>sola esclusione</a:t>
            </a:r>
            <a:r>
              <a:rPr lang="it-IT" altLang="it-IT" dirty="0">
                <a:cs typeface="Arial" panose="020B0604020202020204" pitchFamily="34" charset="0"/>
              </a:rPr>
              <a:t> degli </a:t>
            </a:r>
            <a:r>
              <a:rPr lang="it-IT" altLang="it-IT" u="sng" dirty="0">
                <a:cs typeface="Arial" panose="020B0604020202020204" pitchFamily="34" charset="0"/>
              </a:rPr>
              <a:t>atti </a:t>
            </a:r>
          </a:p>
          <a:p>
            <a:r>
              <a:rPr lang="it-IT" altLang="it-IT" u="sng" dirty="0">
                <a:cs typeface="Arial" panose="020B0604020202020204" pitchFamily="34" charset="0"/>
              </a:rPr>
              <a:t>rilasciati dalle amministrazioni </a:t>
            </a:r>
            <a:r>
              <a:rPr lang="it-IT" altLang="it-IT" dirty="0">
                <a:cs typeface="Arial" panose="020B0604020202020204" pitchFamily="34" charset="0"/>
              </a:rPr>
              <a:t>preposte alla difesa nazionale, alla </a:t>
            </a:r>
            <a:r>
              <a:rPr lang="it-IT" altLang="it-IT" b="1" dirty="0">
                <a:cs typeface="Arial" panose="020B0604020202020204" pitchFamily="34" charset="0"/>
              </a:rPr>
              <a:t>pubblica sicurezza</a:t>
            </a:r>
            <a:r>
              <a:rPr lang="it-IT" altLang="it-IT" dirty="0">
                <a:cs typeface="Arial" panose="020B0604020202020204" pitchFamily="34" charset="0"/>
              </a:rPr>
              <a:t>, all’immigrazione, all’asilo, alla cittadinanza, all’amministrazione della giustizia, all’amministrazione delle finanze, …</a:t>
            </a:r>
          </a:p>
          <a:p>
            <a:r>
              <a:rPr lang="it-IT" altLang="it-IT" dirty="0">
                <a:cs typeface="Arial" panose="020B0604020202020204" pitchFamily="34" charset="0"/>
              </a:rPr>
              <a:t>previsti dalla normativa per le </a:t>
            </a:r>
            <a:r>
              <a:rPr lang="it-IT" altLang="it-IT" u="sng" dirty="0">
                <a:solidFill>
                  <a:srgbClr val="CC3300"/>
                </a:solidFill>
                <a:cs typeface="Arial" panose="020B0604020202020204" pitchFamily="34" charset="0"/>
              </a:rPr>
              <a:t>costruzioni in zone sismiche</a:t>
            </a:r>
            <a:r>
              <a:rPr lang="it-IT" altLang="it-IT" dirty="0">
                <a:cs typeface="Arial" panose="020B0604020202020204" pitchFamily="34" charset="0"/>
              </a:rPr>
              <a:t> …</a:t>
            </a:r>
          </a:p>
          <a:p>
            <a:r>
              <a:rPr lang="it-IT" altLang="it-IT" dirty="0">
                <a:cs typeface="Arial" panose="020B0604020202020204" pitchFamily="34" charset="0"/>
              </a:rPr>
              <a:t>imposti dalla normativa comunitaria. ….</a:t>
            </a:r>
          </a:p>
          <a:p>
            <a:pPr algn="r">
              <a:buFont typeface="Wingdings" panose="05000000000000000000" pitchFamily="2" charset="2"/>
              <a:buNone/>
            </a:pPr>
            <a:r>
              <a:rPr lang="it-IT" altLang="it-IT" sz="1800" i="1" dirty="0">
                <a:cs typeface="Arial" panose="020B0604020202020204" pitchFamily="34" charset="0"/>
              </a:rPr>
              <a:t>(art. 19, c. 1 L. 241/90)</a:t>
            </a:r>
          </a:p>
        </p:txBody>
      </p:sp>
      <p:sp>
        <p:nvSpPr>
          <p:cNvPr id="25603" name="WordArt 13"/>
          <p:cNvSpPr>
            <a:spLocks noChangeArrowheads="1" noChangeShapeType="1" noTextEdit="1"/>
          </p:cNvSpPr>
          <p:nvPr/>
        </p:nvSpPr>
        <p:spPr bwMode="auto">
          <a:xfrm>
            <a:off x="2328864" y="115888"/>
            <a:ext cx="7799387" cy="1135062"/>
          </a:xfrm>
          <a:prstGeom prst="rect">
            <a:avLst/>
          </a:prstGeom>
        </p:spPr>
        <p:txBody>
          <a:bodyPr wrap="none" fromWordArt="1">
            <a:prstTxWarp prst="textPlain">
              <a:avLst>
                <a:gd name="adj" fmla="val 49417"/>
              </a:avLst>
            </a:prstTxWarp>
          </a:bodyPr>
          <a:lstStyle/>
          <a:p>
            <a:pPr algn="ctr">
              <a:defRPr/>
            </a:pPr>
            <a:r>
              <a:rPr lang="it-IT" sz="3600" i="1" kern="10">
                <a:ln w="9398">
                  <a:solidFill>
                    <a:srgbClr val="000000"/>
                  </a:solidFill>
                  <a:miter lim="800000"/>
                  <a:headEnd/>
                  <a:tailEnd/>
                </a:ln>
                <a:solidFill>
                  <a:schemeClr val="accent2"/>
                </a:solidFill>
                <a:effectLst>
                  <a:outerShdw dist="17819" dir="2700000" algn="ctr" rotWithShape="0">
                    <a:srgbClr val="000000">
                      <a:alpha val="80011"/>
                    </a:srgbClr>
                  </a:outerShdw>
                </a:effectLst>
                <a:latin typeface="Arial Black" panose="020B0A04020102020204" pitchFamily="34" charset="0"/>
              </a:rPr>
              <a:t>Ambito di applicazione</a:t>
            </a:r>
          </a:p>
          <a:p>
            <a:pPr algn="ctr">
              <a:defRPr/>
            </a:pPr>
            <a:r>
              <a:rPr lang="it-IT" sz="3600" i="1" kern="10">
                <a:ln w="9398">
                  <a:solidFill>
                    <a:srgbClr val="000000"/>
                  </a:solidFill>
                  <a:miter lim="800000"/>
                  <a:headEnd/>
                  <a:tailEnd/>
                </a:ln>
                <a:solidFill>
                  <a:schemeClr val="accent2"/>
                </a:solidFill>
                <a:effectLst>
                  <a:outerShdw dist="17819" dir="2700000" algn="ctr" rotWithShape="0">
                    <a:srgbClr val="000000">
                      <a:alpha val="80011"/>
                    </a:srgbClr>
                  </a:outerShdw>
                </a:effectLst>
                <a:latin typeface="Arial Black" panose="020B0A04020102020204" pitchFamily="34" charset="0"/>
              </a:rPr>
              <a:t>della SCIA</a:t>
            </a:r>
          </a:p>
        </p:txBody>
      </p:sp>
      <p:sp>
        <p:nvSpPr>
          <p:cNvPr id="2" name="Segnaposto piè di pagina 1">
            <a:extLst>
              <a:ext uri="{FF2B5EF4-FFF2-40B4-BE49-F238E27FC236}">
                <a16:creationId xmlns:a16="http://schemas.microsoft.com/office/drawing/2014/main" id="{7DDF8DFB-E1AC-2B72-A482-14C0D6402A8A}"/>
              </a:ext>
            </a:extLst>
          </p:cNvPr>
          <p:cNvSpPr>
            <a:spLocks noGrp="1"/>
          </p:cNvSpPr>
          <p:nvPr>
            <p:ph type="ftr" sz="quarter" idx="11"/>
          </p:nvPr>
        </p:nvSpPr>
        <p:spPr/>
        <p:txBody>
          <a:bodyPr/>
          <a:lstStyle/>
          <a:p>
            <a:r>
              <a:rPr lang="it-IT"/>
              <a:t>M.Serio-Riproduzione riservata -Palermo, 27 febbraio 2026 (ANCI SICILIA)</a:t>
            </a:r>
          </a:p>
        </p:txBody>
      </p:sp>
      <p:sp>
        <p:nvSpPr>
          <p:cNvPr id="3" name="Segnaposto numero diapositiva 2">
            <a:extLst>
              <a:ext uri="{FF2B5EF4-FFF2-40B4-BE49-F238E27FC236}">
                <a16:creationId xmlns:a16="http://schemas.microsoft.com/office/drawing/2014/main" id="{B4037138-E921-419D-C773-BD1C22C17B20}"/>
              </a:ext>
            </a:extLst>
          </p:cNvPr>
          <p:cNvSpPr>
            <a:spLocks noGrp="1"/>
          </p:cNvSpPr>
          <p:nvPr>
            <p:ph type="sldNum" sz="quarter" idx="12"/>
          </p:nvPr>
        </p:nvSpPr>
        <p:spPr/>
        <p:txBody>
          <a:bodyPr/>
          <a:lstStyle/>
          <a:p>
            <a:fld id="{56C962FA-7BBA-42EA-B52A-38530D7E724D}" type="slidenum">
              <a:rPr lang="it-IT" smtClean="0"/>
              <a:t>54</a:t>
            </a:fld>
            <a:endParaRPr lang="it-IT"/>
          </a:p>
        </p:txBody>
      </p:sp>
    </p:spTree>
    <p:extLst>
      <p:ext uri="{BB962C8B-B14F-4D97-AF65-F5344CB8AC3E}">
        <p14:creationId xmlns:p14="http://schemas.microsoft.com/office/powerpoint/2010/main" val="299763715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Contenuti della S.C.I.A.</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9616" y="1412777"/>
            <a:ext cx="6480720" cy="4589817"/>
          </a:xfrm>
          <a:prstGeom prst="rect">
            <a:avLst/>
          </a:prstGeom>
        </p:spPr>
      </p:pic>
      <p:sp>
        <p:nvSpPr>
          <p:cNvPr id="3" name="Segnaposto piè di pagina 2">
            <a:extLst>
              <a:ext uri="{FF2B5EF4-FFF2-40B4-BE49-F238E27FC236}">
                <a16:creationId xmlns:a16="http://schemas.microsoft.com/office/drawing/2014/main" id="{EB2D9030-44D1-457F-87EA-C2F37D4E2966}"/>
              </a:ext>
            </a:extLst>
          </p:cNvPr>
          <p:cNvSpPr>
            <a:spLocks noGrp="1"/>
          </p:cNvSpPr>
          <p:nvPr>
            <p:ph type="ftr" sz="quarter" idx="11"/>
          </p:nvPr>
        </p:nvSpPr>
        <p:spPr/>
        <p:txBody>
          <a:bodyPr/>
          <a:lstStyle/>
          <a:p>
            <a:r>
              <a:rPr lang="it-IT"/>
              <a:t>M.Serio-Riproduzione riservata -Palermo, 27 febbraio 2026 (ANCI SICILIA)</a:t>
            </a:r>
          </a:p>
        </p:txBody>
      </p:sp>
      <p:sp>
        <p:nvSpPr>
          <p:cNvPr id="5" name="Segnaposto numero diapositiva 4">
            <a:extLst>
              <a:ext uri="{FF2B5EF4-FFF2-40B4-BE49-F238E27FC236}">
                <a16:creationId xmlns:a16="http://schemas.microsoft.com/office/drawing/2014/main" id="{AE3D531C-3933-AC3D-AF91-EEE7546EFCB8}"/>
              </a:ext>
            </a:extLst>
          </p:cNvPr>
          <p:cNvSpPr>
            <a:spLocks noGrp="1"/>
          </p:cNvSpPr>
          <p:nvPr>
            <p:ph type="sldNum" sz="quarter" idx="12"/>
          </p:nvPr>
        </p:nvSpPr>
        <p:spPr/>
        <p:txBody>
          <a:bodyPr/>
          <a:lstStyle/>
          <a:p>
            <a:fld id="{56C962FA-7BBA-42EA-B52A-38530D7E724D}" type="slidenum">
              <a:rPr lang="it-IT" smtClean="0"/>
              <a:t>55</a:t>
            </a:fld>
            <a:endParaRPr lang="it-IT"/>
          </a:p>
        </p:txBody>
      </p:sp>
    </p:spTree>
    <p:extLst>
      <p:ext uri="{BB962C8B-B14F-4D97-AF65-F5344CB8AC3E}">
        <p14:creationId xmlns:p14="http://schemas.microsoft.com/office/powerpoint/2010/main" val="25422174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0A7761-C4C9-4C77-81A0-9B5528230CB6}"/>
              </a:ext>
            </a:extLst>
          </p:cNvPr>
          <p:cNvSpPr>
            <a:spLocks noGrp="1"/>
          </p:cNvSpPr>
          <p:nvPr>
            <p:ph type="title"/>
          </p:nvPr>
        </p:nvSpPr>
        <p:spPr/>
        <p:txBody>
          <a:bodyPr/>
          <a:lstStyle/>
          <a:p>
            <a:r>
              <a:rPr lang="it-IT" b="1" dirty="0"/>
              <a:t>La Semplificazione e il SUAP</a:t>
            </a:r>
          </a:p>
        </p:txBody>
      </p:sp>
      <p:sp>
        <p:nvSpPr>
          <p:cNvPr id="3" name="Segnaposto contenuto 2">
            <a:extLst>
              <a:ext uri="{FF2B5EF4-FFF2-40B4-BE49-F238E27FC236}">
                <a16:creationId xmlns:a16="http://schemas.microsoft.com/office/drawing/2014/main" id="{44870CDB-2ED4-4A23-9C7A-42D26E908384}"/>
              </a:ext>
            </a:extLst>
          </p:cNvPr>
          <p:cNvSpPr>
            <a:spLocks noGrp="1"/>
          </p:cNvSpPr>
          <p:nvPr>
            <p:ph idx="1"/>
          </p:nvPr>
        </p:nvSpPr>
        <p:spPr/>
        <p:txBody>
          <a:bodyPr/>
          <a:lstStyle/>
          <a:p>
            <a:pPr marL="0" indent="0">
              <a:buNone/>
            </a:pPr>
            <a:r>
              <a:rPr lang="it-IT" sz="2400" b="1" dirty="0"/>
              <a:t>Il SUAP è lo strumento telematico di semplificazione amministrativa per eccellenza</a:t>
            </a:r>
            <a:r>
              <a:rPr lang="it-IT" sz="2400" dirty="0"/>
              <a:t>.</a:t>
            </a:r>
          </a:p>
          <a:p>
            <a:pPr marL="0" indent="0">
              <a:buNone/>
            </a:pPr>
            <a:r>
              <a:rPr lang="it-IT" sz="2400" dirty="0"/>
              <a:t>L’obiettivo fondamentale del SUAP è quello di </a:t>
            </a:r>
            <a:r>
              <a:rPr lang="it-IT" sz="2400" b="1" dirty="0">
                <a:solidFill>
                  <a:srgbClr val="FF0000"/>
                </a:solidFill>
              </a:rPr>
              <a:t>ridurre il peso degli oneri burocratici</a:t>
            </a:r>
            <a:r>
              <a:rPr lang="it-IT" sz="2400" dirty="0"/>
              <a:t> per le imprese attraverso</a:t>
            </a:r>
          </a:p>
          <a:p>
            <a:pPr marL="0" indent="0">
              <a:buNone/>
            </a:pPr>
            <a:r>
              <a:rPr lang="it-IT" sz="2400" dirty="0"/>
              <a:t>la </a:t>
            </a:r>
            <a:r>
              <a:rPr lang="it-IT" sz="2400" b="1" dirty="0"/>
              <a:t>semplificazione delle procedure </a:t>
            </a:r>
            <a:r>
              <a:rPr lang="it-IT" sz="2400" dirty="0"/>
              <a:t>relative alla attivazione, trasformazione e cessazione di un’attività economica. Connessa a questo obiettivo primario, vi è poi l’esigenza di </a:t>
            </a:r>
            <a:r>
              <a:rPr lang="it-IT" sz="2400" b="1" dirty="0">
                <a:solidFill>
                  <a:srgbClr val="FF0000"/>
                </a:solidFill>
              </a:rPr>
              <a:t>migliorare la competitività </a:t>
            </a:r>
            <a:r>
              <a:rPr lang="it-IT" sz="2400" dirty="0"/>
              <a:t>del sistema economico italiano e rendere il paese più attrattivo per gli investimenti di capitali stranieri. </a:t>
            </a:r>
          </a:p>
        </p:txBody>
      </p:sp>
      <p:sp>
        <p:nvSpPr>
          <p:cNvPr id="4" name="Segnaposto piè di pagina 3">
            <a:extLst>
              <a:ext uri="{FF2B5EF4-FFF2-40B4-BE49-F238E27FC236}">
                <a16:creationId xmlns:a16="http://schemas.microsoft.com/office/drawing/2014/main" id="{5EF96D1B-7B11-8CA0-6E71-DEF1B780882E}"/>
              </a:ext>
            </a:extLst>
          </p:cNvPr>
          <p:cNvSpPr>
            <a:spLocks noGrp="1"/>
          </p:cNvSpPr>
          <p:nvPr>
            <p:ph type="ftr" sz="quarter" idx="11"/>
          </p:nvPr>
        </p:nvSpPr>
        <p:spPr/>
        <p:txBody>
          <a:bodyPr/>
          <a:lstStyle/>
          <a:p>
            <a:r>
              <a:rPr lang="it-IT"/>
              <a:t>M.Serio-Riproduzione riservata -Palermo, 27 febbraio 2026 (ANCI SICILIA)</a:t>
            </a:r>
          </a:p>
        </p:txBody>
      </p:sp>
      <p:sp>
        <p:nvSpPr>
          <p:cNvPr id="5" name="Segnaposto numero diapositiva 4">
            <a:extLst>
              <a:ext uri="{FF2B5EF4-FFF2-40B4-BE49-F238E27FC236}">
                <a16:creationId xmlns:a16="http://schemas.microsoft.com/office/drawing/2014/main" id="{7C2CDE36-0159-D50D-258D-4D9ECAED39D3}"/>
              </a:ext>
            </a:extLst>
          </p:cNvPr>
          <p:cNvSpPr>
            <a:spLocks noGrp="1"/>
          </p:cNvSpPr>
          <p:nvPr>
            <p:ph type="sldNum" sz="quarter" idx="12"/>
          </p:nvPr>
        </p:nvSpPr>
        <p:spPr/>
        <p:txBody>
          <a:bodyPr/>
          <a:lstStyle/>
          <a:p>
            <a:fld id="{56C962FA-7BBA-42EA-B52A-38530D7E724D}" type="slidenum">
              <a:rPr lang="it-IT" smtClean="0"/>
              <a:t>56</a:t>
            </a:fld>
            <a:endParaRPr lang="it-IT"/>
          </a:p>
        </p:txBody>
      </p:sp>
    </p:spTree>
    <p:extLst>
      <p:ext uri="{BB962C8B-B14F-4D97-AF65-F5344CB8AC3E}">
        <p14:creationId xmlns:p14="http://schemas.microsoft.com/office/powerpoint/2010/main" val="21110408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egnaposto contenuto 2"/>
          <p:cNvSpPr>
            <a:spLocks noGrp="1"/>
          </p:cNvSpPr>
          <p:nvPr>
            <p:ph sz="quarter" idx="1"/>
          </p:nvPr>
        </p:nvSpPr>
        <p:spPr>
          <a:xfrm>
            <a:off x="2136774" y="1206500"/>
            <a:ext cx="8135690" cy="4022700"/>
          </a:xfrm>
          <a:ln>
            <a:miter lim="800000"/>
            <a:headEnd/>
            <a:tailEnd/>
          </a:ln>
        </p:spPr>
        <p:txBody>
          <a:bodyPr>
            <a:normAutofit fontScale="92500" lnSpcReduction="10000"/>
          </a:bodyPr>
          <a:lstStyle/>
          <a:p>
            <a:pPr algn="ctr">
              <a:buFont typeface="Wingdings" panose="05000000000000000000" pitchFamily="2" charset="2"/>
              <a:buNone/>
              <a:defRPr/>
            </a:pPr>
            <a:r>
              <a:rPr lang="it-IT" sz="4400" b="1" kern="10" dirty="0">
                <a:ln w="9398">
                  <a:solidFill>
                    <a:srgbClr val="000000"/>
                  </a:solidFill>
                  <a:miter lim="800000"/>
                  <a:headEnd/>
                  <a:tailEnd/>
                </a:ln>
                <a:solidFill>
                  <a:srgbClr val="CC3300"/>
                </a:solidFill>
                <a:effectLst>
                  <a:outerShdw dist="17819" dir="2700000" algn="ctr" rotWithShape="0">
                    <a:srgbClr val="000000">
                      <a:alpha val="80011"/>
                    </a:srgbClr>
                  </a:outerShdw>
                </a:effectLst>
                <a:cs typeface="Arial" charset="0"/>
              </a:rPr>
              <a:t>SUAP</a:t>
            </a:r>
          </a:p>
          <a:p>
            <a:pPr algn="ctr">
              <a:buFont typeface="Wingdings" panose="05000000000000000000" pitchFamily="2" charset="2"/>
              <a:buNone/>
              <a:defRPr/>
            </a:pPr>
            <a:endParaRPr lang="it-IT" sz="3600" b="1" i="1" kern="10" dirty="0">
              <a:ln w="9398">
                <a:solidFill>
                  <a:srgbClr val="000000"/>
                </a:solidFill>
                <a:miter lim="800000"/>
                <a:headEnd/>
                <a:tailEnd/>
              </a:ln>
              <a:solidFill>
                <a:schemeClr val="accent2"/>
              </a:solidFill>
              <a:effectLst>
                <a:outerShdw dist="17819" dir="2700000" algn="ctr" rotWithShape="0">
                  <a:srgbClr val="000000">
                    <a:alpha val="80011"/>
                  </a:srgbClr>
                </a:outerShdw>
              </a:effectLst>
              <a:cs typeface="Arial" charset="0"/>
            </a:endParaRPr>
          </a:p>
          <a:p>
            <a:pPr algn="ctr">
              <a:buFont typeface="Wingdings" panose="05000000000000000000" pitchFamily="2" charset="2"/>
              <a:buNone/>
              <a:defRPr/>
            </a:pPr>
            <a:endParaRPr lang="it-IT" sz="3600" b="1" i="1" kern="10" dirty="0">
              <a:ln w="9398">
                <a:solidFill>
                  <a:srgbClr val="000000"/>
                </a:solidFill>
                <a:miter lim="800000"/>
                <a:headEnd/>
                <a:tailEnd/>
              </a:ln>
              <a:solidFill>
                <a:schemeClr val="accent2"/>
              </a:solidFill>
              <a:effectLst>
                <a:outerShdw dist="17819" dir="2700000" algn="ctr" rotWithShape="0">
                  <a:srgbClr val="000000">
                    <a:alpha val="80011"/>
                  </a:srgbClr>
                </a:outerShdw>
              </a:effectLst>
              <a:cs typeface="Arial" charset="0"/>
            </a:endParaRPr>
          </a:p>
          <a:p>
            <a:pPr algn="ctr">
              <a:buFont typeface="Wingdings" panose="05000000000000000000" pitchFamily="2" charset="2"/>
              <a:buNone/>
              <a:defRPr/>
            </a:pPr>
            <a:endParaRPr lang="it-IT" sz="3600" b="1" i="1" kern="10" dirty="0">
              <a:ln w="9398">
                <a:solidFill>
                  <a:srgbClr val="000000"/>
                </a:solidFill>
                <a:miter lim="800000"/>
                <a:headEnd/>
                <a:tailEnd/>
              </a:ln>
              <a:solidFill>
                <a:schemeClr val="accent2"/>
              </a:solidFill>
              <a:effectLst>
                <a:outerShdw dist="17819" dir="2700000" algn="ctr" rotWithShape="0">
                  <a:srgbClr val="000000">
                    <a:alpha val="80011"/>
                  </a:srgbClr>
                </a:outerShdw>
              </a:effectLst>
              <a:cs typeface="Arial" charset="0"/>
            </a:endParaRPr>
          </a:p>
          <a:p>
            <a:pPr algn="ctr">
              <a:buFont typeface="Wingdings" panose="05000000000000000000" pitchFamily="2" charset="2"/>
              <a:buNone/>
              <a:defRPr/>
            </a:pPr>
            <a:endParaRPr lang="it-IT" sz="3600" b="1" i="1" kern="10" dirty="0">
              <a:ln w="9398">
                <a:solidFill>
                  <a:srgbClr val="000000"/>
                </a:solidFill>
                <a:miter lim="800000"/>
                <a:headEnd/>
                <a:tailEnd/>
              </a:ln>
              <a:solidFill>
                <a:schemeClr val="accent2"/>
              </a:solidFill>
              <a:effectLst>
                <a:outerShdw dist="17819" dir="2700000" algn="ctr" rotWithShape="0">
                  <a:srgbClr val="000000">
                    <a:alpha val="80011"/>
                  </a:srgbClr>
                </a:outerShdw>
              </a:effectLst>
              <a:cs typeface="Arial" charset="0"/>
            </a:endParaRPr>
          </a:p>
          <a:p>
            <a:pPr algn="ctr">
              <a:buFont typeface="Wingdings" panose="05000000000000000000" pitchFamily="2" charset="2"/>
              <a:buNone/>
              <a:defRPr/>
            </a:pPr>
            <a:endParaRPr lang="it-IT" sz="3600" b="1" i="1" kern="10" dirty="0">
              <a:ln w="9398">
                <a:solidFill>
                  <a:srgbClr val="000000"/>
                </a:solidFill>
                <a:miter lim="800000"/>
                <a:headEnd/>
                <a:tailEnd/>
              </a:ln>
              <a:solidFill>
                <a:schemeClr val="accent2"/>
              </a:solidFill>
              <a:effectLst>
                <a:outerShdw dist="17819" dir="2700000" algn="ctr" rotWithShape="0">
                  <a:srgbClr val="000000">
                    <a:alpha val="80011"/>
                  </a:srgbClr>
                </a:outerShdw>
              </a:effectLst>
              <a:cs typeface="Arial" charset="0"/>
            </a:endParaRPr>
          </a:p>
          <a:p>
            <a:pPr algn="ctr">
              <a:buFont typeface="Wingdings" panose="05000000000000000000" pitchFamily="2" charset="2"/>
              <a:buNone/>
              <a:defRPr/>
            </a:pPr>
            <a:r>
              <a:rPr lang="it-IT" sz="4400" b="1" kern="10" dirty="0">
                <a:ln w="9398">
                  <a:solidFill>
                    <a:srgbClr val="000000"/>
                  </a:solidFill>
                  <a:miter lim="800000"/>
                  <a:headEnd/>
                  <a:tailEnd/>
                </a:ln>
                <a:solidFill>
                  <a:srgbClr val="CC3300"/>
                </a:solidFill>
                <a:effectLst>
                  <a:outerShdw dist="17819" dir="2700000" algn="ctr" rotWithShape="0">
                    <a:srgbClr val="000000">
                      <a:alpha val="80011"/>
                    </a:srgbClr>
                  </a:outerShdw>
                </a:effectLst>
                <a:cs typeface="Arial" charset="0"/>
              </a:rPr>
              <a:t>RUOLO </a:t>
            </a:r>
            <a:r>
              <a:rPr lang="it-IT" sz="4400" b="1" kern="10" dirty="0" err="1">
                <a:ln w="9398">
                  <a:solidFill>
                    <a:srgbClr val="000000"/>
                  </a:solidFill>
                  <a:miter lim="800000"/>
                  <a:headEnd/>
                  <a:tailEnd/>
                </a:ln>
                <a:solidFill>
                  <a:srgbClr val="CC3300"/>
                </a:solidFill>
                <a:effectLst>
                  <a:outerShdw dist="17819" dir="2700000" algn="ctr" rotWithShape="0">
                    <a:srgbClr val="000000">
                      <a:alpha val="80011"/>
                    </a:srgbClr>
                  </a:outerShdw>
                </a:effectLst>
                <a:cs typeface="Arial" charset="0"/>
              </a:rPr>
              <a:t>DI</a:t>
            </a:r>
            <a:r>
              <a:rPr lang="it-IT" sz="4400" b="1" kern="10" dirty="0">
                <a:ln w="9398">
                  <a:solidFill>
                    <a:srgbClr val="000000"/>
                  </a:solidFill>
                  <a:miter lim="800000"/>
                  <a:headEnd/>
                  <a:tailEnd/>
                </a:ln>
                <a:solidFill>
                  <a:srgbClr val="CC3300"/>
                </a:solidFill>
                <a:effectLst>
                  <a:outerShdw dist="17819" dir="2700000" algn="ctr" rotWithShape="0">
                    <a:srgbClr val="000000">
                      <a:alpha val="80011"/>
                    </a:srgbClr>
                  </a:outerShdw>
                </a:effectLst>
                <a:cs typeface="Arial" charset="0"/>
              </a:rPr>
              <a:t> COORDINAMENTO</a:t>
            </a:r>
          </a:p>
          <a:p>
            <a:pPr algn="ctr">
              <a:buFont typeface="Wingdings" panose="05000000000000000000" pitchFamily="2" charset="2"/>
              <a:buNone/>
              <a:defRPr/>
            </a:pPr>
            <a:endParaRPr lang="it-IT" sz="3300" b="1" dirty="0"/>
          </a:p>
        </p:txBody>
      </p:sp>
      <p:pic>
        <p:nvPicPr>
          <p:cNvPr id="14339" name="Immagine 5" descr="COORDINAMENT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09856" y="1788683"/>
            <a:ext cx="3495044" cy="248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WordArt 13"/>
          <p:cNvSpPr>
            <a:spLocks noChangeArrowheads="1" noChangeShapeType="1" noTextEdit="1"/>
          </p:cNvSpPr>
          <p:nvPr/>
        </p:nvSpPr>
        <p:spPr bwMode="auto">
          <a:xfrm>
            <a:off x="2328864" y="71438"/>
            <a:ext cx="7799387" cy="1135062"/>
          </a:xfrm>
          <a:prstGeom prst="rect">
            <a:avLst/>
          </a:prstGeom>
        </p:spPr>
        <p:txBody>
          <a:bodyPr wrap="none" fromWordArt="1">
            <a:prstTxWarp prst="textPlain">
              <a:avLst>
                <a:gd name="adj" fmla="val 49417"/>
              </a:avLst>
            </a:prstTxWarp>
          </a:bodyPr>
          <a:lstStyle/>
          <a:p>
            <a:pPr algn="ctr">
              <a:defRPr/>
            </a:pPr>
            <a:r>
              <a:rPr lang="it-IT" sz="3600" kern="10">
                <a:ln w="9398">
                  <a:solidFill>
                    <a:srgbClr val="000000"/>
                  </a:solidFill>
                  <a:miter lim="800000"/>
                  <a:headEnd/>
                  <a:tailEnd/>
                </a:ln>
                <a:solidFill>
                  <a:schemeClr val="accent2"/>
                </a:solidFill>
                <a:effectLst>
                  <a:outerShdw dist="17819" dir="2700000" algn="ctr" rotWithShape="0">
                    <a:srgbClr val="000000">
                      <a:alpha val="80011"/>
                    </a:srgbClr>
                  </a:outerShdw>
                </a:effectLst>
                <a:latin typeface="Arial Black" panose="020B0A04020102020204" pitchFamily="34" charset="0"/>
              </a:rPr>
              <a:t>Il ruolo del SUAP</a:t>
            </a:r>
          </a:p>
        </p:txBody>
      </p:sp>
      <p:sp>
        <p:nvSpPr>
          <p:cNvPr id="2" name="Segnaposto piè di pagina 1">
            <a:extLst>
              <a:ext uri="{FF2B5EF4-FFF2-40B4-BE49-F238E27FC236}">
                <a16:creationId xmlns:a16="http://schemas.microsoft.com/office/drawing/2014/main" id="{AF14BC36-94D3-DD3E-0031-6ACBFBB515F8}"/>
              </a:ext>
            </a:extLst>
          </p:cNvPr>
          <p:cNvSpPr>
            <a:spLocks noGrp="1"/>
          </p:cNvSpPr>
          <p:nvPr>
            <p:ph type="ftr" sz="quarter" idx="11"/>
          </p:nvPr>
        </p:nvSpPr>
        <p:spPr/>
        <p:txBody>
          <a:bodyPr/>
          <a:lstStyle/>
          <a:p>
            <a:r>
              <a:rPr lang="it-IT"/>
              <a:t>M.Serio-Riproduzione riservata -Palermo, 27 febbraio 2026 (ANCI SICILIA)</a:t>
            </a:r>
          </a:p>
        </p:txBody>
      </p:sp>
      <p:sp>
        <p:nvSpPr>
          <p:cNvPr id="3" name="Segnaposto numero diapositiva 2">
            <a:extLst>
              <a:ext uri="{FF2B5EF4-FFF2-40B4-BE49-F238E27FC236}">
                <a16:creationId xmlns:a16="http://schemas.microsoft.com/office/drawing/2014/main" id="{64D1D9C2-BD0F-F009-B17E-F417CB763587}"/>
              </a:ext>
            </a:extLst>
          </p:cNvPr>
          <p:cNvSpPr>
            <a:spLocks noGrp="1"/>
          </p:cNvSpPr>
          <p:nvPr>
            <p:ph type="sldNum" sz="quarter" idx="12"/>
          </p:nvPr>
        </p:nvSpPr>
        <p:spPr/>
        <p:txBody>
          <a:bodyPr/>
          <a:lstStyle/>
          <a:p>
            <a:fld id="{56C962FA-7BBA-42EA-B52A-38530D7E724D}" type="slidenum">
              <a:rPr lang="it-IT" smtClean="0"/>
              <a:t>57</a:t>
            </a:fld>
            <a:endParaRPr lang="it-IT"/>
          </a:p>
        </p:txBody>
      </p:sp>
    </p:spTree>
    <p:extLst>
      <p:ext uri="{BB962C8B-B14F-4D97-AF65-F5344CB8AC3E}">
        <p14:creationId xmlns:p14="http://schemas.microsoft.com/office/powerpoint/2010/main" val="42186352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t>Origini del S.U.A.P.</a:t>
            </a:r>
          </a:p>
        </p:txBody>
      </p:sp>
      <p:sp>
        <p:nvSpPr>
          <p:cNvPr id="3" name="Segnaposto contenuto 2"/>
          <p:cNvSpPr>
            <a:spLocks noGrp="1"/>
          </p:cNvSpPr>
          <p:nvPr>
            <p:ph idx="1"/>
          </p:nvPr>
        </p:nvSpPr>
        <p:spPr>
          <a:xfrm>
            <a:off x="2133600" y="1600200"/>
            <a:ext cx="8138864" cy="4565104"/>
          </a:xfrm>
        </p:spPr>
        <p:txBody>
          <a:bodyPr/>
          <a:lstStyle/>
          <a:p>
            <a:pPr marL="0" indent="0" algn="just">
              <a:buNone/>
            </a:pPr>
            <a:r>
              <a:rPr lang="it-IT" sz="4000" dirty="0"/>
              <a:t>Esordisce con il D.P.R. 447/98 e sarà abolito con il </a:t>
            </a:r>
            <a:r>
              <a:rPr lang="it-IT" sz="4000" b="1" dirty="0">
                <a:solidFill>
                  <a:srgbClr val="FF0000"/>
                </a:solidFill>
              </a:rPr>
              <a:t>D.P.R. 160/2010</a:t>
            </a:r>
            <a:r>
              <a:rPr lang="it-IT" sz="4000" dirty="0"/>
              <a:t>, in attuazione dell’art. 38, comma 3, del decreto legge 25 giugno 2008, n. 112, </a:t>
            </a:r>
          </a:p>
        </p:txBody>
      </p:sp>
      <p:sp>
        <p:nvSpPr>
          <p:cNvPr id="4" name="Segnaposto piè di pagina 3">
            <a:extLst>
              <a:ext uri="{FF2B5EF4-FFF2-40B4-BE49-F238E27FC236}">
                <a16:creationId xmlns:a16="http://schemas.microsoft.com/office/drawing/2014/main" id="{9B0214AC-1411-4240-98AC-FDC9D51020CF}"/>
              </a:ext>
            </a:extLst>
          </p:cNvPr>
          <p:cNvSpPr>
            <a:spLocks noGrp="1"/>
          </p:cNvSpPr>
          <p:nvPr>
            <p:ph type="ftr" sz="quarter" idx="11"/>
          </p:nvPr>
        </p:nvSpPr>
        <p:spPr/>
        <p:txBody>
          <a:bodyPr/>
          <a:lstStyle/>
          <a:p>
            <a:r>
              <a:rPr lang="it-IT"/>
              <a:t>M.Serio-Riproduzione riservata -Palermo, 27 febbraio 2026 (ANCI SICILIA)</a:t>
            </a:r>
          </a:p>
        </p:txBody>
      </p:sp>
      <p:sp>
        <p:nvSpPr>
          <p:cNvPr id="5" name="Segnaposto numero diapositiva 4">
            <a:extLst>
              <a:ext uri="{FF2B5EF4-FFF2-40B4-BE49-F238E27FC236}">
                <a16:creationId xmlns:a16="http://schemas.microsoft.com/office/drawing/2014/main" id="{94AB72B6-F941-36AF-B2FA-870ABCF4ADA9}"/>
              </a:ext>
            </a:extLst>
          </p:cNvPr>
          <p:cNvSpPr>
            <a:spLocks noGrp="1"/>
          </p:cNvSpPr>
          <p:nvPr>
            <p:ph type="sldNum" sz="quarter" idx="12"/>
          </p:nvPr>
        </p:nvSpPr>
        <p:spPr/>
        <p:txBody>
          <a:bodyPr/>
          <a:lstStyle/>
          <a:p>
            <a:fld id="{56C962FA-7BBA-42EA-B52A-38530D7E724D}" type="slidenum">
              <a:rPr lang="it-IT" smtClean="0"/>
              <a:t>58</a:t>
            </a:fld>
            <a:endParaRPr lang="it-IT"/>
          </a:p>
        </p:txBody>
      </p:sp>
    </p:spTree>
    <p:extLst>
      <p:ext uri="{BB962C8B-B14F-4D97-AF65-F5344CB8AC3E}">
        <p14:creationId xmlns:p14="http://schemas.microsoft.com/office/powerpoint/2010/main" val="32416281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t>Che cosa è</a:t>
            </a:r>
          </a:p>
        </p:txBody>
      </p:sp>
      <p:sp>
        <p:nvSpPr>
          <p:cNvPr id="3" name="Segnaposto contenuto 2"/>
          <p:cNvSpPr>
            <a:spLocks noGrp="1"/>
          </p:cNvSpPr>
          <p:nvPr>
            <p:ph idx="1"/>
          </p:nvPr>
        </p:nvSpPr>
        <p:spPr>
          <a:xfrm>
            <a:off x="2133600" y="1600200"/>
            <a:ext cx="8138864" cy="4565104"/>
          </a:xfrm>
        </p:spPr>
        <p:txBody>
          <a:bodyPr/>
          <a:lstStyle/>
          <a:p>
            <a:pPr marL="0" indent="0" algn="just">
              <a:buNone/>
            </a:pPr>
            <a:r>
              <a:rPr lang="it-IT" sz="2400" dirty="0"/>
              <a:t>Il SUAP è lo strumento </a:t>
            </a:r>
            <a:r>
              <a:rPr lang="it-IT" sz="2400" b="1" dirty="0">
                <a:solidFill>
                  <a:srgbClr val="FF0000"/>
                </a:solidFill>
              </a:rPr>
              <a:t>telematico </a:t>
            </a:r>
            <a:r>
              <a:rPr lang="it-IT" sz="2400" dirty="0"/>
              <a:t>voluto dal legislatore per assumere il ruolo di </a:t>
            </a:r>
            <a:r>
              <a:rPr lang="it-IT" sz="2400" b="1" dirty="0">
                <a:solidFill>
                  <a:srgbClr val="FF0000"/>
                </a:solidFill>
              </a:rPr>
              <a:t>unico interlocutore tra l’impresa e la Pubblica amministrazione.</a:t>
            </a:r>
          </a:p>
          <a:p>
            <a:pPr marL="0" indent="0" algn="just">
              <a:buNone/>
            </a:pPr>
            <a:r>
              <a:rPr lang="it-IT" sz="2400" dirty="0"/>
              <a:t>La legge lo definisce </a:t>
            </a:r>
            <a:r>
              <a:rPr lang="it-IT" sz="2400" b="1" dirty="0">
                <a:solidFill>
                  <a:srgbClr val="FF0000"/>
                </a:solidFill>
              </a:rPr>
              <a:t>"unico punto di accesso" </a:t>
            </a:r>
            <a:r>
              <a:rPr lang="it-IT" sz="2400" dirty="0"/>
              <a:t>per il richiedente in relazione a tutte le vicende amministrative riguardanti la sua attività produttiva", </a:t>
            </a:r>
            <a:r>
              <a:rPr lang="it-IT" sz="2400" b="1" dirty="0"/>
              <a:t>in grado di fornire "una risposta unica e tempestiva in luogo di tutte le Pubbliche Amministrazioni comunque coinvolte nel procedimento"</a:t>
            </a:r>
          </a:p>
        </p:txBody>
      </p:sp>
      <p:sp>
        <p:nvSpPr>
          <p:cNvPr id="4" name="Segnaposto piè di pagina 3">
            <a:extLst>
              <a:ext uri="{FF2B5EF4-FFF2-40B4-BE49-F238E27FC236}">
                <a16:creationId xmlns:a16="http://schemas.microsoft.com/office/drawing/2014/main" id="{AEC28A87-EB6B-8757-D7C6-A3ADB93AEEB8}"/>
              </a:ext>
            </a:extLst>
          </p:cNvPr>
          <p:cNvSpPr>
            <a:spLocks noGrp="1"/>
          </p:cNvSpPr>
          <p:nvPr>
            <p:ph type="ftr" sz="quarter" idx="11"/>
          </p:nvPr>
        </p:nvSpPr>
        <p:spPr/>
        <p:txBody>
          <a:bodyPr/>
          <a:lstStyle/>
          <a:p>
            <a:r>
              <a:rPr lang="it-IT"/>
              <a:t>M.Serio-Riproduzione riservata -Palermo, 27 febbraio 2026 (ANCI SICILIA)</a:t>
            </a:r>
          </a:p>
        </p:txBody>
      </p:sp>
      <p:sp>
        <p:nvSpPr>
          <p:cNvPr id="5" name="Segnaposto numero diapositiva 4">
            <a:extLst>
              <a:ext uri="{FF2B5EF4-FFF2-40B4-BE49-F238E27FC236}">
                <a16:creationId xmlns:a16="http://schemas.microsoft.com/office/drawing/2014/main" id="{58E6B24D-8CA9-0EED-6F85-1EF633532102}"/>
              </a:ext>
            </a:extLst>
          </p:cNvPr>
          <p:cNvSpPr>
            <a:spLocks noGrp="1"/>
          </p:cNvSpPr>
          <p:nvPr>
            <p:ph type="sldNum" sz="quarter" idx="12"/>
          </p:nvPr>
        </p:nvSpPr>
        <p:spPr/>
        <p:txBody>
          <a:bodyPr/>
          <a:lstStyle/>
          <a:p>
            <a:fld id="{56C962FA-7BBA-42EA-B52A-38530D7E724D}" type="slidenum">
              <a:rPr lang="it-IT" smtClean="0"/>
              <a:t>59</a:t>
            </a:fld>
            <a:endParaRPr lang="it-IT"/>
          </a:p>
        </p:txBody>
      </p:sp>
    </p:spTree>
    <p:extLst>
      <p:ext uri="{BB962C8B-B14F-4D97-AF65-F5344CB8AC3E}">
        <p14:creationId xmlns:p14="http://schemas.microsoft.com/office/powerpoint/2010/main" val="2016143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hermata, ricevuta, Carattere">
            <a:extLst>
              <a:ext uri="{FF2B5EF4-FFF2-40B4-BE49-F238E27FC236}">
                <a16:creationId xmlns:a16="http://schemas.microsoft.com/office/drawing/2014/main" id="{FC207BF1-3246-4B08-CDF2-CEF8DDE45074}"/>
              </a:ext>
            </a:extLst>
          </p:cNvPr>
          <p:cNvPicPr>
            <a:picLocks noChangeAspect="1"/>
          </p:cNvPicPr>
          <p:nvPr/>
        </p:nvPicPr>
        <p:blipFill>
          <a:blip r:embed="rId2"/>
          <a:stretch>
            <a:fillRect/>
          </a:stretch>
        </p:blipFill>
        <p:spPr>
          <a:xfrm>
            <a:off x="2269108" y="0"/>
            <a:ext cx="7653784" cy="6340074"/>
          </a:xfrm>
          <a:prstGeom prst="rect">
            <a:avLst/>
          </a:prstGeom>
        </p:spPr>
      </p:pic>
      <p:sp>
        <p:nvSpPr>
          <p:cNvPr id="2" name="Segnaposto piè di pagina 1">
            <a:extLst>
              <a:ext uri="{FF2B5EF4-FFF2-40B4-BE49-F238E27FC236}">
                <a16:creationId xmlns:a16="http://schemas.microsoft.com/office/drawing/2014/main" id="{089E0DDB-622A-2639-0B55-DE648B242C53}"/>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74159C8C-476B-B6D4-EB9F-105FA4811129}"/>
              </a:ext>
            </a:extLst>
          </p:cNvPr>
          <p:cNvSpPr>
            <a:spLocks noGrp="1"/>
          </p:cNvSpPr>
          <p:nvPr>
            <p:ph type="sldNum" sz="quarter" idx="12"/>
          </p:nvPr>
        </p:nvSpPr>
        <p:spPr/>
        <p:txBody>
          <a:bodyPr/>
          <a:lstStyle/>
          <a:p>
            <a:fld id="{56C962FA-7BBA-42EA-B52A-38530D7E724D}" type="slidenum">
              <a:rPr lang="it-IT" smtClean="0"/>
              <a:t>6</a:t>
            </a:fld>
            <a:endParaRPr lang="it-IT"/>
          </a:p>
        </p:txBody>
      </p:sp>
    </p:spTree>
    <p:extLst>
      <p:ext uri="{BB962C8B-B14F-4D97-AF65-F5344CB8AC3E}">
        <p14:creationId xmlns:p14="http://schemas.microsoft.com/office/powerpoint/2010/main" val="20018646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t>Cosa fa</a:t>
            </a:r>
          </a:p>
        </p:txBody>
      </p:sp>
      <p:sp>
        <p:nvSpPr>
          <p:cNvPr id="3" name="Segnaposto contenuto 2"/>
          <p:cNvSpPr>
            <a:spLocks noGrp="1"/>
          </p:cNvSpPr>
          <p:nvPr>
            <p:ph idx="1"/>
          </p:nvPr>
        </p:nvSpPr>
        <p:spPr>
          <a:xfrm>
            <a:off x="1919536" y="1556792"/>
            <a:ext cx="8138864" cy="4565104"/>
          </a:xfrm>
        </p:spPr>
        <p:txBody>
          <a:bodyPr/>
          <a:lstStyle/>
          <a:p>
            <a:pPr algn="just"/>
            <a:r>
              <a:rPr lang="it-IT" sz="1800" dirty="0"/>
              <a:t>svolge compiti di </a:t>
            </a:r>
            <a:r>
              <a:rPr lang="it-IT" sz="1800" b="1" dirty="0">
                <a:solidFill>
                  <a:srgbClr val="FF0000"/>
                </a:solidFill>
              </a:rPr>
              <a:t>coordinamento</a:t>
            </a:r>
            <a:r>
              <a:rPr lang="it-IT" sz="1800" dirty="0"/>
              <a:t> con gli Uffici interni dell’ente destinatario del procedimento amministrativo e con gli Enti esterni (</a:t>
            </a:r>
            <a:r>
              <a:rPr lang="it-IT" sz="1800" dirty="0" err="1"/>
              <a:t>A.s.l</a:t>
            </a:r>
            <a:r>
              <a:rPr lang="it-IT" sz="1800" dirty="0"/>
              <a:t>. , </a:t>
            </a:r>
            <a:r>
              <a:rPr lang="it-IT" sz="1800" dirty="0" err="1"/>
              <a:t>A.r.p.a</a:t>
            </a:r>
            <a:r>
              <a:rPr lang="it-IT" sz="1800" dirty="0"/>
              <a:t>., Vigili del Fuoco, etc.) coinvolti nelle varie fasi e a diverso titolo nell’ambito dello stesso;</a:t>
            </a:r>
          </a:p>
          <a:p>
            <a:pPr algn="just"/>
            <a:r>
              <a:rPr lang="it-IT" sz="1800" b="1" dirty="0">
                <a:solidFill>
                  <a:srgbClr val="FF0000"/>
                </a:solidFill>
              </a:rPr>
              <a:t>agisce</a:t>
            </a:r>
            <a:r>
              <a:rPr lang="it-IT" sz="1800" dirty="0"/>
              <a:t> secondo modalità telematiche, avvalendosi di strumenti tecnologicamente innovativi, quali un proprio Portale web, la posta elettronica certificata – P.E.C., la firma digitale, il protocollo informatico, in grado di conferire rapidità nelle risposte, trasparenza e tracciabilità dei procedimenti trattati;</a:t>
            </a:r>
          </a:p>
          <a:p>
            <a:pPr algn="just"/>
            <a:r>
              <a:rPr lang="it-IT" sz="1800" b="1" dirty="0">
                <a:solidFill>
                  <a:srgbClr val="FF0000"/>
                </a:solidFill>
              </a:rPr>
              <a:t>comunica</a:t>
            </a:r>
            <a:r>
              <a:rPr lang="it-IT" sz="1800" dirty="0"/>
              <a:t> all’utente impresa/intermediario gli esiti della presentazione dell’istanza, consentendo così l’avvio certo d’impresa;</a:t>
            </a:r>
          </a:p>
          <a:p>
            <a:pPr algn="just"/>
            <a:r>
              <a:rPr lang="it-IT" sz="1800" b="1" dirty="0">
                <a:solidFill>
                  <a:srgbClr val="FF0000"/>
                </a:solidFill>
              </a:rPr>
              <a:t>provvede</a:t>
            </a:r>
            <a:r>
              <a:rPr lang="it-IT" sz="1800" dirty="0"/>
              <a:t>, attraverso il portale, alla gestione dei procedimenti, comprese le fasi di ricezione delle domande, la divulgazione delle informazioni, l’attivazione degli adempimenti, il rilascio di ricevute all’interessato ed il pagamento dei diritti e delle imposte. </a:t>
            </a:r>
          </a:p>
        </p:txBody>
      </p:sp>
      <p:sp>
        <p:nvSpPr>
          <p:cNvPr id="4" name="Segnaposto piè di pagina 3">
            <a:extLst>
              <a:ext uri="{FF2B5EF4-FFF2-40B4-BE49-F238E27FC236}">
                <a16:creationId xmlns:a16="http://schemas.microsoft.com/office/drawing/2014/main" id="{78FBFE30-D801-CBC7-3403-D1638A23C1FC}"/>
              </a:ext>
            </a:extLst>
          </p:cNvPr>
          <p:cNvSpPr>
            <a:spLocks noGrp="1"/>
          </p:cNvSpPr>
          <p:nvPr>
            <p:ph type="ftr" sz="quarter" idx="11"/>
          </p:nvPr>
        </p:nvSpPr>
        <p:spPr/>
        <p:txBody>
          <a:bodyPr/>
          <a:lstStyle/>
          <a:p>
            <a:r>
              <a:rPr lang="it-IT"/>
              <a:t>M.Serio-Riproduzione riservata -Palermo, 27 febbraio 2026 (ANCI SICILIA)</a:t>
            </a:r>
          </a:p>
        </p:txBody>
      </p:sp>
      <p:sp>
        <p:nvSpPr>
          <p:cNvPr id="5" name="Segnaposto numero diapositiva 4">
            <a:extLst>
              <a:ext uri="{FF2B5EF4-FFF2-40B4-BE49-F238E27FC236}">
                <a16:creationId xmlns:a16="http://schemas.microsoft.com/office/drawing/2014/main" id="{5564C707-0947-5A02-58FA-863BC3AAB7CD}"/>
              </a:ext>
            </a:extLst>
          </p:cNvPr>
          <p:cNvSpPr>
            <a:spLocks noGrp="1"/>
          </p:cNvSpPr>
          <p:nvPr>
            <p:ph type="sldNum" sz="quarter" idx="12"/>
          </p:nvPr>
        </p:nvSpPr>
        <p:spPr/>
        <p:txBody>
          <a:bodyPr/>
          <a:lstStyle/>
          <a:p>
            <a:fld id="{56C962FA-7BBA-42EA-B52A-38530D7E724D}" type="slidenum">
              <a:rPr lang="it-IT" smtClean="0"/>
              <a:t>60</a:t>
            </a:fld>
            <a:endParaRPr lang="it-IT"/>
          </a:p>
        </p:txBody>
      </p:sp>
    </p:spTree>
    <p:extLst>
      <p:ext uri="{BB962C8B-B14F-4D97-AF65-F5344CB8AC3E}">
        <p14:creationId xmlns:p14="http://schemas.microsoft.com/office/powerpoint/2010/main" val="13255994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0F6772-B69A-4AD1-AEAB-549919F60125}"/>
              </a:ext>
            </a:extLst>
          </p:cNvPr>
          <p:cNvSpPr>
            <a:spLocks noGrp="1"/>
          </p:cNvSpPr>
          <p:nvPr>
            <p:ph type="title"/>
          </p:nvPr>
        </p:nvSpPr>
        <p:spPr/>
        <p:txBody>
          <a:bodyPr/>
          <a:lstStyle/>
          <a:p>
            <a:r>
              <a:rPr lang="it-IT" b="1" dirty="0"/>
              <a:t>A chi si rivolge</a:t>
            </a:r>
            <a:endParaRPr lang="it-IT" dirty="0"/>
          </a:p>
        </p:txBody>
      </p:sp>
      <p:sp>
        <p:nvSpPr>
          <p:cNvPr id="3" name="Segnaposto contenuto 2">
            <a:extLst>
              <a:ext uri="{FF2B5EF4-FFF2-40B4-BE49-F238E27FC236}">
                <a16:creationId xmlns:a16="http://schemas.microsoft.com/office/drawing/2014/main" id="{22AF2B97-58EB-4753-AE78-8298C735CC4D}"/>
              </a:ext>
            </a:extLst>
          </p:cNvPr>
          <p:cNvSpPr>
            <a:spLocks noGrp="1"/>
          </p:cNvSpPr>
          <p:nvPr>
            <p:ph idx="1"/>
          </p:nvPr>
        </p:nvSpPr>
        <p:spPr/>
        <p:txBody>
          <a:bodyPr/>
          <a:lstStyle/>
          <a:p>
            <a:pPr marL="0" indent="0">
              <a:buNone/>
            </a:pPr>
            <a:r>
              <a:rPr lang="it-IT" dirty="0"/>
              <a:t>Al cittadino, all’imprenditore, ai suoi intermediari e a tutti gli Enti coinvolti in un procedimento amministrativo.</a:t>
            </a:r>
          </a:p>
        </p:txBody>
      </p:sp>
      <p:sp>
        <p:nvSpPr>
          <p:cNvPr id="4" name="Segnaposto piè di pagina 3">
            <a:extLst>
              <a:ext uri="{FF2B5EF4-FFF2-40B4-BE49-F238E27FC236}">
                <a16:creationId xmlns:a16="http://schemas.microsoft.com/office/drawing/2014/main" id="{7E89720A-1F89-A02C-B8C7-47FC6E02A95B}"/>
              </a:ext>
            </a:extLst>
          </p:cNvPr>
          <p:cNvSpPr>
            <a:spLocks noGrp="1"/>
          </p:cNvSpPr>
          <p:nvPr>
            <p:ph type="ftr" sz="quarter" idx="11"/>
          </p:nvPr>
        </p:nvSpPr>
        <p:spPr/>
        <p:txBody>
          <a:bodyPr/>
          <a:lstStyle/>
          <a:p>
            <a:r>
              <a:rPr lang="it-IT"/>
              <a:t>M.Serio-Riproduzione riservata -Palermo, 27 febbraio 2026 (ANCI SICILIA)</a:t>
            </a:r>
          </a:p>
        </p:txBody>
      </p:sp>
      <p:sp>
        <p:nvSpPr>
          <p:cNvPr id="5" name="Segnaposto numero diapositiva 4">
            <a:extLst>
              <a:ext uri="{FF2B5EF4-FFF2-40B4-BE49-F238E27FC236}">
                <a16:creationId xmlns:a16="http://schemas.microsoft.com/office/drawing/2014/main" id="{88E2E7DC-2DD0-8583-976A-1FCBD18220AD}"/>
              </a:ext>
            </a:extLst>
          </p:cNvPr>
          <p:cNvSpPr>
            <a:spLocks noGrp="1"/>
          </p:cNvSpPr>
          <p:nvPr>
            <p:ph type="sldNum" sz="quarter" idx="12"/>
          </p:nvPr>
        </p:nvSpPr>
        <p:spPr/>
        <p:txBody>
          <a:bodyPr/>
          <a:lstStyle/>
          <a:p>
            <a:fld id="{56C962FA-7BBA-42EA-B52A-38530D7E724D}" type="slidenum">
              <a:rPr lang="it-IT" smtClean="0"/>
              <a:t>61</a:t>
            </a:fld>
            <a:endParaRPr lang="it-IT"/>
          </a:p>
        </p:txBody>
      </p:sp>
    </p:spTree>
    <p:extLst>
      <p:ext uri="{BB962C8B-B14F-4D97-AF65-F5344CB8AC3E}">
        <p14:creationId xmlns:p14="http://schemas.microsoft.com/office/powerpoint/2010/main" val="22305538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5"/>
          <p:cNvSpPr txBox="1">
            <a:spLocks noChangeArrowheads="1"/>
          </p:cNvSpPr>
          <p:nvPr/>
        </p:nvSpPr>
        <p:spPr bwMode="auto">
          <a:xfrm>
            <a:off x="8534400" y="63817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9pPr>
          </a:lstStyle>
          <a:p>
            <a:pPr algn="r" eaLnBrk="1" hangingPunct="1">
              <a:buSzPct val="100000"/>
              <a:defRPr/>
            </a:pPr>
            <a:endParaRPr lang="it-IT" altLang="it-IT" sz="1400" b="0" kern="0">
              <a:solidFill>
                <a:srgbClr val="FFFFFF"/>
              </a:solidFill>
            </a:endParaRPr>
          </a:p>
          <a:p>
            <a:pPr algn="r" eaLnBrk="1" hangingPunct="1">
              <a:buSzPct val="100000"/>
              <a:defRPr/>
            </a:pPr>
            <a:fld id="{46DE5ED7-1956-4F20-ADE4-A9014513F1F9}" type="slidenum">
              <a:rPr lang="it-IT" altLang="it-IT" sz="1400" b="0" kern="0">
                <a:solidFill>
                  <a:srgbClr val="FFFFFF"/>
                </a:solidFill>
              </a:rPr>
              <a:pPr algn="r" eaLnBrk="1" hangingPunct="1">
                <a:buSzPct val="100000"/>
                <a:defRPr/>
              </a:pPr>
              <a:t>62</a:t>
            </a:fld>
            <a:endParaRPr lang="it-IT" altLang="it-IT" sz="1400" b="0" kern="0">
              <a:solidFill>
                <a:srgbClr val="FFFFFF"/>
              </a:solidFill>
            </a:endParaRPr>
          </a:p>
        </p:txBody>
      </p:sp>
      <p:sp>
        <p:nvSpPr>
          <p:cNvPr id="15365" name="AutoShape 9"/>
          <p:cNvSpPr>
            <a:spLocks/>
          </p:cNvSpPr>
          <p:nvPr/>
        </p:nvSpPr>
        <p:spPr bwMode="auto">
          <a:xfrm>
            <a:off x="2282685" y="4451064"/>
            <a:ext cx="2533650" cy="1636712"/>
          </a:xfrm>
          <a:prstGeom prst="roundRect">
            <a:avLst>
              <a:gd name="adj" fmla="val 16667"/>
            </a:avLst>
          </a:prstGeom>
          <a:solidFill>
            <a:srgbClr val="E6E6FF"/>
          </a:solidFill>
          <a:ln w="9360">
            <a:solidFill>
              <a:srgbClr val="000000"/>
            </a:solidFill>
            <a:miter lim="800000"/>
            <a:headEnd/>
            <a:tailEnd type="triangle" w="med" len="me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9pPr>
          </a:lstStyle>
          <a:p>
            <a:pPr algn="ctr" eaLnBrk="1" hangingPunct="1">
              <a:buSzPct val="100000"/>
              <a:defRPr/>
            </a:pPr>
            <a:r>
              <a:rPr lang="it-IT" altLang="it-IT" b="0" kern="0" dirty="0">
                <a:solidFill>
                  <a:srgbClr val="000000"/>
                </a:solidFill>
              </a:rPr>
              <a:t>Pubbliche Amministrazioni competenti diverse dal Comune (Vigili del Fuoco, ASP, </a:t>
            </a:r>
            <a:r>
              <a:rPr lang="it-IT" altLang="it-IT" b="0" kern="0" dirty="0" err="1">
                <a:solidFill>
                  <a:srgbClr val="000000"/>
                </a:solidFill>
              </a:rPr>
              <a:t>ecc</a:t>
            </a:r>
            <a:r>
              <a:rPr lang="it-IT" altLang="it-IT" b="0" kern="0" dirty="0">
                <a:solidFill>
                  <a:srgbClr val="000000"/>
                </a:solidFill>
              </a:rPr>
              <a:t>)</a:t>
            </a:r>
          </a:p>
        </p:txBody>
      </p:sp>
      <p:sp>
        <p:nvSpPr>
          <p:cNvPr id="15366" name="AutoShape 8"/>
          <p:cNvSpPr>
            <a:spLocks/>
          </p:cNvSpPr>
          <p:nvPr/>
        </p:nvSpPr>
        <p:spPr bwMode="auto">
          <a:xfrm>
            <a:off x="7133231" y="4972571"/>
            <a:ext cx="2085975" cy="1023938"/>
          </a:xfrm>
          <a:prstGeom prst="roundRect">
            <a:avLst>
              <a:gd name="adj" fmla="val 16667"/>
            </a:avLst>
          </a:prstGeom>
          <a:solidFill>
            <a:srgbClr val="E6E6FF"/>
          </a:solidFill>
          <a:ln w="9360">
            <a:solidFill>
              <a:srgbClr val="000000"/>
            </a:solidFill>
            <a:miter lim="800000"/>
            <a:headEnd/>
            <a:tailEnd type="triangle" w="med" len="me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9pPr>
          </a:lstStyle>
          <a:p>
            <a:pPr algn="ctr" eaLnBrk="1" hangingPunct="1">
              <a:buSzPct val="100000"/>
              <a:defRPr/>
            </a:pPr>
            <a:r>
              <a:rPr lang="it-IT" altLang="it-IT" b="0" kern="0">
                <a:solidFill>
                  <a:srgbClr val="000000"/>
                </a:solidFill>
              </a:rPr>
              <a:t>Altri uffici comunali (P.M., tributi, ecc)</a:t>
            </a:r>
            <a:endParaRPr lang="it-IT" altLang="it-IT" kern="0">
              <a:solidFill>
                <a:srgbClr val="000000"/>
              </a:solidFill>
            </a:endParaRPr>
          </a:p>
        </p:txBody>
      </p:sp>
      <p:grpSp>
        <p:nvGrpSpPr>
          <p:cNvPr id="15367" name="Group 2"/>
          <p:cNvGrpSpPr>
            <a:grpSpLocks/>
          </p:cNvGrpSpPr>
          <p:nvPr/>
        </p:nvGrpSpPr>
        <p:grpSpPr bwMode="auto">
          <a:xfrm>
            <a:off x="2952751" y="1557339"/>
            <a:ext cx="6215063" cy="638175"/>
            <a:chOff x="1223" y="754"/>
            <a:chExt cx="3008" cy="402"/>
          </a:xfrm>
        </p:grpSpPr>
        <p:pic>
          <p:nvPicPr>
            <p:cNvPr id="153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 y="754"/>
              <a:ext cx="3008"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40661" name="Text Box 4"/>
            <p:cNvSpPr txBox="1">
              <a:spLocks noChangeArrowheads="1"/>
            </p:cNvSpPr>
            <p:nvPr/>
          </p:nvSpPr>
          <p:spPr bwMode="auto">
            <a:xfrm>
              <a:off x="1672" y="845"/>
              <a:ext cx="2125" cy="273"/>
            </a:xfrm>
            <a:prstGeom prst="rect">
              <a:avLst/>
            </a:prstGeom>
            <a:noFill/>
            <a:ln w="9525">
              <a:noFill/>
              <a:round/>
              <a:headEnd/>
              <a:tailEnd/>
            </a:ln>
          </p:spPr>
          <p:txBody>
            <a:bodyPr lIns="90000" tIns="46800" rIns="90000" bIns="46800">
              <a:spAutoFit/>
            </a:bodyPr>
            <a:lstStyle/>
            <a:p>
              <a:pPr algn="ctr">
                <a:spcBef>
                  <a:spcPts val="1125"/>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sz="2200" kern="10" dirty="0">
                  <a:ln w="9398">
                    <a:solidFill>
                      <a:srgbClr val="000000"/>
                    </a:solidFill>
                    <a:miter lim="800000"/>
                    <a:headEnd/>
                    <a:tailEnd/>
                  </a:ln>
                  <a:solidFill>
                    <a:schemeClr val="accent1">
                      <a:lumMod val="75000"/>
                    </a:schemeClr>
                  </a:solidFill>
                  <a:effectLst>
                    <a:outerShdw dist="17819" dir="2700000" algn="ctr" rotWithShape="0">
                      <a:srgbClr val="000000">
                        <a:alpha val="80011"/>
                      </a:srgbClr>
                    </a:outerShdw>
                  </a:effectLst>
                  <a:latin typeface="Arial Black"/>
                  <a:cs typeface="Arial" charset="0"/>
                </a:rPr>
                <a:t>UTENTE/PROFESSIONISTA</a:t>
              </a:r>
            </a:p>
          </p:txBody>
        </p:sp>
      </p:grpSp>
      <p:sp>
        <p:nvSpPr>
          <p:cNvPr id="15368" name="AutoShape 22"/>
          <p:cNvSpPr>
            <a:spLocks noChangeArrowheads="1"/>
          </p:cNvSpPr>
          <p:nvPr/>
        </p:nvSpPr>
        <p:spPr bwMode="auto">
          <a:xfrm rot="1740822">
            <a:off x="5129584" y="4009255"/>
            <a:ext cx="485775" cy="1008062"/>
          </a:xfrm>
          <a:prstGeom prst="upDownArrow">
            <a:avLst>
              <a:gd name="adj1" fmla="val 50000"/>
              <a:gd name="adj2" fmla="val 41503"/>
            </a:avLst>
          </a:prstGeom>
          <a:solidFill>
            <a:schemeClr val="accent1"/>
          </a:solidFill>
          <a:ln w="9525">
            <a:solidFill>
              <a:schemeClr val="tx1"/>
            </a:solidFill>
            <a:miter lim="800000"/>
            <a:headEnd/>
            <a:tailEnd/>
          </a:ln>
        </p:spPr>
        <p:txBody>
          <a:bodyPr wrap="none" anchor="ctr"/>
          <a:lstStyle/>
          <a:p>
            <a:pPr>
              <a:defRPr/>
            </a:pPr>
            <a:endParaRPr lang="it-IT" altLang="it-IT" kern="0">
              <a:solidFill>
                <a:sysClr val="windowText" lastClr="000000"/>
              </a:solidFill>
            </a:endParaRPr>
          </a:p>
        </p:txBody>
      </p:sp>
      <p:sp>
        <p:nvSpPr>
          <p:cNvPr id="15371" name="AutoShape 29"/>
          <p:cNvSpPr>
            <a:spLocks noChangeArrowheads="1"/>
          </p:cNvSpPr>
          <p:nvPr/>
        </p:nvSpPr>
        <p:spPr bwMode="auto">
          <a:xfrm rot="19638234">
            <a:off x="6697976" y="3995942"/>
            <a:ext cx="485775" cy="1008062"/>
          </a:xfrm>
          <a:prstGeom prst="upDownArrow">
            <a:avLst>
              <a:gd name="adj1" fmla="val 50000"/>
              <a:gd name="adj2" fmla="val 41503"/>
            </a:avLst>
          </a:prstGeom>
          <a:solidFill>
            <a:schemeClr val="accent1"/>
          </a:solidFill>
          <a:ln w="9525">
            <a:solidFill>
              <a:schemeClr val="tx1"/>
            </a:solidFill>
            <a:miter lim="800000"/>
            <a:headEnd/>
            <a:tailEnd/>
          </a:ln>
        </p:spPr>
        <p:txBody>
          <a:bodyPr wrap="none" anchor="ctr"/>
          <a:lstStyle/>
          <a:p>
            <a:pPr>
              <a:defRPr/>
            </a:pPr>
            <a:endParaRPr lang="it-IT" altLang="it-IT" kern="0">
              <a:solidFill>
                <a:sysClr val="windowText" lastClr="000000"/>
              </a:solidFill>
            </a:endParaRPr>
          </a:p>
        </p:txBody>
      </p:sp>
      <p:pic>
        <p:nvPicPr>
          <p:cNvPr id="1537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0748" y="2927458"/>
            <a:ext cx="3933676" cy="1238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1" name="Text Box 9"/>
          <p:cNvSpPr txBox="1">
            <a:spLocks noChangeArrowheads="1"/>
          </p:cNvSpPr>
          <p:nvPr/>
        </p:nvSpPr>
        <p:spPr bwMode="auto">
          <a:xfrm>
            <a:off x="4713962" y="3202642"/>
            <a:ext cx="3500462" cy="556179"/>
          </a:xfrm>
          <a:prstGeom prst="rect">
            <a:avLst/>
          </a:prstGeom>
          <a:noFill/>
          <a:ln w="9525">
            <a:noFill/>
            <a:round/>
            <a:headEnd/>
            <a:tailEnd/>
          </a:ln>
        </p:spPr>
        <p:txBody>
          <a:bodyPr lIns="90000" tIns="46800" rIns="90000" bIns="46800">
            <a:sp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sz="3000" kern="10" dirty="0">
                <a:ln w="9398">
                  <a:solidFill>
                    <a:srgbClr val="000000"/>
                  </a:solidFill>
                  <a:miter lim="800000"/>
                  <a:headEnd/>
                  <a:tailEnd/>
                </a:ln>
                <a:solidFill>
                  <a:srgbClr val="CC3300"/>
                </a:solidFill>
                <a:effectLst>
                  <a:outerShdw dist="17819" dir="2700000" algn="ctr" rotWithShape="0">
                    <a:srgbClr val="000000">
                      <a:alpha val="80011"/>
                    </a:srgbClr>
                  </a:outerShdw>
                </a:effectLst>
                <a:latin typeface="Arial Black"/>
                <a:cs typeface="Arial" charset="0"/>
              </a:rPr>
              <a:t>SUAP</a:t>
            </a:r>
          </a:p>
        </p:txBody>
      </p:sp>
      <p:sp>
        <p:nvSpPr>
          <p:cNvPr id="15374" name="WordArt 13"/>
          <p:cNvSpPr>
            <a:spLocks noChangeArrowheads="1" noChangeShapeType="1" noTextEdit="1"/>
          </p:cNvSpPr>
          <p:nvPr/>
        </p:nvSpPr>
        <p:spPr bwMode="auto">
          <a:xfrm>
            <a:off x="2328864" y="71438"/>
            <a:ext cx="7799387" cy="1135062"/>
          </a:xfrm>
          <a:prstGeom prst="rect">
            <a:avLst/>
          </a:prstGeom>
        </p:spPr>
        <p:txBody>
          <a:bodyPr wrap="none" fromWordArt="1">
            <a:prstTxWarp prst="textPlain">
              <a:avLst>
                <a:gd name="adj" fmla="val 49417"/>
              </a:avLst>
            </a:prstTxWarp>
          </a:bodyPr>
          <a:lstStyle/>
          <a:p>
            <a:pPr algn="ctr">
              <a:defRPr/>
            </a:pPr>
            <a:r>
              <a:rPr lang="it-IT" sz="3600" kern="10" dirty="0">
                <a:ln w="9398">
                  <a:solidFill>
                    <a:srgbClr val="000000"/>
                  </a:solidFill>
                  <a:miter lim="800000"/>
                  <a:headEnd/>
                  <a:tailEnd/>
                </a:ln>
                <a:solidFill>
                  <a:schemeClr val="accent2"/>
                </a:solidFill>
                <a:effectLst>
                  <a:outerShdw dist="17819" dir="2700000" algn="ctr" rotWithShape="0">
                    <a:srgbClr val="000000">
                      <a:alpha val="80011"/>
                    </a:srgbClr>
                  </a:outerShdw>
                </a:effectLst>
                <a:latin typeface="Arial Black" panose="020B0A04020102020204" pitchFamily="34" charset="0"/>
              </a:rPr>
              <a:t>Il ruolo del SUAP</a:t>
            </a:r>
          </a:p>
        </p:txBody>
      </p:sp>
      <p:sp>
        <p:nvSpPr>
          <p:cNvPr id="15375" name="AutoShape 28"/>
          <p:cNvSpPr>
            <a:spLocks noChangeArrowheads="1"/>
          </p:cNvSpPr>
          <p:nvPr/>
        </p:nvSpPr>
        <p:spPr bwMode="auto">
          <a:xfrm>
            <a:off x="5978419" y="2143157"/>
            <a:ext cx="485775" cy="863600"/>
          </a:xfrm>
          <a:prstGeom prst="upDownArrow">
            <a:avLst>
              <a:gd name="adj1" fmla="val 50000"/>
              <a:gd name="adj2" fmla="val 35556"/>
            </a:avLst>
          </a:prstGeom>
          <a:solidFill>
            <a:schemeClr val="accent1"/>
          </a:solidFill>
          <a:ln w="9525">
            <a:solidFill>
              <a:schemeClr val="tx1"/>
            </a:solidFill>
            <a:miter lim="800000"/>
            <a:headEnd/>
            <a:tailEnd/>
          </a:ln>
        </p:spPr>
        <p:txBody>
          <a:bodyPr wrap="none" anchor="ctr"/>
          <a:lstStyle/>
          <a:p>
            <a:pPr>
              <a:defRPr/>
            </a:pPr>
            <a:endParaRPr lang="it-IT" altLang="it-IT" kern="0">
              <a:solidFill>
                <a:sysClr val="windowText" lastClr="000000"/>
              </a:solidFill>
            </a:endParaRPr>
          </a:p>
        </p:txBody>
      </p:sp>
      <p:sp>
        <p:nvSpPr>
          <p:cNvPr id="2" name="Segnaposto piè di pagina 1">
            <a:extLst>
              <a:ext uri="{FF2B5EF4-FFF2-40B4-BE49-F238E27FC236}">
                <a16:creationId xmlns:a16="http://schemas.microsoft.com/office/drawing/2014/main" id="{B834BD92-863D-FC1B-A169-F2497D23CD8F}"/>
              </a:ext>
            </a:extLst>
          </p:cNvPr>
          <p:cNvSpPr>
            <a:spLocks noGrp="1"/>
          </p:cNvSpPr>
          <p:nvPr>
            <p:ph type="ftr" sz="quarter" idx="11"/>
          </p:nvPr>
        </p:nvSpPr>
        <p:spPr/>
        <p:txBody>
          <a:bodyPr/>
          <a:lstStyle/>
          <a:p>
            <a:r>
              <a:rPr lang="it-IT"/>
              <a:t>M.Serio-Riproduzione riservata -Palermo, 27 febbraio 2026 (ANCI SICILIA)</a:t>
            </a:r>
          </a:p>
        </p:txBody>
      </p:sp>
      <p:sp>
        <p:nvSpPr>
          <p:cNvPr id="3" name="Segnaposto numero diapositiva 2">
            <a:extLst>
              <a:ext uri="{FF2B5EF4-FFF2-40B4-BE49-F238E27FC236}">
                <a16:creationId xmlns:a16="http://schemas.microsoft.com/office/drawing/2014/main" id="{7C64BC2C-D95E-E54A-1EC7-838A6441D892}"/>
              </a:ext>
            </a:extLst>
          </p:cNvPr>
          <p:cNvSpPr>
            <a:spLocks noGrp="1"/>
          </p:cNvSpPr>
          <p:nvPr>
            <p:ph type="sldNum" sz="quarter" idx="12"/>
          </p:nvPr>
        </p:nvSpPr>
        <p:spPr/>
        <p:txBody>
          <a:bodyPr/>
          <a:lstStyle/>
          <a:p>
            <a:fld id="{56C962FA-7BBA-42EA-B52A-38530D7E724D}" type="slidenum">
              <a:rPr lang="it-IT" smtClean="0"/>
              <a:t>62</a:t>
            </a:fld>
            <a:endParaRPr lang="it-IT"/>
          </a:p>
        </p:txBody>
      </p:sp>
    </p:spTree>
    <p:extLst>
      <p:ext uri="{BB962C8B-B14F-4D97-AF65-F5344CB8AC3E}">
        <p14:creationId xmlns:p14="http://schemas.microsoft.com/office/powerpoint/2010/main" val="169575627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AutoShape 2"/>
          <p:cNvSpPr>
            <a:spLocks noChangeArrowheads="1"/>
          </p:cNvSpPr>
          <p:nvPr/>
        </p:nvSpPr>
        <p:spPr bwMode="auto">
          <a:xfrm>
            <a:off x="3719514" y="2925763"/>
            <a:ext cx="358775" cy="431800"/>
          </a:xfrm>
          <a:prstGeom prst="downArrow">
            <a:avLst>
              <a:gd name="adj1" fmla="val 50000"/>
              <a:gd name="adj2" fmla="val 50147"/>
            </a:avLst>
          </a:prstGeom>
          <a:solidFill>
            <a:srgbClr val="0070C0"/>
          </a:solidFill>
          <a:ln w="9360">
            <a:solidFill>
              <a:srgbClr val="000000"/>
            </a:solidFill>
            <a:round/>
            <a:headEnd/>
            <a:tailEnd/>
          </a:ln>
        </p:spPr>
        <p:txBody>
          <a:bodyPr wrap="none" anchor="ctr"/>
          <a:lstStyle/>
          <a:p>
            <a:pPr>
              <a:defRPr/>
            </a:pPr>
            <a:endParaRPr lang="it-IT" altLang="it-IT" kern="0">
              <a:solidFill>
                <a:sysClr val="windowText" lastClr="000000"/>
              </a:solidFill>
              <a:latin typeface="Tw Cen MT" panose="020B0602020104020603" pitchFamily="34" charset="0"/>
            </a:endParaRPr>
          </a:p>
        </p:txBody>
      </p:sp>
      <p:sp>
        <p:nvSpPr>
          <p:cNvPr id="39939" name="AutoShape 3"/>
          <p:cNvSpPr>
            <a:spLocks noChangeArrowheads="1"/>
          </p:cNvSpPr>
          <p:nvPr/>
        </p:nvSpPr>
        <p:spPr bwMode="auto">
          <a:xfrm>
            <a:off x="3719514" y="4203701"/>
            <a:ext cx="358775" cy="449263"/>
          </a:xfrm>
          <a:prstGeom prst="downArrow">
            <a:avLst>
              <a:gd name="adj1" fmla="val 50000"/>
              <a:gd name="adj2" fmla="val 52176"/>
            </a:avLst>
          </a:prstGeom>
          <a:solidFill>
            <a:srgbClr val="0070C0"/>
          </a:solidFill>
          <a:ln w="9360">
            <a:solidFill>
              <a:srgbClr val="000000"/>
            </a:solidFill>
            <a:round/>
            <a:headEnd/>
            <a:tailEnd/>
          </a:ln>
        </p:spPr>
        <p:txBody>
          <a:bodyPr wrap="none" anchor="ctr"/>
          <a:lstStyle/>
          <a:p>
            <a:pPr>
              <a:defRPr/>
            </a:pPr>
            <a:endParaRPr lang="it-IT" altLang="it-IT" kern="0">
              <a:solidFill>
                <a:sysClr val="windowText" lastClr="000000"/>
              </a:solidFill>
              <a:latin typeface="Tw Cen MT" panose="020B0602020104020603" pitchFamily="34" charset="0"/>
            </a:endParaRPr>
          </a:p>
        </p:txBody>
      </p:sp>
      <p:sp>
        <p:nvSpPr>
          <p:cNvPr id="39940" name="Text Box 6"/>
          <p:cNvSpPr txBox="1">
            <a:spLocks noChangeArrowheads="1"/>
          </p:cNvSpPr>
          <p:nvPr/>
        </p:nvSpPr>
        <p:spPr bwMode="auto">
          <a:xfrm>
            <a:off x="2566988" y="3284538"/>
            <a:ext cx="2736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it-IT" altLang="it-IT" kern="0" dirty="0">
                <a:solidFill>
                  <a:srgbClr val="000000"/>
                </a:solidFill>
                <a:latin typeface="Tw Cen MT" panose="020B0602020104020603" pitchFamily="34" charset="0"/>
              </a:rPr>
              <a:t>INVIA LA SCIA </a:t>
            </a:r>
          </a:p>
          <a:p>
            <a:pPr algn="ctr">
              <a:defRPr/>
            </a:pPr>
            <a:r>
              <a:rPr lang="it-IT" altLang="it-IT" kern="0" dirty="0">
                <a:solidFill>
                  <a:srgbClr val="000000"/>
                </a:solidFill>
                <a:latin typeface="Tw Cen MT" panose="020B0602020104020603" pitchFamily="34" charset="0"/>
              </a:rPr>
              <a:t>VIA WEB BROWSER</a:t>
            </a:r>
          </a:p>
        </p:txBody>
      </p:sp>
      <p:grpSp>
        <p:nvGrpSpPr>
          <p:cNvPr id="39941" name="Group 7"/>
          <p:cNvGrpSpPr>
            <a:grpSpLocks/>
          </p:cNvGrpSpPr>
          <p:nvPr/>
        </p:nvGrpSpPr>
        <p:grpSpPr bwMode="auto">
          <a:xfrm>
            <a:off x="2135188" y="2286001"/>
            <a:ext cx="3549650" cy="638175"/>
            <a:chOff x="1292" y="754"/>
            <a:chExt cx="3008" cy="402"/>
          </a:xfrm>
        </p:grpSpPr>
        <p:pic>
          <p:nvPicPr>
            <p:cNvPr id="3995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 y="754"/>
              <a:ext cx="3008"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9956" name="Text Box 9"/>
            <p:cNvSpPr txBox="1">
              <a:spLocks noChangeArrowheads="1"/>
            </p:cNvSpPr>
            <p:nvPr/>
          </p:nvSpPr>
          <p:spPr bwMode="auto">
            <a:xfrm>
              <a:off x="1795" y="845"/>
              <a:ext cx="2002"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9pPr>
            </a:lstStyle>
            <a:p>
              <a:pPr algn="ctr" eaLnBrk="1" hangingPunct="1">
                <a:defRPr/>
              </a:pPr>
              <a:r>
                <a:rPr lang="it-IT" altLang="it-IT" kern="0" dirty="0">
                  <a:solidFill>
                    <a:srgbClr val="FF0000"/>
                  </a:solidFill>
                  <a:latin typeface="Tw Cen MT" panose="020B0602020104020603" pitchFamily="34" charset="0"/>
                </a:rPr>
                <a:t>UTENTE</a:t>
              </a:r>
            </a:p>
          </p:txBody>
        </p:sp>
      </p:grpSp>
      <p:grpSp>
        <p:nvGrpSpPr>
          <p:cNvPr id="39942" name="Group 10"/>
          <p:cNvGrpSpPr>
            <a:grpSpLocks/>
          </p:cNvGrpSpPr>
          <p:nvPr/>
        </p:nvGrpSpPr>
        <p:grpSpPr bwMode="auto">
          <a:xfrm>
            <a:off x="6867525" y="4806951"/>
            <a:ext cx="3549650" cy="638175"/>
            <a:chOff x="1292" y="754"/>
            <a:chExt cx="3008" cy="402"/>
          </a:xfrm>
        </p:grpSpPr>
        <p:pic>
          <p:nvPicPr>
            <p:cNvPr id="3995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 y="754"/>
              <a:ext cx="3008"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9954" name="Text Box 12"/>
            <p:cNvSpPr txBox="1">
              <a:spLocks noChangeArrowheads="1"/>
            </p:cNvSpPr>
            <p:nvPr/>
          </p:nvSpPr>
          <p:spPr bwMode="auto">
            <a:xfrm>
              <a:off x="1795" y="845"/>
              <a:ext cx="2002"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9pPr>
            </a:lstStyle>
            <a:p>
              <a:pPr algn="ctr" eaLnBrk="1" hangingPunct="1">
                <a:defRPr/>
              </a:pPr>
              <a:r>
                <a:rPr lang="it-IT" altLang="it-IT" kern="0" dirty="0">
                  <a:solidFill>
                    <a:srgbClr val="FF0000"/>
                  </a:solidFill>
                  <a:latin typeface="Tw Cen MT" panose="020B0602020104020603" pitchFamily="34" charset="0"/>
                </a:rPr>
                <a:t>l’UTENTE</a:t>
              </a:r>
            </a:p>
          </p:txBody>
        </p:sp>
      </p:grpSp>
      <p:sp>
        <p:nvSpPr>
          <p:cNvPr id="39943" name="AutoShape 13"/>
          <p:cNvSpPr>
            <a:spLocks noChangeArrowheads="1"/>
          </p:cNvSpPr>
          <p:nvPr/>
        </p:nvSpPr>
        <p:spPr bwMode="auto">
          <a:xfrm rot="-3452959">
            <a:off x="6061076" y="3338513"/>
            <a:ext cx="358775" cy="1873250"/>
          </a:xfrm>
          <a:prstGeom prst="downArrow">
            <a:avLst>
              <a:gd name="adj1" fmla="val 50000"/>
              <a:gd name="adj2" fmla="val 217552"/>
            </a:avLst>
          </a:prstGeom>
          <a:solidFill>
            <a:srgbClr val="0070C0"/>
          </a:solidFill>
          <a:ln w="9360">
            <a:solidFill>
              <a:srgbClr val="000000"/>
            </a:solidFill>
            <a:round/>
            <a:headEnd/>
            <a:tailEnd/>
          </a:ln>
        </p:spPr>
        <p:txBody>
          <a:bodyPr wrap="none" anchor="ctr"/>
          <a:lstStyle/>
          <a:p>
            <a:pPr>
              <a:defRPr/>
            </a:pPr>
            <a:endParaRPr lang="it-IT" altLang="it-IT" kern="0">
              <a:solidFill>
                <a:sysClr val="windowText" lastClr="000000"/>
              </a:solidFill>
              <a:latin typeface="Tw Cen MT" panose="020B0602020104020603" pitchFamily="34" charset="0"/>
            </a:endParaRPr>
          </a:p>
        </p:txBody>
      </p:sp>
      <p:sp>
        <p:nvSpPr>
          <p:cNvPr id="39944" name="Text Box 14"/>
          <p:cNvSpPr txBox="1">
            <a:spLocks noChangeArrowheads="1"/>
          </p:cNvSpPr>
          <p:nvPr/>
        </p:nvSpPr>
        <p:spPr bwMode="auto">
          <a:xfrm rot="1947011">
            <a:off x="5394325" y="2792414"/>
            <a:ext cx="27368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it-IT" altLang="it-IT" kern="0" dirty="0">
                <a:solidFill>
                  <a:srgbClr val="000000"/>
                </a:solidFill>
                <a:latin typeface="Tw Cen MT" panose="020B0602020104020603" pitchFamily="34" charset="0"/>
              </a:rPr>
              <a:t>LA RICEVUTA della avvenuta consegna della SCIA al SUAP </a:t>
            </a:r>
          </a:p>
          <a:p>
            <a:pPr algn="ctr">
              <a:defRPr/>
            </a:pPr>
            <a:r>
              <a:rPr lang="it-IT" altLang="it-IT" kern="0" dirty="0">
                <a:solidFill>
                  <a:srgbClr val="000000"/>
                </a:solidFill>
                <a:latin typeface="Tw Cen MT" panose="020B0602020104020603" pitchFamily="34" charset="0"/>
              </a:rPr>
              <a:t>VIA WEB BROWSER </a:t>
            </a:r>
          </a:p>
          <a:p>
            <a:pPr algn="ctr">
              <a:defRPr/>
            </a:pPr>
            <a:r>
              <a:rPr lang="it-IT" altLang="it-IT" kern="0" dirty="0">
                <a:solidFill>
                  <a:srgbClr val="000000"/>
                </a:solidFill>
                <a:latin typeface="Tw Cen MT" panose="020B0602020104020603" pitchFamily="34" charset="0"/>
              </a:rPr>
              <a:t>(e PEC)</a:t>
            </a:r>
          </a:p>
        </p:txBody>
      </p:sp>
      <p:grpSp>
        <p:nvGrpSpPr>
          <p:cNvPr id="39945" name="Group 19"/>
          <p:cNvGrpSpPr>
            <a:grpSpLocks/>
          </p:cNvGrpSpPr>
          <p:nvPr/>
        </p:nvGrpSpPr>
        <p:grpSpPr bwMode="auto">
          <a:xfrm>
            <a:off x="1774826" y="4581525"/>
            <a:ext cx="4270375" cy="1143000"/>
            <a:chOff x="2290" y="2976"/>
            <a:chExt cx="2690" cy="720"/>
          </a:xfrm>
        </p:grpSpPr>
        <p:pic>
          <p:nvPicPr>
            <p:cNvPr id="39951"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0" y="2976"/>
              <a:ext cx="269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9952" name="Text Box 21"/>
            <p:cNvSpPr txBox="1">
              <a:spLocks noChangeArrowheads="1"/>
            </p:cNvSpPr>
            <p:nvPr/>
          </p:nvSpPr>
          <p:spPr bwMode="auto">
            <a:xfrm>
              <a:off x="2740" y="3196"/>
              <a:ext cx="1790"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anose="020B0604020202020204" pitchFamily="34" charset="0"/>
                  <a:cs typeface="Arial" panose="020B0604020202020204" pitchFamily="34" charset="0"/>
                </a:defRPr>
              </a:lvl9pPr>
            </a:lstStyle>
            <a:p>
              <a:pPr algn="ctr" eaLnBrk="1" hangingPunct="1">
                <a:defRPr/>
              </a:pPr>
              <a:r>
                <a:rPr lang="it-IT" altLang="it-IT" kern="0">
                  <a:solidFill>
                    <a:srgbClr val="3366CC"/>
                  </a:solidFill>
                  <a:latin typeface="Tw Cen MT" panose="020B0602020104020603" pitchFamily="34" charset="0"/>
                </a:rPr>
                <a:t>IL SUAP</a:t>
              </a:r>
            </a:p>
          </p:txBody>
        </p:sp>
      </p:grpSp>
      <p:sp>
        <p:nvSpPr>
          <p:cNvPr id="39946" name="AutoShape 24"/>
          <p:cNvSpPr>
            <a:spLocks noChangeArrowheads="1"/>
          </p:cNvSpPr>
          <p:nvPr/>
        </p:nvSpPr>
        <p:spPr bwMode="auto">
          <a:xfrm>
            <a:off x="8472489" y="5356226"/>
            <a:ext cx="358775" cy="449263"/>
          </a:xfrm>
          <a:prstGeom prst="downArrow">
            <a:avLst>
              <a:gd name="adj1" fmla="val 50000"/>
              <a:gd name="adj2" fmla="val 52176"/>
            </a:avLst>
          </a:prstGeom>
          <a:solidFill>
            <a:srgbClr val="0070C0"/>
          </a:solidFill>
          <a:ln w="9360">
            <a:solidFill>
              <a:srgbClr val="000000"/>
            </a:solidFill>
            <a:round/>
            <a:headEnd/>
            <a:tailEnd/>
          </a:ln>
        </p:spPr>
        <p:txBody>
          <a:bodyPr wrap="none" anchor="ctr"/>
          <a:lstStyle/>
          <a:p>
            <a:pPr>
              <a:defRPr/>
            </a:pPr>
            <a:endParaRPr lang="it-IT" altLang="it-IT" kern="0">
              <a:solidFill>
                <a:sysClr val="windowText" lastClr="000000"/>
              </a:solidFill>
              <a:latin typeface="Tw Cen MT" panose="020B0602020104020603" pitchFamily="34" charset="0"/>
            </a:endParaRPr>
          </a:p>
        </p:txBody>
      </p:sp>
      <p:sp>
        <p:nvSpPr>
          <p:cNvPr id="39947" name="AutoShape 25"/>
          <p:cNvSpPr>
            <a:spLocks noChangeArrowheads="1"/>
          </p:cNvSpPr>
          <p:nvPr/>
        </p:nvSpPr>
        <p:spPr bwMode="auto">
          <a:xfrm>
            <a:off x="7069281" y="1525725"/>
            <a:ext cx="3384550" cy="1152525"/>
          </a:xfrm>
          <a:prstGeom prst="wedgeRoundRectCallout">
            <a:avLst>
              <a:gd name="adj1" fmla="val -44370"/>
              <a:gd name="adj2" fmla="val 74657"/>
              <a:gd name="adj3" fmla="val 16667"/>
            </a:avLst>
          </a:prstGeom>
          <a:solidFill>
            <a:srgbClr val="00B8FF"/>
          </a:solidFill>
          <a:ln w="9525">
            <a:solidFill>
              <a:schemeClr val="tx1"/>
            </a:solidFill>
            <a:miter lim="800000"/>
            <a:headEnd/>
            <a:tailEnd/>
          </a:ln>
        </p:spPr>
        <p:txBody>
          <a:bodyPr/>
          <a:lstStyle/>
          <a:p>
            <a:pPr>
              <a:defRPr/>
            </a:pPr>
            <a:r>
              <a:rPr lang="it-IT" altLang="it-IT" sz="2000" kern="0" dirty="0">
                <a:solidFill>
                  <a:sysClr val="windowText" lastClr="000000"/>
                </a:solidFill>
                <a:latin typeface="Tw Cen MT" panose="020B0602020104020603" pitchFamily="34" charset="0"/>
              </a:rPr>
              <a:t>Al rilascio della ricevuta, il richiedente può avviare immediatamente l'attività</a:t>
            </a:r>
          </a:p>
        </p:txBody>
      </p:sp>
      <p:pic>
        <p:nvPicPr>
          <p:cNvPr id="39948"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3813" y="5867498"/>
            <a:ext cx="201612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9" name="AutoShape 21"/>
          <p:cNvSpPr>
            <a:spLocks noChangeArrowheads="1"/>
          </p:cNvSpPr>
          <p:nvPr/>
        </p:nvSpPr>
        <p:spPr bwMode="auto">
          <a:xfrm>
            <a:off x="4727576" y="5805488"/>
            <a:ext cx="2665413" cy="647700"/>
          </a:xfrm>
          <a:prstGeom prst="wedgeRoundRectCallout">
            <a:avLst>
              <a:gd name="adj1" fmla="val 56255"/>
              <a:gd name="adj2" fmla="val 88236"/>
              <a:gd name="adj3" fmla="val 16667"/>
            </a:avLst>
          </a:prstGeom>
          <a:solidFill>
            <a:schemeClr val="accent1"/>
          </a:solidFill>
          <a:ln w="9525">
            <a:solidFill>
              <a:schemeClr val="tx1"/>
            </a:solidFill>
            <a:miter lim="800000"/>
            <a:headEnd/>
            <a:tailEnd/>
          </a:ln>
        </p:spPr>
        <p:txBody>
          <a:bodyPr/>
          <a:lstStyle/>
          <a:p>
            <a:pPr algn="ctr">
              <a:defRPr/>
            </a:pPr>
            <a:r>
              <a:rPr lang="it-IT" altLang="it-IT" kern="0">
                <a:solidFill>
                  <a:sysClr val="windowText" lastClr="000000"/>
                </a:solidFill>
                <a:latin typeface="Tw Cen MT" panose="020B0602020104020603" pitchFamily="34" charset="0"/>
              </a:rPr>
              <a:t>AVVIA  l’ATTIVITA’</a:t>
            </a:r>
          </a:p>
        </p:txBody>
      </p:sp>
      <p:sp>
        <p:nvSpPr>
          <p:cNvPr id="22" name="Titolo 6"/>
          <p:cNvSpPr txBox="1">
            <a:spLocks/>
          </p:cNvSpPr>
          <p:nvPr/>
        </p:nvSpPr>
        <p:spPr>
          <a:xfrm>
            <a:off x="2351584" y="188640"/>
            <a:ext cx="7620000" cy="990600"/>
          </a:xfrm>
          <a:prstGeom prst="rect">
            <a:avLst/>
          </a:prstGeom>
        </p:spPr>
        <p:txBody>
          <a:bodyPr anchor="ctr"/>
          <a:lstStyle/>
          <a:p>
            <a:pPr algn="ctr">
              <a:defRPr/>
            </a:pPr>
            <a:r>
              <a:rPr lang="it-IT" sz="3600" i="1" kern="10" dirty="0">
                <a:ln w="9398">
                  <a:solidFill>
                    <a:srgbClr val="000000"/>
                  </a:solidFill>
                  <a:miter lim="800000"/>
                  <a:headEnd/>
                  <a:tailEnd/>
                </a:ln>
                <a:solidFill>
                  <a:schemeClr val="accent2"/>
                </a:solidFill>
                <a:effectLst>
                  <a:outerShdw dist="17819" dir="2700000" algn="ctr" rotWithShape="0">
                    <a:srgbClr val="000000">
                      <a:alpha val="80011"/>
                    </a:srgbClr>
                  </a:outerShdw>
                </a:effectLst>
                <a:latin typeface="Arial Black"/>
                <a:cs typeface="Arial" charset="0"/>
              </a:rPr>
              <a:t>Il “procedimento” automatizzato con SCIA</a:t>
            </a:r>
          </a:p>
        </p:txBody>
      </p:sp>
      <p:sp>
        <p:nvSpPr>
          <p:cNvPr id="2" name="Segnaposto piè di pagina 1">
            <a:extLst>
              <a:ext uri="{FF2B5EF4-FFF2-40B4-BE49-F238E27FC236}">
                <a16:creationId xmlns:a16="http://schemas.microsoft.com/office/drawing/2014/main" id="{DEC922DF-0B46-F442-54CF-29853971BCA1}"/>
              </a:ext>
            </a:extLst>
          </p:cNvPr>
          <p:cNvSpPr>
            <a:spLocks noGrp="1"/>
          </p:cNvSpPr>
          <p:nvPr>
            <p:ph type="ftr" sz="quarter" idx="11"/>
          </p:nvPr>
        </p:nvSpPr>
        <p:spPr/>
        <p:txBody>
          <a:bodyPr/>
          <a:lstStyle/>
          <a:p>
            <a:r>
              <a:rPr lang="it-IT"/>
              <a:t>M.Serio-Riproduzione riservata -Palermo, 27 febbraio 2026 (ANCI SICILIA)</a:t>
            </a:r>
          </a:p>
        </p:txBody>
      </p:sp>
      <p:sp>
        <p:nvSpPr>
          <p:cNvPr id="3" name="Segnaposto numero diapositiva 2">
            <a:extLst>
              <a:ext uri="{FF2B5EF4-FFF2-40B4-BE49-F238E27FC236}">
                <a16:creationId xmlns:a16="http://schemas.microsoft.com/office/drawing/2014/main" id="{7C6A1B2C-18C1-9F19-E315-BF63F7418C85}"/>
              </a:ext>
            </a:extLst>
          </p:cNvPr>
          <p:cNvSpPr>
            <a:spLocks noGrp="1"/>
          </p:cNvSpPr>
          <p:nvPr>
            <p:ph type="sldNum" sz="quarter" idx="12"/>
          </p:nvPr>
        </p:nvSpPr>
        <p:spPr/>
        <p:txBody>
          <a:bodyPr/>
          <a:lstStyle/>
          <a:p>
            <a:fld id="{56C962FA-7BBA-42EA-B52A-38530D7E724D}" type="slidenum">
              <a:rPr lang="it-IT" smtClean="0"/>
              <a:t>63</a:t>
            </a:fld>
            <a:endParaRPr lang="it-IT"/>
          </a:p>
        </p:txBody>
      </p:sp>
    </p:spTree>
    <p:extLst>
      <p:ext uri="{BB962C8B-B14F-4D97-AF65-F5344CB8AC3E}">
        <p14:creationId xmlns:p14="http://schemas.microsoft.com/office/powerpoint/2010/main" val="366692254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egnaposto contenuto 11"/>
          <p:cNvSpPr>
            <a:spLocks noGrp="1"/>
          </p:cNvSpPr>
          <p:nvPr>
            <p:ph sz="quarter" idx="1"/>
          </p:nvPr>
        </p:nvSpPr>
        <p:spPr>
          <a:xfrm>
            <a:off x="2136775" y="1600200"/>
            <a:ext cx="8153400" cy="4495800"/>
          </a:xfrm>
        </p:spPr>
        <p:txBody>
          <a:bodyPr>
            <a:normAutofit/>
          </a:bodyPr>
          <a:lstStyle/>
          <a:p>
            <a:pPr marL="342900" indent="-338138">
              <a:lnSpc>
                <a:spcPct val="93000"/>
              </a:lnSpc>
              <a:spcBef>
                <a:spcPct val="0"/>
              </a:spcBef>
              <a:spcAft>
                <a:spcPts val="1713"/>
              </a:spcAft>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r>
              <a:rPr lang="it-IT" sz="2700" dirty="0"/>
              <a:t>se verifica negativa?</a:t>
            </a:r>
          </a:p>
          <a:p>
            <a:pPr marL="519112" indent="-514350">
              <a:lnSpc>
                <a:spcPct val="93000"/>
              </a:lnSpc>
              <a:spcBef>
                <a:spcPct val="0"/>
              </a:spcBef>
              <a:spcAft>
                <a:spcPts val="1713"/>
              </a:spcAft>
              <a:buFont typeface="Wingdings"/>
              <a:buAutoNum type="arabicParen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r>
              <a:rPr lang="it-IT" sz="2700" dirty="0"/>
              <a:t>IL PORTALE ON-LINE NON PERMETTE L’INVIO DELLA SCIA AL SUAP</a:t>
            </a:r>
          </a:p>
          <a:p>
            <a:pPr marL="519112" indent="-514350">
              <a:lnSpc>
                <a:spcPct val="93000"/>
              </a:lnSpc>
              <a:spcBef>
                <a:spcPct val="0"/>
              </a:spcBef>
              <a:spcAft>
                <a:spcPts val="1713"/>
              </a:spcAft>
              <a:buFont typeface="Wingdings"/>
              <a:buAutoNum type="arabicParen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r>
              <a:rPr lang="it-IT" sz="2700" dirty="0"/>
              <a:t>IL SUAP DICHIARA LA SCIA INEFFICACE PERCHE’</a:t>
            </a:r>
          </a:p>
          <a:p>
            <a:pPr marL="839787" lvl="1" indent="-514350">
              <a:lnSpc>
                <a:spcPct val="93000"/>
              </a:lnSpc>
              <a:spcBef>
                <a:spcPct val="0"/>
              </a:spcBef>
              <a:spcAft>
                <a:spcPts val="1713"/>
              </a:spcAft>
              <a:buFont typeface="Wingdings"/>
              <a:buAutoNum type="arabicParen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r>
              <a:rPr lang="it-IT" b="1" dirty="0">
                <a:solidFill>
                  <a:srgbClr val="C00000"/>
                </a:solidFill>
                <a:effectLst>
                  <a:outerShdw blurRad="38100" dist="38100" dir="2700000" algn="tl">
                    <a:srgbClr val="000000">
                      <a:alpha val="43137"/>
                    </a:srgbClr>
                  </a:outerShdw>
                </a:effectLst>
              </a:rPr>
              <a:t>INAMMISSIBILE</a:t>
            </a:r>
            <a:r>
              <a:rPr lang="it-IT" dirty="0"/>
              <a:t>: mancanza di un elemento essenziale di forma (PDF/A)</a:t>
            </a:r>
          </a:p>
          <a:p>
            <a:pPr marL="839787" lvl="1" indent="-514350">
              <a:lnSpc>
                <a:spcPct val="93000"/>
              </a:lnSpc>
              <a:spcBef>
                <a:spcPct val="0"/>
              </a:spcBef>
              <a:spcAft>
                <a:spcPts val="1713"/>
              </a:spcAft>
              <a:buFont typeface="Wingdings"/>
              <a:buAutoNum type="arabicParen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r>
              <a:rPr lang="it-IT" b="1" dirty="0">
                <a:solidFill>
                  <a:srgbClr val="C00000"/>
                </a:solidFill>
                <a:effectLst>
                  <a:outerShdw blurRad="38100" dist="38100" dir="2700000" algn="tl">
                    <a:srgbClr val="000000">
                      <a:alpha val="43137"/>
                    </a:srgbClr>
                  </a:outerShdw>
                </a:effectLst>
              </a:rPr>
              <a:t>IRRICEVIBILE</a:t>
            </a:r>
            <a:r>
              <a:rPr lang="it-IT" dirty="0"/>
              <a:t>: mancanza della sottoscrizione del dichiarante, mancanza della legittimazione del delegato all’invio o alla compilazione</a:t>
            </a:r>
          </a:p>
        </p:txBody>
      </p:sp>
      <p:sp>
        <p:nvSpPr>
          <p:cNvPr id="7" name="Titolo 6"/>
          <p:cNvSpPr txBox="1">
            <a:spLocks/>
          </p:cNvSpPr>
          <p:nvPr/>
        </p:nvSpPr>
        <p:spPr>
          <a:xfrm>
            <a:off x="2351584" y="188640"/>
            <a:ext cx="7620000" cy="990600"/>
          </a:xfrm>
          <a:prstGeom prst="rect">
            <a:avLst/>
          </a:prstGeom>
        </p:spPr>
        <p:txBody>
          <a:bodyPr anchor="ctr"/>
          <a:lstStyle/>
          <a:p>
            <a:pPr algn="ctr">
              <a:defRPr/>
            </a:pPr>
            <a:r>
              <a:rPr lang="it-IT" sz="3600" i="1" kern="10" dirty="0">
                <a:ln w="9398">
                  <a:solidFill>
                    <a:srgbClr val="000000"/>
                  </a:solidFill>
                  <a:miter lim="800000"/>
                  <a:headEnd/>
                  <a:tailEnd/>
                </a:ln>
                <a:solidFill>
                  <a:schemeClr val="accent2"/>
                </a:solidFill>
                <a:effectLst>
                  <a:outerShdw dist="17819" dir="2700000" algn="ctr" rotWithShape="0">
                    <a:srgbClr val="000000">
                      <a:alpha val="80011"/>
                    </a:srgbClr>
                  </a:outerShdw>
                </a:effectLst>
                <a:latin typeface="Arial Black"/>
                <a:cs typeface="Arial" charset="0"/>
              </a:rPr>
              <a:t>Il “procedimento” automatizzato con SCIA</a:t>
            </a:r>
          </a:p>
        </p:txBody>
      </p:sp>
      <p:sp>
        <p:nvSpPr>
          <p:cNvPr id="2" name="Segnaposto piè di pagina 1">
            <a:extLst>
              <a:ext uri="{FF2B5EF4-FFF2-40B4-BE49-F238E27FC236}">
                <a16:creationId xmlns:a16="http://schemas.microsoft.com/office/drawing/2014/main" id="{17B25B0D-9C97-A880-4F97-1C2B25F44D47}"/>
              </a:ext>
            </a:extLst>
          </p:cNvPr>
          <p:cNvSpPr>
            <a:spLocks noGrp="1"/>
          </p:cNvSpPr>
          <p:nvPr>
            <p:ph type="ftr" sz="quarter" idx="11"/>
          </p:nvPr>
        </p:nvSpPr>
        <p:spPr/>
        <p:txBody>
          <a:bodyPr/>
          <a:lstStyle/>
          <a:p>
            <a:r>
              <a:rPr lang="it-IT"/>
              <a:t>M.Serio-Riproduzione riservata -Palermo, 27 febbraio 2026 (ANCI SICILIA)</a:t>
            </a:r>
          </a:p>
        </p:txBody>
      </p:sp>
      <p:sp>
        <p:nvSpPr>
          <p:cNvPr id="3" name="Segnaposto numero diapositiva 2">
            <a:extLst>
              <a:ext uri="{FF2B5EF4-FFF2-40B4-BE49-F238E27FC236}">
                <a16:creationId xmlns:a16="http://schemas.microsoft.com/office/drawing/2014/main" id="{92764895-7F7C-ED91-492C-36683E75ABA5}"/>
              </a:ext>
            </a:extLst>
          </p:cNvPr>
          <p:cNvSpPr>
            <a:spLocks noGrp="1"/>
          </p:cNvSpPr>
          <p:nvPr>
            <p:ph type="sldNum" sz="quarter" idx="12"/>
          </p:nvPr>
        </p:nvSpPr>
        <p:spPr/>
        <p:txBody>
          <a:bodyPr/>
          <a:lstStyle/>
          <a:p>
            <a:fld id="{56C962FA-7BBA-42EA-B52A-38530D7E724D}" type="slidenum">
              <a:rPr lang="it-IT" smtClean="0"/>
              <a:t>64</a:t>
            </a:fld>
            <a:endParaRPr lang="it-IT"/>
          </a:p>
        </p:txBody>
      </p:sp>
    </p:spTree>
    <p:extLst>
      <p:ext uri="{BB962C8B-B14F-4D97-AF65-F5344CB8AC3E}">
        <p14:creationId xmlns:p14="http://schemas.microsoft.com/office/powerpoint/2010/main" val="119367944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egnaposto contenuto 2"/>
          <p:cNvSpPr>
            <a:spLocks noGrp="1"/>
          </p:cNvSpPr>
          <p:nvPr>
            <p:ph sz="quarter" idx="1"/>
          </p:nvPr>
        </p:nvSpPr>
        <p:spPr>
          <a:xfrm>
            <a:off x="2136775" y="1600200"/>
            <a:ext cx="8423721" cy="5257800"/>
          </a:xfrm>
        </p:spPr>
        <p:txBody>
          <a:bodyPr/>
          <a:lstStyle/>
          <a:p>
            <a:pPr>
              <a:buFont typeface="Wingdings" panose="05000000000000000000" pitchFamily="2" charset="2"/>
              <a:buNone/>
            </a:pPr>
            <a:r>
              <a:rPr lang="it-IT" altLang="it-IT" b="1" dirty="0"/>
              <a:t>L'amministrazione competente</a:t>
            </a:r>
            <a:r>
              <a:rPr lang="it-IT" altLang="it-IT" dirty="0"/>
              <a:t>, in caso di accertata carenza dei requisiti e dei presupposti …, nel termine di </a:t>
            </a:r>
            <a:r>
              <a:rPr lang="it-IT" altLang="it-IT" sz="3300" b="1" i="1" dirty="0">
                <a:solidFill>
                  <a:srgbClr val="FF0000"/>
                </a:solidFill>
              </a:rPr>
              <a:t>60 gg dal ricevimento della segnalazione </a:t>
            </a:r>
            <a:r>
              <a:rPr lang="it-IT" altLang="it-IT" dirty="0"/>
              <a:t>…, adotta motivati provvedimenti </a:t>
            </a:r>
          </a:p>
          <a:p>
            <a:r>
              <a:rPr lang="it-IT" altLang="it-IT" sz="3300" b="1" i="1" dirty="0">
                <a:solidFill>
                  <a:srgbClr val="FF0000"/>
                </a:solidFill>
              </a:rPr>
              <a:t>divieto di prosecuzione </a:t>
            </a:r>
            <a:r>
              <a:rPr lang="it-IT" altLang="it-IT" b="1" dirty="0"/>
              <a:t>dell'attività e</a:t>
            </a:r>
            <a:r>
              <a:rPr lang="it-IT" altLang="it-IT" dirty="0"/>
              <a:t> </a:t>
            </a:r>
          </a:p>
          <a:p>
            <a:pPr marL="0" indent="0">
              <a:buNone/>
            </a:pPr>
            <a:r>
              <a:rPr lang="it-IT" altLang="it-IT" dirty="0"/>
              <a:t>di </a:t>
            </a:r>
            <a:r>
              <a:rPr lang="it-IT" altLang="it-IT" sz="3300" b="1" i="1" dirty="0">
                <a:solidFill>
                  <a:srgbClr val="FF0000"/>
                </a:solidFill>
              </a:rPr>
              <a:t>rimozione degli eventuali effetti dannosi </a:t>
            </a:r>
            <a:r>
              <a:rPr lang="it-IT" altLang="it-IT" dirty="0"/>
              <a:t>di essa. </a:t>
            </a:r>
          </a:p>
          <a:p>
            <a:endParaRPr lang="it-IT" altLang="it-IT" sz="1600" dirty="0"/>
          </a:p>
          <a:p>
            <a:pPr algn="r">
              <a:buFont typeface="Wingdings" panose="05000000000000000000" pitchFamily="2" charset="2"/>
              <a:buNone/>
            </a:pPr>
            <a:endParaRPr lang="it-IT" altLang="it-IT" sz="1600" i="1" dirty="0"/>
          </a:p>
          <a:p>
            <a:pPr algn="r">
              <a:buFont typeface="Wingdings" panose="05000000000000000000" pitchFamily="2" charset="2"/>
              <a:buNone/>
            </a:pPr>
            <a:r>
              <a:rPr lang="it-IT" altLang="it-IT" sz="1600" i="1" dirty="0"/>
              <a:t>(art. 19, c. 3 L. 241/90)</a:t>
            </a:r>
          </a:p>
        </p:txBody>
      </p:sp>
      <p:sp>
        <p:nvSpPr>
          <p:cNvPr id="46083" name="WordArt 13"/>
          <p:cNvSpPr>
            <a:spLocks noChangeArrowheads="1" noChangeShapeType="1" noTextEdit="1"/>
          </p:cNvSpPr>
          <p:nvPr/>
        </p:nvSpPr>
        <p:spPr bwMode="auto">
          <a:xfrm>
            <a:off x="2328864" y="115888"/>
            <a:ext cx="7799387" cy="1135062"/>
          </a:xfrm>
          <a:prstGeom prst="rect">
            <a:avLst/>
          </a:prstGeom>
        </p:spPr>
        <p:txBody>
          <a:bodyPr wrap="none" fromWordArt="1">
            <a:prstTxWarp prst="textPlain">
              <a:avLst>
                <a:gd name="adj" fmla="val 49417"/>
              </a:avLst>
            </a:prstTxWarp>
          </a:bodyPr>
          <a:lstStyle/>
          <a:p>
            <a:pPr algn="ctr">
              <a:defRPr/>
            </a:pPr>
            <a:r>
              <a:rPr lang="it-IT" sz="3600" i="1" kern="10" dirty="0">
                <a:ln w="9398">
                  <a:solidFill>
                    <a:srgbClr val="000000"/>
                  </a:solidFill>
                  <a:miter lim="800000"/>
                  <a:headEnd/>
                  <a:tailEnd/>
                </a:ln>
                <a:solidFill>
                  <a:schemeClr val="accent2"/>
                </a:solidFill>
                <a:effectLst>
                  <a:outerShdw dist="17819" dir="2700000" algn="ctr" rotWithShape="0">
                    <a:srgbClr val="000000">
                      <a:alpha val="80011"/>
                    </a:srgbClr>
                  </a:outerShdw>
                </a:effectLst>
                <a:latin typeface="Arial Black" panose="020B0A04020102020204" pitchFamily="34" charset="0"/>
              </a:rPr>
              <a:t>I poteri inibitori</a:t>
            </a:r>
          </a:p>
        </p:txBody>
      </p:sp>
      <p:sp>
        <p:nvSpPr>
          <p:cNvPr id="2" name="Segnaposto piè di pagina 1">
            <a:extLst>
              <a:ext uri="{FF2B5EF4-FFF2-40B4-BE49-F238E27FC236}">
                <a16:creationId xmlns:a16="http://schemas.microsoft.com/office/drawing/2014/main" id="{5267B70F-0B85-D724-CBFC-F0428EFAFF0B}"/>
              </a:ext>
            </a:extLst>
          </p:cNvPr>
          <p:cNvSpPr>
            <a:spLocks noGrp="1"/>
          </p:cNvSpPr>
          <p:nvPr>
            <p:ph type="ftr" sz="quarter" idx="11"/>
          </p:nvPr>
        </p:nvSpPr>
        <p:spPr/>
        <p:txBody>
          <a:bodyPr/>
          <a:lstStyle/>
          <a:p>
            <a:r>
              <a:rPr lang="it-IT"/>
              <a:t>M.Serio-Riproduzione riservata -Palermo, 27 febbraio 2026 (ANCI SICILIA)</a:t>
            </a:r>
          </a:p>
        </p:txBody>
      </p:sp>
      <p:sp>
        <p:nvSpPr>
          <p:cNvPr id="3" name="Segnaposto numero diapositiva 2">
            <a:extLst>
              <a:ext uri="{FF2B5EF4-FFF2-40B4-BE49-F238E27FC236}">
                <a16:creationId xmlns:a16="http://schemas.microsoft.com/office/drawing/2014/main" id="{B3306126-0196-70D5-24B0-C2F14A4B35C1}"/>
              </a:ext>
            </a:extLst>
          </p:cNvPr>
          <p:cNvSpPr>
            <a:spLocks noGrp="1"/>
          </p:cNvSpPr>
          <p:nvPr>
            <p:ph type="sldNum" sz="quarter" idx="12"/>
          </p:nvPr>
        </p:nvSpPr>
        <p:spPr/>
        <p:txBody>
          <a:bodyPr/>
          <a:lstStyle/>
          <a:p>
            <a:fld id="{56C962FA-7BBA-42EA-B52A-38530D7E724D}" type="slidenum">
              <a:rPr lang="it-IT" smtClean="0"/>
              <a:t>65</a:t>
            </a:fld>
            <a:endParaRPr lang="it-IT"/>
          </a:p>
        </p:txBody>
      </p:sp>
    </p:spTree>
    <p:extLst>
      <p:ext uri="{BB962C8B-B14F-4D97-AF65-F5344CB8AC3E}">
        <p14:creationId xmlns:p14="http://schemas.microsoft.com/office/powerpoint/2010/main" val="6159532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egnaposto contenuto 2"/>
          <p:cNvSpPr>
            <a:spLocks noGrp="1"/>
          </p:cNvSpPr>
          <p:nvPr>
            <p:ph sz="quarter" idx="1"/>
          </p:nvPr>
        </p:nvSpPr>
        <p:spPr>
          <a:xfrm>
            <a:off x="2136775" y="1600200"/>
            <a:ext cx="8153400" cy="4495800"/>
          </a:xfrm>
        </p:spPr>
        <p:txBody>
          <a:bodyPr/>
          <a:lstStyle/>
          <a:p>
            <a:pPr>
              <a:buFont typeface="Wingdings" panose="05000000000000000000" pitchFamily="2" charset="2"/>
              <a:buNone/>
            </a:pPr>
            <a:r>
              <a:rPr lang="it-IT" altLang="it-IT" dirty="0"/>
              <a:t>Qualora sia possibile </a:t>
            </a:r>
            <a:r>
              <a:rPr lang="it-IT" altLang="it-IT" b="1" dirty="0"/>
              <a:t>conformare l'attività </a:t>
            </a:r>
            <a:r>
              <a:rPr lang="it-IT" altLang="it-IT" dirty="0"/>
              <a:t>intrapresa e i suoi effetti alla normativa vigente, l'amministrazione competente, con atto motivato, </a:t>
            </a:r>
          </a:p>
          <a:p>
            <a:r>
              <a:rPr lang="it-IT" altLang="it-IT" sz="3300" b="1" i="1" dirty="0">
                <a:solidFill>
                  <a:srgbClr val="FF0000"/>
                </a:solidFill>
                <a:hlinkClick r:id="rId2" action="ppaction://hlinkfile"/>
              </a:rPr>
              <a:t>invita il privato a provvedere</a:t>
            </a:r>
            <a:r>
              <a:rPr lang="it-IT" altLang="it-IT" sz="3300" b="1" i="1" dirty="0">
                <a:solidFill>
                  <a:srgbClr val="FF0000"/>
                </a:solidFill>
              </a:rPr>
              <a:t>:</a:t>
            </a:r>
            <a:endParaRPr lang="it-IT" altLang="it-IT" dirty="0">
              <a:solidFill>
                <a:srgbClr val="FF0000"/>
              </a:solidFill>
            </a:endParaRPr>
          </a:p>
          <a:p>
            <a:pPr marL="0" indent="0">
              <a:buNone/>
            </a:pPr>
            <a:r>
              <a:rPr lang="it-IT" altLang="it-IT" dirty="0"/>
              <a:t>prescrivendo le misure necessarie con la fissazione di un </a:t>
            </a:r>
            <a:r>
              <a:rPr lang="it-IT" altLang="it-IT" u="sng" dirty="0"/>
              <a:t>termine non inferiore a 30 gg</a:t>
            </a:r>
            <a:r>
              <a:rPr lang="it-IT" altLang="it-IT" dirty="0"/>
              <a:t> per l'adozione di queste ultime. </a:t>
            </a:r>
          </a:p>
          <a:p>
            <a:endParaRPr lang="it-IT" altLang="it-IT" dirty="0"/>
          </a:p>
          <a:p>
            <a:pPr algn="r">
              <a:buFont typeface="Wingdings" panose="05000000000000000000" pitchFamily="2" charset="2"/>
              <a:buNone/>
            </a:pPr>
            <a:r>
              <a:rPr lang="it-IT" altLang="it-IT" sz="1600" i="1" dirty="0"/>
              <a:t>(art. 19, c. 3 L. 241/90)</a:t>
            </a:r>
          </a:p>
          <a:p>
            <a:endParaRPr lang="it-IT" altLang="it-IT" dirty="0"/>
          </a:p>
          <a:p>
            <a:endParaRPr lang="it-IT" altLang="it-IT" sz="1600" dirty="0"/>
          </a:p>
        </p:txBody>
      </p:sp>
      <p:pic>
        <p:nvPicPr>
          <p:cNvPr id="47107" name="Immagine 4" descr="allert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75218" y="3071814"/>
            <a:ext cx="1221283" cy="122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WordArt 13"/>
          <p:cNvSpPr>
            <a:spLocks noChangeArrowheads="1" noChangeShapeType="1" noTextEdit="1"/>
          </p:cNvSpPr>
          <p:nvPr/>
        </p:nvSpPr>
        <p:spPr bwMode="auto">
          <a:xfrm>
            <a:off x="2328864" y="115888"/>
            <a:ext cx="7799387" cy="1135062"/>
          </a:xfrm>
          <a:prstGeom prst="rect">
            <a:avLst/>
          </a:prstGeom>
        </p:spPr>
        <p:txBody>
          <a:bodyPr wrap="none" fromWordArt="1">
            <a:prstTxWarp prst="textPlain">
              <a:avLst>
                <a:gd name="adj" fmla="val 49417"/>
              </a:avLst>
            </a:prstTxWarp>
          </a:bodyPr>
          <a:lstStyle/>
          <a:p>
            <a:pPr algn="ctr">
              <a:defRPr/>
            </a:pPr>
            <a:r>
              <a:rPr lang="it-IT" sz="3600" i="1" kern="10" dirty="0">
                <a:ln w="9398">
                  <a:solidFill>
                    <a:srgbClr val="000000"/>
                  </a:solidFill>
                  <a:miter lim="800000"/>
                  <a:headEnd/>
                  <a:tailEnd/>
                </a:ln>
                <a:solidFill>
                  <a:schemeClr val="accent2"/>
                </a:solidFill>
                <a:effectLst>
                  <a:outerShdw dist="17819" dir="2700000" algn="ctr" rotWithShape="0">
                    <a:srgbClr val="000000">
                      <a:alpha val="80011"/>
                    </a:srgbClr>
                  </a:outerShdw>
                </a:effectLst>
                <a:latin typeface="Arial Black" panose="020B0A04020102020204" pitchFamily="34" charset="0"/>
              </a:rPr>
              <a:t>I poteri inibitori</a:t>
            </a:r>
          </a:p>
        </p:txBody>
      </p:sp>
      <p:sp>
        <p:nvSpPr>
          <p:cNvPr id="2" name="Segnaposto piè di pagina 1">
            <a:extLst>
              <a:ext uri="{FF2B5EF4-FFF2-40B4-BE49-F238E27FC236}">
                <a16:creationId xmlns:a16="http://schemas.microsoft.com/office/drawing/2014/main" id="{68301186-6468-A48F-FDC7-ADE0D5D9D290}"/>
              </a:ext>
            </a:extLst>
          </p:cNvPr>
          <p:cNvSpPr>
            <a:spLocks noGrp="1"/>
          </p:cNvSpPr>
          <p:nvPr>
            <p:ph type="ftr" sz="quarter" idx="11"/>
          </p:nvPr>
        </p:nvSpPr>
        <p:spPr/>
        <p:txBody>
          <a:bodyPr/>
          <a:lstStyle/>
          <a:p>
            <a:r>
              <a:rPr lang="it-IT"/>
              <a:t>M.Serio-Riproduzione riservata -Palermo, 27 febbraio 2026 (ANCI SICILIA)</a:t>
            </a:r>
          </a:p>
        </p:txBody>
      </p:sp>
      <p:sp>
        <p:nvSpPr>
          <p:cNvPr id="3" name="Segnaposto numero diapositiva 2">
            <a:extLst>
              <a:ext uri="{FF2B5EF4-FFF2-40B4-BE49-F238E27FC236}">
                <a16:creationId xmlns:a16="http://schemas.microsoft.com/office/drawing/2014/main" id="{D3E4BE8F-A60F-BBF3-9267-9069F5CC4A97}"/>
              </a:ext>
            </a:extLst>
          </p:cNvPr>
          <p:cNvSpPr>
            <a:spLocks noGrp="1"/>
          </p:cNvSpPr>
          <p:nvPr>
            <p:ph type="sldNum" sz="quarter" idx="12"/>
          </p:nvPr>
        </p:nvSpPr>
        <p:spPr/>
        <p:txBody>
          <a:bodyPr/>
          <a:lstStyle/>
          <a:p>
            <a:fld id="{56C962FA-7BBA-42EA-B52A-38530D7E724D}" type="slidenum">
              <a:rPr lang="it-IT" smtClean="0"/>
              <a:t>66</a:t>
            </a:fld>
            <a:endParaRPr lang="it-IT"/>
          </a:p>
        </p:txBody>
      </p:sp>
    </p:spTree>
    <p:extLst>
      <p:ext uri="{BB962C8B-B14F-4D97-AF65-F5344CB8AC3E}">
        <p14:creationId xmlns:p14="http://schemas.microsoft.com/office/powerpoint/2010/main" val="894956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egnaposto contenuto 2"/>
          <p:cNvSpPr>
            <a:spLocks noGrp="1"/>
          </p:cNvSpPr>
          <p:nvPr>
            <p:ph sz="quarter" idx="1"/>
          </p:nvPr>
        </p:nvSpPr>
        <p:spPr>
          <a:xfrm>
            <a:off x="2135561" y="1860848"/>
            <a:ext cx="8279705" cy="4997152"/>
          </a:xfrm>
        </p:spPr>
        <p:txBody>
          <a:bodyPr/>
          <a:lstStyle/>
          <a:p>
            <a:pPr>
              <a:buFont typeface="Wingdings" panose="05000000000000000000" pitchFamily="2" charset="2"/>
              <a:buNone/>
            </a:pPr>
            <a:r>
              <a:rPr lang="it-IT" altLang="it-IT" dirty="0"/>
              <a:t>In difetto di adozione delle misure stesse, decorso il suddetto termine, l'attività si intende </a:t>
            </a:r>
            <a:r>
              <a:rPr lang="it-IT" altLang="it-IT" sz="3300" b="1" i="1" dirty="0">
                <a:solidFill>
                  <a:srgbClr val="00B050"/>
                </a:solidFill>
              </a:rPr>
              <a:t>vietata</a:t>
            </a:r>
            <a:r>
              <a:rPr lang="it-IT" altLang="it-IT" dirty="0"/>
              <a:t>. </a:t>
            </a:r>
          </a:p>
          <a:p>
            <a:pPr>
              <a:buFont typeface="Wingdings" panose="05000000000000000000" pitchFamily="2" charset="2"/>
              <a:buNone/>
            </a:pPr>
            <a:endParaRPr lang="it-IT" altLang="it-IT" dirty="0"/>
          </a:p>
          <a:p>
            <a:pPr>
              <a:buFont typeface="Wingdings" panose="05000000000000000000" pitchFamily="2" charset="2"/>
              <a:buNone/>
            </a:pPr>
            <a:endParaRPr lang="it-IT" altLang="it-IT" dirty="0"/>
          </a:p>
          <a:p>
            <a:pPr>
              <a:buFont typeface="Wingdings" panose="05000000000000000000" pitchFamily="2" charset="2"/>
              <a:buNone/>
            </a:pPr>
            <a:endParaRPr lang="it-IT" altLang="it-IT" dirty="0"/>
          </a:p>
          <a:p>
            <a:pPr>
              <a:buFont typeface="Wingdings" panose="05000000000000000000" pitchFamily="2" charset="2"/>
              <a:buNone/>
            </a:pPr>
            <a:endParaRPr lang="it-IT" altLang="it-IT" dirty="0"/>
          </a:p>
          <a:p>
            <a:pPr>
              <a:buFont typeface="Wingdings" panose="05000000000000000000" pitchFamily="2" charset="2"/>
              <a:buNone/>
            </a:pPr>
            <a:endParaRPr lang="it-IT" altLang="it-IT" dirty="0"/>
          </a:p>
          <a:p>
            <a:pPr algn="r">
              <a:buFont typeface="Wingdings" panose="05000000000000000000" pitchFamily="2" charset="2"/>
              <a:buNone/>
            </a:pPr>
            <a:r>
              <a:rPr lang="it-IT" altLang="it-IT" sz="1600" i="1" dirty="0"/>
              <a:t>(art. 19, c. 3 L. 241/90)</a:t>
            </a:r>
            <a:endParaRPr lang="it-IT" altLang="it-IT" sz="1600" dirty="0"/>
          </a:p>
          <a:p>
            <a:pPr>
              <a:buFont typeface="Wingdings" panose="05000000000000000000" pitchFamily="2" charset="2"/>
              <a:buNone/>
            </a:pPr>
            <a:endParaRPr lang="it-IT" altLang="it-IT" sz="1600" dirty="0"/>
          </a:p>
        </p:txBody>
      </p:sp>
      <p:pic>
        <p:nvPicPr>
          <p:cNvPr id="49155" name="Immagine 4" descr="sto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07968" y="3079105"/>
            <a:ext cx="2571750"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WordArt 13"/>
          <p:cNvSpPr>
            <a:spLocks noChangeArrowheads="1" noChangeShapeType="1" noTextEdit="1"/>
          </p:cNvSpPr>
          <p:nvPr/>
        </p:nvSpPr>
        <p:spPr bwMode="auto">
          <a:xfrm>
            <a:off x="2328864" y="115888"/>
            <a:ext cx="7799387" cy="1135062"/>
          </a:xfrm>
          <a:prstGeom prst="rect">
            <a:avLst/>
          </a:prstGeom>
        </p:spPr>
        <p:txBody>
          <a:bodyPr wrap="none" fromWordArt="1">
            <a:prstTxWarp prst="textPlain">
              <a:avLst>
                <a:gd name="adj" fmla="val 49417"/>
              </a:avLst>
            </a:prstTxWarp>
          </a:bodyPr>
          <a:lstStyle/>
          <a:p>
            <a:pPr algn="ctr">
              <a:defRPr/>
            </a:pPr>
            <a:r>
              <a:rPr lang="it-IT" sz="3600" i="1" kern="10" dirty="0">
                <a:ln w="9398">
                  <a:solidFill>
                    <a:srgbClr val="000000"/>
                  </a:solidFill>
                  <a:miter lim="800000"/>
                  <a:headEnd/>
                  <a:tailEnd/>
                </a:ln>
                <a:solidFill>
                  <a:schemeClr val="accent2"/>
                </a:solidFill>
                <a:effectLst>
                  <a:outerShdw dist="17819" dir="2700000" algn="ctr" rotWithShape="0">
                    <a:srgbClr val="000000">
                      <a:alpha val="80011"/>
                    </a:srgbClr>
                  </a:outerShdw>
                </a:effectLst>
                <a:latin typeface="Arial Black" panose="020B0A04020102020204" pitchFamily="34" charset="0"/>
              </a:rPr>
              <a:t>I poteri inibitori </a:t>
            </a:r>
          </a:p>
        </p:txBody>
      </p:sp>
      <p:sp>
        <p:nvSpPr>
          <p:cNvPr id="2" name="Segnaposto piè di pagina 1">
            <a:extLst>
              <a:ext uri="{FF2B5EF4-FFF2-40B4-BE49-F238E27FC236}">
                <a16:creationId xmlns:a16="http://schemas.microsoft.com/office/drawing/2014/main" id="{988F9335-1522-FF76-C4F1-D6D710A004DC}"/>
              </a:ext>
            </a:extLst>
          </p:cNvPr>
          <p:cNvSpPr>
            <a:spLocks noGrp="1"/>
          </p:cNvSpPr>
          <p:nvPr>
            <p:ph type="ftr" sz="quarter" idx="11"/>
          </p:nvPr>
        </p:nvSpPr>
        <p:spPr/>
        <p:txBody>
          <a:bodyPr/>
          <a:lstStyle/>
          <a:p>
            <a:r>
              <a:rPr lang="it-IT"/>
              <a:t>M.Serio-Riproduzione riservata -Palermo, 27 febbraio 2026 (ANCI SICILIA)</a:t>
            </a:r>
          </a:p>
        </p:txBody>
      </p:sp>
      <p:sp>
        <p:nvSpPr>
          <p:cNvPr id="3" name="Segnaposto numero diapositiva 2">
            <a:extLst>
              <a:ext uri="{FF2B5EF4-FFF2-40B4-BE49-F238E27FC236}">
                <a16:creationId xmlns:a16="http://schemas.microsoft.com/office/drawing/2014/main" id="{9BAE1745-2871-F91C-01F6-C7DB4B622DDC}"/>
              </a:ext>
            </a:extLst>
          </p:cNvPr>
          <p:cNvSpPr>
            <a:spLocks noGrp="1"/>
          </p:cNvSpPr>
          <p:nvPr>
            <p:ph type="sldNum" sz="quarter" idx="12"/>
          </p:nvPr>
        </p:nvSpPr>
        <p:spPr/>
        <p:txBody>
          <a:bodyPr/>
          <a:lstStyle/>
          <a:p>
            <a:fld id="{56C962FA-7BBA-42EA-B52A-38530D7E724D}" type="slidenum">
              <a:rPr lang="it-IT" smtClean="0"/>
              <a:t>67</a:t>
            </a:fld>
            <a:endParaRPr lang="it-IT"/>
          </a:p>
        </p:txBody>
      </p:sp>
    </p:spTree>
    <p:extLst>
      <p:ext uri="{BB962C8B-B14F-4D97-AF65-F5344CB8AC3E}">
        <p14:creationId xmlns:p14="http://schemas.microsoft.com/office/powerpoint/2010/main" val="26640110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B48847-2CFA-B50E-4E10-C03D4DC64F74}"/>
              </a:ext>
            </a:extLst>
          </p:cNvPr>
          <p:cNvSpPr>
            <a:spLocks noGrp="1"/>
          </p:cNvSpPr>
          <p:nvPr>
            <p:ph type="ctrTitle"/>
          </p:nvPr>
        </p:nvSpPr>
        <p:spPr>
          <a:xfrm>
            <a:off x="603551" y="0"/>
            <a:ext cx="11133574" cy="1379416"/>
          </a:xfrm>
          <a:solidFill>
            <a:srgbClr val="FFFF00"/>
          </a:solidFill>
        </p:spPr>
        <p:txBody>
          <a:bodyPr>
            <a:normAutofit/>
          </a:bodyPr>
          <a:lstStyle/>
          <a:p>
            <a:pPr>
              <a:lnSpc>
                <a:spcPct val="100000"/>
              </a:lnSpc>
              <a:spcBef>
                <a:spcPts val="100"/>
              </a:spcBef>
            </a:pPr>
            <a:r>
              <a:rPr lang="it-IT" sz="4000" b="1" dirty="0">
                <a:solidFill>
                  <a:srgbClr val="BF0000"/>
                </a:solidFill>
                <a:latin typeface="Tw Cen MT"/>
                <a:cs typeface="Tw Cen MT"/>
              </a:rPr>
              <a:t>LA</a:t>
            </a:r>
            <a:r>
              <a:rPr lang="it-IT" sz="4000" b="1" spc="-70" dirty="0">
                <a:solidFill>
                  <a:srgbClr val="BF0000"/>
                </a:solidFill>
                <a:latin typeface="Tw Cen MT"/>
                <a:cs typeface="Tw Cen MT"/>
              </a:rPr>
              <a:t> </a:t>
            </a:r>
            <a:r>
              <a:rPr lang="it-IT" sz="4000" b="1" dirty="0">
                <a:solidFill>
                  <a:srgbClr val="BF0000"/>
                </a:solidFill>
                <a:latin typeface="Tw Cen MT"/>
                <a:cs typeface="Tw Cen MT"/>
              </a:rPr>
              <a:t>S.C.I.A.</a:t>
            </a:r>
            <a:r>
              <a:rPr lang="it-IT" sz="4000" b="1" spc="-70" dirty="0">
                <a:solidFill>
                  <a:srgbClr val="BF0000"/>
                </a:solidFill>
                <a:latin typeface="Tw Cen MT"/>
                <a:cs typeface="Tw Cen MT"/>
              </a:rPr>
              <a:t> </a:t>
            </a:r>
            <a:r>
              <a:rPr lang="it-IT" sz="4000" b="1" dirty="0">
                <a:solidFill>
                  <a:srgbClr val="BF0000"/>
                </a:solidFill>
                <a:latin typeface="Tw Cen MT"/>
                <a:cs typeface="Tw Cen MT"/>
              </a:rPr>
              <a:t>PER</a:t>
            </a:r>
            <a:r>
              <a:rPr lang="it-IT" sz="4000" b="1" spc="-45" dirty="0">
                <a:solidFill>
                  <a:srgbClr val="BF0000"/>
                </a:solidFill>
                <a:latin typeface="Tw Cen MT"/>
                <a:cs typeface="Tw Cen MT"/>
              </a:rPr>
              <a:t> </a:t>
            </a:r>
            <a:r>
              <a:rPr lang="it-IT" sz="4000" b="1" dirty="0">
                <a:solidFill>
                  <a:srgbClr val="BF0000"/>
                </a:solidFill>
                <a:latin typeface="Tw Cen MT"/>
                <a:cs typeface="Tw Cen MT"/>
              </a:rPr>
              <a:t>GLI</a:t>
            </a:r>
            <a:r>
              <a:rPr lang="it-IT" sz="4000" b="1" spc="-35" dirty="0">
                <a:solidFill>
                  <a:srgbClr val="BF0000"/>
                </a:solidFill>
                <a:latin typeface="Tw Cen MT"/>
                <a:cs typeface="Tw Cen MT"/>
              </a:rPr>
              <a:t> SPETTACOLI</a:t>
            </a:r>
            <a:br>
              <a:rPr lang="it-IT" sz="4000" dirty="0">
                <a:latin typeface="Tw Cen MT"/>
                <a:cs typeface="Tw Cen MT"/>
              </a:rPr>
            </a:br>
            <a:r>
              <a:rPr lang="it-IT" sz="4000" b="1" spc="-25" dirty="0">
                <a:solidFill>
                  <a:srgbClr val="BF0000"/>
                </a:solidFill>
                <a:latin typeface="Tw Cen MT"/>
                <a:cs typeface="Tw Cen MT"/>
              </a:rPr>
              <a:t>DAL</a:t>
            </a:r>
            <a:r>
              <a:rPr lang="it-IT" sz="4000" b="1" spc="-275" dirty="0">
                <a:solidFill>
                  <a:srgbClr val="BF0000"/>
                </a:solidFill>
                <a:latin typeface="Tw Cen MT"/>
                <a:cs typeface="Tw Cen MT"/>
              </a:rPr>
              <a:t> </a:t>
            </a:r>
            <a:r>
              <a:rPr lang="it-IT" sz="4000" b="1" spc="-20" dirty="0">
                <a:solidFill>
                  <a:srgbClr val="BF0000"/>
                </a:solidFill>
                <a:latin typeface="Tw Cen MT"/>
                <a:cs typeface="Tw Cen MT"/>
              </a:rPr>
              <a:t>VIVO</a:t>
            </a:r>
            <a:endParaRPr lang="it-IT" sz="4000" dirty="0"/>
          </a:p>
        </p:txBody>
      </p:sp>
      <p:sp>
        <p:nvSpPr>
          <p:cNvPr id="3" name="Sottotitolo 2">
            <a:extLst>
              <a:ext uri="{FF2B5EF4-FFF2-40B4-BE49-F238E27FC236}">
                <a16:creationId xmlns:a16="http://schemas.microsoft.com/office/drawing/2014/main" id="{7E317BB9-9BD2-51A1-327B-A147F793259C}"/>
              </a:ext>
            </a:extLst>
          </p:cNvPr>
          <p:cNvSpPr>
            <a:spLocks noGrp="1"/>
          </p:cNvSpPr>
          <p:nvPr>
            <p:ph type="subTitle" idx="1"/>
          </p:nvPr>
        </p:nvSpPr>
        <p:spPr>
          <a:xfrm>
            <a:off x="603551" y="1497804"/>
            <a:ext cx="11133574" cy="468648"/>
          </a:xfrm>
        </p:spPr>
        <p:txBody>
          <a:bodyPr>
            <a:normAutofit fontScale="77500" lnSpcReduction="20000"/>
          </a:bodyPr>
          <a:lstStyle/>
          <a:p>
            <a:r>
              <a:rPr lang="it-IT" b="1" i="1" dirty="0">
                <a:latin typeface="Tahoma" panose="020B0604030504040204" pitchFamily="34" charset="0"/>
                <a:ea typeface="Tahoma" panose="020B0604030504040204" pitchFamily="34" charset="0"/>
                <a:cs typeface="Tahoma" panose="020B0604030504040204" pitchFamily="34" charset="0"/>
              </a:rPr>
              <a:t>(</a:t>
            </a:r>
            <a:r>
              <a:rPr lang="it-IT" b="1" i="1" spc="-30" dirty="0">
                <a:latin typeface="Tahoma" panose="020B0604030504040204" pitchFamily="34" charset="0"/>
                <a:ea typeface="Tahoma" panose="020B0604030504040204" pitchFamily="34" charset="0"/>
                <a:cs typeface="Tahoma" panose="020B0604030504040204" pitchFamily="34" charset="0"/>
              </a:rPr>
              <a:t>ART.</a:t>
            </a:r>
            <a:r>
              <a:rPr lang="it-IT" b="1" i="1" spc="-190" dirty="0">
                <a:latin typeface="Tahoma" panose="020B0604030504040204" pitchFamily="34" charset="0"/>
                <a:ea typeface="Tahoma" panose="020B0604030504040204" pitchFamily="34" charset="0"/>
                <a:cs typeface="Tahoma" panose="020B0604030504040204" pitchFamily="34" charset="0"/>
              </a:rPr>
              <a:t> </a:t>
            </a:r>
            <a:r>
              <a:rPr lang="it-IT" b="1" i="1" spc="-25" dirty="0">
                <a:latin typeface="Tahoma" panose="020B0604030504040204" pitchFamily="34" charset="0"/>
                <a:ea typeface="Tahoma" panose="020B0604030504040204" pitchFamily="34" charset="0"/>
                <a:cs typeface="Tahoma" panose="020B0604030504040204" pitchFamily="34" charset="0"/>
              </a:rPr>
              <a:t>7 </a:t>
            </a:r>
            <a:r>
              <a:rPr lang="it-IT" b="1" i="1" dirty="0">
                <a:latin typeface="Tahoma" panose="020B0604030504040204" pitchFamily="34" charset="0"/>
                <a:ea typeface="Tahoma" panose="020B0604030504040204" pitchFamily="34" charset="0"/>
                <a:cs typeface="Tahoma" panose="020B0604030504040204" pitchFamily="34" charset="0"/>
              </a:rPr>
              <a:t>D.L.</a:t>
            </a:r>
            <a:r>
              <a:rPr lang="it-IT" b="1" i="1" spc="20" dirty="0">
                <a:latin typeface="Tahoma" panose="020B0604030504040204" pitchFamily="34" charset="0"/>
                <a:ea typeface="Tahoma" panose="020B0604030504040204" pitchFamily="34" charset="0"/>
                <a:cs typeface="Tahoma" panose="020B0604030504040204" pitchFamily="34" charset="0"/>
              </a:rPr>
              <a:t> </a:t>
            </a:r>
            <a:r>
              <a:rPr lang="it-IT" b="1" i="1" dirty="0">
                <a:latin typeface="Tahoma" panose="020B0604030504040204" pitchFamily="34" charset="0"/>
                <a:ea typeface="Tahoma" panose="020B0604030504040204" pitchFamily="34" charset="0"/>
                <a:cs typeface="Tahoma" panose="020B0604030504040204" pitchFamily="34" charset="0"/>
              </a:rPr>
              <a:t>201/2024,</a:t>
            </a:r>
            <a:r>
              <a:rPr lang="it-IT" b="1" i="1" spc="-95" dirty="0">
                <a:latin typeface="Tahoma" panose="020B0604030504040204" pitchFamily="34" charset="0"/>
                <a:ea typeface="Tahoma" panose="020B0604030504040204" pitchFamily="34" charset="0"/>
                <a:cs typeface="Tahoma" panose="020B0604030504040204" pitchFamily="34" charset="0"/>
              </a:rPr>
              <a:t> </a:t>
            </a:r>
            <a:r>
              <a:rPr lang="it-IT" b="1" i="1" dirty="0">
                <a:latin typeface="Tahoma" panose="020B0604030504040204" pitchFamily="34" charset="0"/>
                <a:ea typeface="Tahoma" panose="020B0604030504040204" pitchFamily="34" charset="0"/>
                <a:cs typeface="Tahoma" panose="020B0604030504040204" pitchFamily="34" charset="0"/>
              </a:rPr>
              <a:t>convertito</a:t>
            </a:r>
            <a:r>
              <a:rPr lang="it-IT" b="1" i="1" spc="-100" dirty="0">
                <a:latin typeface="Tahoma" panose="020B0604030504040204" pitchFamily="34" charset="0"/>
                <a:ea typeface="Tahoma" panose="020B0604030504040204" pitchFamily="34" charset="0"/>
                <a:cs typeface="Tahoma" panose="020B0604030504040204" pitchFamily="34" charset="0"/>
              </a:rPr>
              <a:t> dalla </a:t>
            </a:r>
            <a:r>
              <a:rPr lang="it-IT" b="1" i="1" dirty="0">
                <a:latin typeface="Tahoma" panose="020B0604030504040204" pitchFamily="34" charset="0"/>
                <a:ea typeface="Tahoma" panose="020B0604030504040204" pitchFamily="34" charset="0"/>
                <a:cs typeface="Tahoma" panose="020B0604030504040204" pitchFamily="34" charset="0"/>
              </a:rPr>
              <a:t>L.</a:t>
            </a:r>
            <a:r>
              <a:rPr lang="it-IT" b="1" i="1" spc="-70" dirty="0">
                <a:latin typeface="Tahoma" panose="020B0604030504040204" pitchFamily="34" charset="0"/>
                <a:ea typeface="Tahoma" panose="020B0604030504040204" pitchFamily="34" charset="0"/>
                <a:cs typeface="Tahoma" panose="020B0604030504040204" pitchFamily="34" charset="0"/>
              </a:rPr>
              <a:t> n. </a:t>
            </a:r>
            <a:r>
              <a:rPr lang="it-IT" b="1" i="1" spc="-10" dirty="0">
                <a:latin typeface="Tahoma" panose="020B0604030504040204" pitchFamily="34" charset="0"/>
                <a:ea typeface="Tahoma" panose="020B0604030504040204" pitchFamily="34" charset="0"/>
                <a:cs typeface="Tahoma" panose="020B0604030504040204" pitchFamily="34" charset="0"/>
              </a:rPr>
              <a:t>16/25</a:t>
            </a:r>
            <a:r>
              <a:rPr lang="it-IT" b="1" i="1" spc="-25" dirty="0">
                <a:latin typeface="Tahoma" panose="020B0604030504040204" pitchFamily="34" charset="0"/>
                <a:ea typeface="Tahoma" panose="020B0604030504040204" pitchFamily="34" charset="0"/>
                <a:cs typeface="Tahoma" panose="020B0604030504040204" pitchFamily="34" charset="0"/>
              </a:rPr>
              <a:t> e modificato dall’art. 34 della L. 182/25</a:t>
            </a:r>
            <a:endParaRPr lang="it-IT" dirty="0">
              <a:latin typeface="Tahoma" panose="020B0604030504040204" pitchFamily="34" charset="0"/>
              <a:ea typeface="Tahoma" panose="020B0604030504040204" pitchFamily="34" charset="0"/>
              <a:cs typeface="Tahoma" panose="020B0604030504040204" pitchFamily="34" charset="0"/>
            </a:endParaRPr>
          </a:p>
        </p:txBody>
      </p:sp>
      <p:pic>
        <p:nvPicPr>
          <p:cNvPr id="4" name="Immagine 3" descr="Immagine che contiene testo, aria aperta, uomo, vestiti">
            <a:extLst>
              <a:ext uri="{FF2B5EF4-FFF2-40B4-BE49-F238E27FC236}">
                <a16:creationId xmlns:a16="http://schemas.microsoft.com/office/drawing/2014/main" id="{0302ACE6-8153-A5BE-0DBC-632CE82AE2EB}"/>
              </a:ext>
            </a:extLst>
          </p:cNvPr>
          <p:cNvPicPr>
            <a:picLocks noChangeAspect="1"/>
          </p:cNvPicPr>
          <p:nvPr/>
        </p:nvPicPr>
        <p:blipFill>
          <a:blip r:embed="rId2">
            <a:extLst>
              <a:ext uri="{28A0092B-C50C-407E-A947-70E740481C1C}">
                <a14:useLocalDpi xmlns:a14="http://schemas.microsoft.com/office/drawing/2010/main" val="0"/>
              </a:ext>
            </a:extLst>
          </a:blip>
          <a:srcRect t="17568" b="5752"/>
          <a:stretch>
            <a:fillRect/>
          </a:stretch>
        </p:blipFill>
        <p:spPr>
          <a:xfrm>
            <a:off x="1632155" y="1732128"/>
            <a:ext cx="8790038" cy="4499072"/>
          </a:xfrm>
          <a:prstGeom prst="rect">
            <a:avLst/>
          </a:prstGeom>
        </p:spPr>
      </p:pic>
      <p:sp>
        <p:nvSpPr>
          <p:cNvPr id="5" name="Segnaposto piè di pagina 4">
            <a:extLst>
              <a:ext uri="{FF2B5EF4-FFF2-40B4-BE49-F238E27FC236}">
                <a16:creationId xmlns:a16="http://schemas.microsoft.com/office/drawing/2014/main" id="{0176D1EB-FF4B-88FE-C85D-EE80DDE8E255}"/>
              </a:ext>
            </a:extLst>
          </p:cNvPr>
          <p:cNvSpPr>
            <a:spLocks noGrp="1"/>
          </p:cNvSpPr>
          <p:nvPr>
            <p:ph type="ftr" sz="quarter" idx="11"/>
          </p:nvPr>
        </p:nvSpPr>
        <p:spPr/>
        <p:txBody>
          <a:bodyPr/>
          <a:lstStyle/>
          <a:p>
            <a:r>
              <a:rPr lang="it-IT"/>
              <a:t>M.Serio-Riproduzione riservata -Palermo, 27 febbraio 2026 (ANCI SICILIA)</a:t>
            </a:r>
          </a:p>
        </p:txBody>
      </p:sp>
      <p:sp>
        <p:nvSpPr>
          <p:cNvPr id="6" name="Segnaposto numero diapositiva 5">
            <a:extLst>
              <a:ext uri="{FF2B5EF4-FFF2-40B4-BE49-F238E27FC236}">
                <a16:creationId xmlns:a16="http://schemas.microsoft.com/office/drawing/2014/main" id="{D375BB64-1C44-1103-E689-1C713BF73B6F}"/>
              </a:ext>
            </a:extLst>
          </p:cNvPr>
          <p:cNvSpPr>
            <a:spLocks noGrp="1"/>
          </p:cNvSpPr>
          <p:nvPr>
            <p:ph type="sldNum" sz="quarter" idx="12"/>
          </p:nvPr>
        </p:nvSpPr>
        <p:spPr/>
        <p:txBody>
          <a:bodyPr/>
          <a:lstStyle/>
          <a:p>
            <a:fld id="{56C962FA-7BBA-42EA-B52A-38530D7E724D}" type="slidenum">
              <a:rPr lang="it-IT" smtClean="0"/>
              <a:t>68</a:t>
            </a:fld>
            <a:endParaRPr lang="it-IT"/>
          </a:p>
        </p:txBody>
      </p:sp>
    </p:spTree>
    <p:extLst>
      <p:ext uri="{BB962C8B-B14F-4D97-AF65-F5344CB8AC3E}">
        <p14:creationId xmlns:p14="http://schemas.microsoft.com/office/powerpoint/2010/main" val="20753227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AFC53A88-69A9-0E01-CFDF-C58D482DDFA9}"/>
              </a:ext>
            </a:extLst>
          </p:cNvPr>
          <p:cNvSpPr txBox="1"/>
          <p:nvPr/>
        </p:nvSpPr>
        <p:spPr>
          <a:xfrm>
            <a:off x="1278194" y="154487"/>
            <a:ext cx="10402529" cy="523220"/>
          </a:xfrm>
          <a:prstGeom prst="rect">
            <a:avLst/>
          </a:prstGeom>
          <a:noFill/>
        </p:spPr>
        <p:txBody>
          <a:bodyPr wrap="square">
            <a:spAutoFit/>
          </a:bodyPr>
          <a:lstStyle/>
          <a:p>
            <a:pPr algn="ctr"/>
            <a:r>
              <a:rPr lang="it-IT" sz="2800" b="1" i="0" u="none" strike="noStrike" baseline="0" dirty="0">
                <a:solidFill>
                  <a:srgbClr val="FF0000"/>
                </a:solidFill>
              </a:rPr>
              <a:t>Semplificazioni per la realizzazione di spettacoli dal vivo</a:t>
            </a:r>
          </a:p>
        </p:txBody>
      </p:sp>
      <p:sp>
        <p:nvSpPr>
          <p:cNvPr id="8" name="CasellaDiTesto 7">
            <a:extLst>
              <a:ext uri="{FF2B5EF4-FFF2-40B4-BE49-F238E27FC236}">
                <a16:creationId xmlns:a16="http://schemas.microsoft.com/office/drawing/2014/main" id="{11AD8C78-45CA-48E3-7098-B4085BF79C68}"/>
              </a:ext>
            </a:extLst>
          </p:cNvPr>
          <p:cNvSpPr txBox="1"/>
          <p:nvPr/>
        </p:nvSpPr>
        <p:spPr>
          <a:xfrm>
            <a:off x="731463" y="4610633"/>
            <a:ext cx="4847301" cy="1569660"/>
          </a:xfrm>
          <a:prstGeom prst="rect">
            <a:avLst/>
          </a:prstGeom>
          <a:solidFill>
            <a:schemeClr val="bg1"/>
          </a:solidFill>
        </p:spPr>
        <p:txBody>
          <a:bodyPr wrap="square">
            <a:spAutoFit/>
          </a:bodyPr>
          <a:lstStyle/>
          <a:p>
            <a:pPr marL="342900" indent="-342900" algn="just">
              <a:buFont typeface="Arial" panose="020B0604020202020204" pitchFamily="34" charset="0"/>
              <a:buChar char="•"/>
            </a:pPr>
            <a:r>
              <a:rPr lang="it-IT" sz="2400" b="1" dirty="0">
                <a:solidFill>
                  <a:srgbClr val="000000"/>
                </a:solidFill>
              </a:rPr>
              <a:t>Art. 7, del </a:t>
            </a:r>
            <a:r>
              <a:rPr lang="it-IT" sz="2400" b="1" dirty="0">
                <a:solidFill>
                  <a:srgbClr val="000000"/>
                </a:solidFill>
                <a:highlight>
                  <a:srgbClr val="FFFF00"/>
                </a:highlight>
              </a:rPr>
              <a:t>D.L. 201/2024, </a:t>
            </a:r>
            <a:r>
              <a:rPr lang="it-IT" sz="2400" b="1" dirty="0">
                <a:solidFill>
                  <a:srgbClr val="000000"/>
                </a:solidFill>
              </a:rPr>
              <a:t>come </a:t>
            </a:r>
            <a:r>
              <a:rPr lang="it-IT" sz="2400" b="1" dirty="0">
                <a:solidFill>
                  <a:srgbClr val="FF0000"/>
                </a:solidFill>
              </a:rPr>
              <a:t>convertito dalla L.16/2025 </a:t>
            </a:r>
            <a:r>
              <a:rPr lang="it-IT" sz="2400" b="1" dirty="0">
                <a:solidFill>
                  <a:srgbClr val="000000"/>
                </a:solidFill>
              </a:rPr>
              <a:t> e </a:t>
            </a:r>
            <a:r>
              <a:rPr lang="it-IT" sz="2400" b="1" dirty="0">
                <a:solidFill>
                  <a:schemeClr val="tx2">
                    <a:lumMod val="75000"/>
                    <a:lumOff val="25000"/>
                  </a:schemeClr>
                </a:solidFill>
              </a:rPr>
              <a:t>modificato Art. 34 della LEGGE 2 dicembre 2025, n. 182</a:t>
            </a:r>
            <a:endParaRPr lang="it-IT" sz="2400" b="1" u="none" strike="noStrike" baseline="0" dirty="0">
              <a:solidFill>
                <a:schemeClr val="tx2">
                  <a:lumMod val="75000"/>
                  <a:lumOff val="25000"/>
                </a:schemeClr>
              </a:solidFill>
            </a:endParaRPr>
          </a:p>
        </p:txBody>
      </p:sp>
      <p:sp>
        <p:nvSpPr>
          <p:cNvPr id="12" name="CasellaDiTesto 11">
            <a:extLst>
              <a:ext uri="{FF2B5EF4-FFF2-40B4-BE49-F238E27FC236}">
                <a16:creationId xmlns:a16="http://schemas.microsoft.com/office/drawing/2014/main" id="{D2AA73DE-E590-315F-C997-CCD130702731}"/>
              </a:ext>
            </a:extLst>
          </p:cNvPr>
          <p:cNvSpPr txBox="1"/>
          <p:nvPr/>
        </p:nvSpPr>
        <p:spPr>
          <a:xfrm>
            <a:off x="731463" y="677707"/>
            <a:ext cx="5905314" cy="3293209"/>
          </a:xfrm>
          <a:prstGeom prst="rect">
            <a:avLst/>
          </a:prstGeom>
          <a:solidFill>
            <a:schemeClr val="bg1"/>
          </a:solidFill>
        </p:spPr>
        <p:txBody>
          <a:bodyPr wrap="square">
            <a:spAutoFit/>
          </a:bodyPr>
          <a:lstStyle/>
          <a:p>
            <a:pPr marL="342900" indent="-342900">
              <a:buFont typeface="Arial" panose="020B0604020202020204" pitchFamily="34" charset="0"/>
              <a:buChar char="•"/>
            </a:pPr>
            <a:r>
              <a:rPr lang="it-IT" sz="2400" b="1" dirty="0">
                <a:solidFill>
                  <a:srgbClr val="000000"/>
                </a:solidFill>
              </a:rPr>
              <a:t>A</a:t>
            </a:r>
            <a:r>
              <a:rPr lang="it-IT" sz="2400" b="1" u="none" strike="noStrike" baseline="0" dirty="0">
                <a:solidFill>
                  <a:srgbClr val="000000"/>
                </a:solidFill>
              </a:rPr>
              <a:t>rt. 38-bis del </a:t>
            </a:r>
            <a:r>
              <a:rPr lang="it-IT" sz="2400" b="1" u="none" strike="noStrike" baseline="0" dirty="0">
                <a:solidFill>
                  <a:srgbClr val="000000"/>
                </a:solidFill>
                <a:highlight>
                  <a:srgbClr val="FFFF00"/>
                </a:highlight>
              </a:rPr>
              <a:t>D.L.76/2020, </a:t>
            </a:r>
            <a:r>
              <a:rPr lang="it-IT" sz="2400" b="1" u="none" strike="noStrike" baseline="0" dirty="0">
                <a:solidFill>
                  <a:srgbClr val="000000"/>
                </a:solidFill>
              </a:rPr>
              <a:t>come </a:t>
            </a:r>
            <a:r>
              <a:rPr lang="it-IT" sz="2400" b="1" u="none" strike="noStrike" baseline="0" dirty="0">
                <a:solidFill>
                  <a:srgbClr val="FF0000"/>
                </a:solidFill>
              </a:rPr>
              <a:t>convertito dalla L.120/2020 </a:t>
            </a:r>
            <a:r>
              <a:rPr lang="it-IT" sz="2400" b="1" u="none" strike="noStrike" baseline="0" dirty="0"/>
              <a:t>con </a:t>
            </a:r>
            <a:r>
              <a:rPr lang="it-IT" sz="2400" b="1" u="none" strike="noStrike" baseline="0" dirty="0">
                <a:solidFill>
                  <a:schemeClr val="tx2">
                    <a:lumMod val="75000"/>
                    <a:lumOff val="25000"/>
                  </a:schemeClr>
                </a:solidFill>
              </a:rPr>
              <a:t>modificazioni</a:t>
            </a:r>
          </a:p>
          <a:p>
            <a:pPr marL="342900" indent="-342900">
              <a:buFont typeface="Arial" panose="020B0604020202020204" pitchFamily="34" charset="0"/>
              <a:buChar char="•"/>
            </a:pPr>
            <a:endParaRPr lang="it-IT" sz="2400" b="1" u="none" strike="noStrike" baseline="0" dirty="0">
              <a:solidFill>
                <a:schemeClr val="tx2">
                  <a:lumMod val="75000"/>
                  <a:lumOff val="25000"/>
                </a:schemeClr>
              </a:solidFill>
            </a:endParaRPr>
          </a:p>
          <a:p>
            <a:r>
              <a:rPr lang="it-IT" sz="2000" b="1" dirty="0"/>
              <a:t>Da subito nascono criticità per la terminologia usata: </a:t>
            </a:r>
          </a:p>
          <a:p>
            <a:pPr marL="342900" indent="-342900">
              <a:buFont typeface="Arial" panose="020B0604020202020204" pitchFamily="34" charset="0"/>
              <a:buChar char="•"/>
            </a:pPr>
            <a:r>
              <a:rPr lang="it-IT" sz="2400" i="1" dirty="0">
                <a:latin typeface="Tw Cen MT"/>
                <a:cs typeface="Tw Cen MT"/>
              </a:rPr>
              <a:t>(Circolare</a:t>
            </a:r>
            <a:r>
              <a:rPr lang="it-IT" sz="2400" i="1" spc="-50" dirty="0">
                <a:latin typeface="Tw Cen MT"/>
                <a:cs typeface="Tw Cen MT"/>
              </a:rPr>
              <a:t> </a:t>
            </a:r>
            <a:r>
              <a:rPr lang="it-IT" sz="2400" i="1" dirty="0">
                <a:latin typeface="Tw Cen MT"/>
                <a:cs typeface="Tw Cen MT"/>
              </a:rPr>
              <a:t>15015</a:t>
            </a:r>
            <a:r>
              <a:rPr lang="it-IT" sz="2400" i="1" spc="-40" dirty="0">
                <a:latin typeface="Tw Cen MT"/>
                <a:cs typeface="Tw Cen MT"/>
              </a:rPr>
              <a:t> </a:t>
            </a:r>
            <a:r>
              <a:rPr lang="it-IT" sz="2400" i="1" dirty="0">
                <a:latin typeface="Tw Cen MT"/>
                <a:cs typeface="Tw Cen MT"/>
              </a:rPr>
              <a:t>del</a:t>
            </a:r>
            <a:r>
              <a:rPr lang="it-IT" sz="2400" i="1" spc="-55" dirty="0">
                <a:latin typeface="Tw Cen MT"/>
                <a:cs typeface="Tw Cen MT"/>
              </a:rPr>
              <a:t> 0</a:t>
            </a:r>
            <a:r>
              <a:rPr lang="it-IT" sz="2400" i="1" spc="-10" dirty="0">
                <a:latin typeface="Tw Cen MT"/>
                <a:cs typeface="Tw Cen MT"/>
              </a:rPr>
              <a:t>7/05/2024);</a:t>
            </a:r>
          </a:p>
          <a:p>
            <a:pPr marL="342900" indent="-342900">
              <a:buFont typeface="Arial" panose="020B0604020202020204" pitchFamily="34" charset="0"/>
              <a:buChar char="•"/>
            </a:pPr>
            <a:r>
              <a:rPr lang="it-IT" sz="2400" i="1" spc="-10" dirty="0">
                <a:latin typeface="Tw Cen MT"/>
                <a:cs typeface="Tw Cen MT"/>
              </a:rPr>
              <a:t>(Circolare 24547 del 17/07/2024.</a:t>
            </a:r>
            <a:endParaRPr lang="it-IT" sz="2400" dirty="0">
              <a:latin typeface="Tw Cen MT"/>
              <a:cs typeface="Tw Cen MT"/>
            </a:endParaRPr>
          </a:p>
          <a:p>
            <a:pPr marL="342900" indent="-342900">
              <a:buFont typeface="Arial" panose="020B0604020202020204" pitchFamily="34" charset="0"/>
              <a:buChar char="•"/>
            </a:pPr>
            <a:endParaRPr lang="it-IT" sz="2400" b="1" u="none" strike="noStrike" baseline="0" dirty="0">
              <a:solidFill>
                <a:schemeClr val="tx2">
                  <a:lumMod val="75000"/>
                  <a:lumOff val="25000"/>
                </a:schemeClr>
              </a:solidFill>
            </a:endParaRPr>
          </a:p>
        </p:txBody>
      </p:sp>
      <p:sp>
        <p:nvSpPr>
          <p:cNvPr id="4" name="CasellaDiTesto 3">
            <a:extLst>
              <a:ext uri="{FF2B5EF4-FFF2-40B4-BE49-F238E27FC236}">
                <a16:creationId xmlns:a16="http://schemas.microsoft.com/office/drawing/2014/main" id="{805CD181-879D-CE94-685B-143EABC531D4}"/>
              </a:ext>
            </a:extLst>
          </p:cNvPr>
          <p:cNvSpPr txBox="1"/>
          <p:nvPr/>
        </p:nvSpPr>
        <p:spPr>
          <a:xfrm>
            <a:off x="6636777" y="1436656"/>
            <a:ext cx="3810001" cy="369332"/>
          </a:xfrm>
          <a:prstGeom prst="rect">
            <a:avLst/>
          </a:prstGeom>
          <a:noFill/>
        </p:spPr>
        <p:txBody>
          <a:bodyPr wrap="square">
            <a:spAutoFit/>
          </a:bodyPr>
          <a:lstStyle/>
          <a:p>
            <a:r>
              <a:rPr lang="it-IT" sz="1800" b="1" i="0" u="none" strike="noStrike" baseline="0" dirty="0">
                <a:solidFill>
                  <a:srgbClr val="FF0000"/>
                </a:solidFill>
                <a:latin typeface="CIDFont+F3"/>
              </a:rPr>
              <a:t>Vigente dal: 15-9-2020 al 31/12/2024</a:t>
            </a:r>
            <a:endParaRPr lang="it-IT" b="1" dirty="0"/>
          </a:p>
        </p:txBody>
      </p:sp>
      <p:sp>
        <p:nvSpPr>
          <p:cNvPr id="10" name="CasellaDiTesto 9">
            <a:extLst>
              <a:ext uri="{FF2B5EF4-FFF2-40B4-BE49-F238E27FC236}">
                <a16:creationId xmlns:a16="http://schemas.microsoft.com/office/drawing/2014/main" id="{6EF0888A-1CC7-A210-B9A4-AD03FE01C517}"/>
              </a:ext>
            </a:extLst>
          </p:cNvPr>
          <p:cNvSpPr txBox="1"/>
          <p:nvPr/>
        </p:nvSpPr>
        <p:spPr>
          <a:xfrm>
            <a:off x="6735101" y="5002533"/>
            <a:ext cx="3136488" cy="369332"/>
          </a:xfrm>
          <a:prstGeom prst="rect">
            <a:avLst/>
          </a:prstGeom>
          <a:noFill/>
        </p:spPr>
        <p:txBody>
          <a:bodyPr wrap="square">
            <a:spAutoFit/>
          </a:bodyPr>
          <a:lstStyle/>
          <a:p>
            <a:r>
              <a:rPr lang="it-IT" sz="1800" b="1" i="0" u="none" strike="noStrike" baseline="0" dirty="0">
                <a:solidFill>
                  <a:srgbClr val="FF0000"/>
                </a:solidFill>
                <a:latin typeface="CIDFont+F3"/>
              </a:rPr>
              <a:t>In vigore dal 28 dicembre 2024</a:t>
            </a:r>
            <a:endParaRPr lang="it-IT" b="1" dirty="0"/>
          </a:p>
        </p:txBody>
      </p:sp>
      <p:sp>
        <p:nvSpPr>
          <p:cNvPr id="2" name="CasellaDiTesto 1">
            <a:extLst>
              <a:ext uri="{FF2B5EF4-FFF2-40B4-BE49-F238E27FC236}">
                <a16:creationId xmlns:a16="http://schemas.microsoft.com/office/drawing/2014/main" id="{EFB59A17-1FAA-8D1A-20FE-DFA2E78EDB11}"/>
              </a:ext>
            </a:extLst>
          </p:cNvPr>
          <p:cNvSpPr txBox="1"/>
          <p:nvPr/>
        </p:nvSpPr>
        <p:spPr>
          <a:xfrm>
            <a:off x="5712542" y="2455629"/>
            <a:ext cx="184731" cy="369332"/>
          </a:xfrm>
          <a:prstGeom prst="rect">
            <a:avLst/>
          </a:prstGeom>
          <a:noFill/>
        </p:spPr>
        <p:txBody>
          <a:bodyPr wrap="none" rtlCol="0">
            <a:spAutoFit/>
          </a:bodyPr>
          <a:lstStyle/>
          <a:p>
            <a:endParaRPr lang="it-IT" b="1" dirty="0"/>
          </a:p>
        </p:txBody>
      </p:sp>
      <p:sp>
        <p:nvSpPr>
          <p:cNvPr id="7" name="CasellaDiTesto 6">
            <a:extLst>
              <a:ext uri="{FF2B5EF4-FFF2-40B4-BE49-F238E27FC236}">
                <a16:creationId xmlns:a16="http://schemas.microsoft.com/office/drawing/2014/main" id="{665A12D5-D66D-ED84-1A05-AF0EBD14EA44}"/>
              </a:ext>
            </a:extLst>
          </p:cNvPr>
          <p:cNvSpPr txBox="1"/>
          <p:nvPr/>
        </p:nvSpPr>
        <p:spPr>
          <a:xfrm>
            <a:off x="731463" y="3679097"/>
            <a:ext cx="11193106" cy="707886"/>
          </a:xfrm>
          <a:prstGeom prst="rect">
            <a:avLst/>
          </a:prstGeom>
          <a:noFill/>
        </p:spPr>
        <p:txBody>
          <a:bodyPr wrap="square" rtlCol="0">
            <a:spAutoFit/>
          </a:bodyPr>
          <a:lstStyle/>
          <a:p>
            <a:pPr algn="just"/>
            <a:r>
              <a:rPr lang="it-IT" sz="2000" b="1" dirty="0">
                <a:highlight>
                  <a:srgbClr val="FF00FF"/>
                </a:highlight>
              </a:rPr>
              <a:t>In Sicilia la confusione sull’applicazione della norma regna sovrana non soltanto  tra i cittadini ma tra addetti ai lavori (dirigenti, questure,  politici, Giornalisti, operatori  turistici </a:t>
            </a:r>
            <a:r>
              <a:rPr lang="it-IT" sz="2000" b="1" dirty="0" err="1">
                <a:highlight>
                  <a:srgbClr val="FF00FF"/>
                </a:highlight>
              </a:rPr>
              <a:t>ecc</a:t>
            </a:r>
            <a:r>
              <a:rPr lang="it-IT" sz="2000" b="1" dirty="0"/>
              <a:t>….</a:t>
            </a:r>
            <a:endParaRPr lang="it-IT" sz="2000" b="1" dirty="0">
              <a:solidFill>
                <a:srgbClr val="FF0000"/>
              </a:solidFill>
            </a:endParaRPr>
          </a:p>
        </p:txBody>
      </p:sp>
      <p:sp>
        <p:nvSpPr>
          <p:cNvPr id="3" name="Segnaposto piè di pagina 2">
            <a:extLst>
              <a:ext uri="{FF2B5EF4-FFF2-40B4-BE49-F238E27FC236}">
                <a16:creationId xmlns:a16="http://schemas.microsoft.com/office/drawing/2014/main" id="{634CBE21-D4F0-161A-A8F1-49578EDB4757}"/>
              </a:ext>
            </a:extLst>
          </p:cNvPr>
          <p:cNvSpPr>
            <a:spLocks noGrp="1"/>
          </p:cNvSpPr>
          <p:nvPr>
            <p:ph type="ftr" sz="quarter" idx="11"/>
          </p:nvPr>
        </p:nvSpPr>
        <p:spPr/>
        <p:txBody>
          <a:bodyPr/>
          <a:lstStyle/>
          <a:p>
            <a:r>
              <a:rPr lang="it-IT"/>
              <a:t>M.Serio-Riproduzione riservata -Palermo, 27 febbraio 2026 (ANCI SICILIA)</a:t>
            </a:r>
          </a:p>
        </p:txBody>
      </p:sp>
      <p:sp>
        <p:nvSpPr>
          <p:cNvPr id="5" name="Segnaposto numero diapositiva 4">
            <a:extLst>
              <a:ext uri="{FF2B5EF4-FFF2-40B4-BE49-F238E27FC236}">
                <a16:creationId xmlns:a16="http://schemas.microsoft.com/office/drawing/2014/main" id="{994974C0-5C23-7AC8-4846-C3600C5C373E}"/>
              </a:ext>
            </a:extLst>
          </p:cNvPr>
          <p:cNvSpPr>
            <a:spLocks noGrp="1"/>
          </p:cNvSpPr>
          <p:nvPr>
            <p:ph type="sldNum" sz="quarter" idx="12"/>
          </p:nvPr>
        </p:nvSpPr>
        <p:spPr/>
        <p:txBody>
          <a:bodyPr/>
          <a:lstStyle/>
          <a:p>
            <a:fld id="{56C962FA-7BBA-42EA-B52A-38530D7E724D}" type="slidenum">
              <a:rPr lang="it-IT" smtClean="0"/>
              <a:t>69</a:t>
            </a:fld>
            <a:endParaRPr lang="it-IT"/>
          </a:p>
        </p:txBody>
      </p:sp>
    </p:spTree>
    <p:extLst>
      <p:ext uri="{BB962C8B-B14F-4D97-AF65-F5344CB8AC3E}">
        <p14:creationId xmlns:p14="http://schemas.microsoft.com/office/powerpoint/2010/main" val="2613102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hermata, Parallelo, Carattere">
            <a:extLst>
              <a:ext uri="{FF2B5EF4-FFF2-40B4-BE49-F238E27FC236}">
                <a16:creationId xmlns:a16="http://schemas.microsoft.com/office/drawing/2014/main" id="{1206BCAC-AD1B-8B42-F37C-BFD6BA5744CF}"/>
              </a:ext>
            </a:extLst>
          </p:cNvPr>
          <p:cNvPicPr>
            <a:picLocks noChangeAspect="1"/>
          </p:cNvPicPr>
          <p:nvPr/>
        </p:nvPicPr>
        <p:blipFill>
          <a:blip r:embed="rId2"/>
          <a:stretch>
            <a:fillRect/>
          </a:stretch>
        </p:blipFill>
        <p:spPr>
          <a:xfrm>
            <a:off x="2792361" y="0"/>
            <a:ext cx="6887818" cy="6400800"/>
          </a:xfrm>
          <a:prstGeom prst="rect">
            <a:avLst/>
          </a:prstGeom>
        </p:spPr>
      </p:pic>
      <p:sp>
        <p:nvSpPr>
          <p:cNvPr id="2" name="Segnaposto piè di pagina 1">
            <a:extLst>
              <a:ext uri="{FF2B5EF4-FFF2-40B4-BE49-F238E27FC236}">
                <a16:creationId xmlns:a16="http://schemas.microsoft.com/office/drawing/2014/main" id="{1CB06A9A-8366-A2DA-A177-46C87F45799B}"/>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456B5883-0B35-B05B-0067-16258EEC5216}"/>
              </a:ext>
            </a:extLst>
          </p:cNvPr>
          <p:cNvSpPr>
            <a:spLocks noGrp="1"/>
          </p:cNvSpPr>
          <p:nvPr>
            <p:ph type="sldNum" sz="quarter" idx="12"/>
          </p:nvPr>
        </p:nvSpPr>
        <p:spPr/>
        <p:txBody>
          <a:bodyPr/>
          <a:lstStyle/>
          <a:p>
            <a:fld id="{56C962FA-7BBA-42EA-B52A-38530D7E724D}" type="slidenum">
              <a:rPr lang="it-IT" smtClean="0"/>
              <a:t>7</a:t>
            </a:fld>
            <a:endParaRPr lang="it-IT"/>
          </a:p>
        </p:txBody>
      </p:sp>
    </p:spTree>
    <p:extLst>
      <p:ext uri="{BB962C8B-B14F-4D97-AF65-F5344CB8AC3E}">
        <p14:creationId xmlns:p14="http://schemas.microsoft.com/office/powerpoint/2010/main" val="20496705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7CC3F40-5815-A9C2-6E48-146AFFEF458D}"/>
              </a:ext>
            </a:extLst>
          </p:cNvPr>
          <p:cNvSpPr txBox="1"/>
          <p:nvPr/>
        </p:nvSpPr>
        <p:spPr>
          <a:xfrm>
            <a:off x="235974" y="206478"/>
            <a:ext cx="11641393" cy="4462760"/>
          </a:xfrm>
          <a:prstGeom prst="rect">
            <a:avLst/>
          </a:prstGeom>
          <a:solidFill>
            <a:schemeClr val="bg1"/>
          </a:solidFill>
        </p:spPr>
        <p:txBody>
          <a:bodyPr wrap="square">
            <a:spAutoFit/>
          </a:bodyPr>
          <a:lstStyle/>
          <a:p>
            <a:pPr algn="just">
              <a:buNone/>
            </a:pPr>
            <a:r>
              <a:rPr lang="it-IT" dirty="0">
                <a:effectLst/>
              </a:rPr>
              <a:t>L'</a:t>
            </a:r>
            <a:r>
              <a:rPr lang="it-IT" b="1" dirty="0"/>
              <a:t>articolo 7, comma 2, del Decreto Legge 201/2024</a:t>
            </a:r>
            <a:r>
              <a:rPr lang="it-IT" dirty="0"/>
              <a:t> (convertito con modificazioni dalla </a:t>
            </a:r>
            <a:r>
              <a:rPr lang="it-IT" dirty="0">
                <a:hlinkClick r:id="rId2"/>
              </a:rPr>
              <a:t>Legge 16/2025</a:t>
            </a:r>
            <a:r>
              <a:rPr lang="it-IT" dirty="0"/>
              <a:t>) </a:t>
            </a:r>
            <a:r>
              <a:rPr lang="it-IT" b="1" dirty="0"/>
              <a:t>ha reso </a:t>
            </a:r>
            <a:r>
              <a:rPr lang="it-IT" sz="3200" b="1" dirty="0">
                <a:highlight>
                  <a:srgbClr val="FFFF00"/>
                </a:highlight>
              </a:rPr>
              <a:t>strutturale e permanente il regime di semplificazione</a:t>
            </a:r>
            <a:r>
              <a:rPr lang="it-IT" sz="3200" dirty="0">
                <a:highlight>
                  <a:srgbClr val="FFFF00"/>
                </a:highlight>
              </a:rPr>
              <a:t> </a:t>
            </a:r>
            <a:r>
              <a:rPr lang="it-IT" dirty="0"/>
              <a:t>per gli spettacoli dal vivo in tutta Italia(tranne la Sicilia), a partire dal 1° gennaio 2025 </a:t>
            </a:r>
            <a:r>
              <a:rPr lang="it-IT" b="1" dirty="0">
                <a:solidFill>
                  <a:srgbClr val="FF0000"/>
                </a:solidFill>
              </a:rPr>
              <a:t>(1)</a:t>
            </a:r>
          </a:p>
          <a:p>
            <a:pPr algn="just">
              <a:buNone/>
            </a:pPr>
            <a:endParaRPr lang="it-IT" dirty="0"/>
          </a:p>
          <a:p>
            <a:pPr algn="just">
              <a:buNone/>
            </a:pPr>
            <a:r>
              <a:rPr lang="it-IT" b="1" dirty="0">
                <a:solidFill>
                  <a:srgbClr val="FF0000"/>
                </a:solidFill>
              </a:rPr>
              <a:t>Principali novità</a:t>
            </a:r>
          </a:p>
          <a:p>
            <a:pPr algn="just">
              <a:buFont typeface="Arial" panose="020B0604020202020204" pitchFamily="34" charset="0"/>
              <a:buChar char="•"/>
            </a:pPr>
            <a:r>
              <a:rPr lang="it-IT" b="1" dirty="0"/>
              <a:t>SCIA al posto dell'autorizzazione:</a:t>
            </a:r>
            <a:r>
              <a:rPr lang="it-IT" dirty="0"/>
              <a:t> Per gli spettacoli dal vivo (teatro, musica, danza, musical, proiezioni cinematografiche) con un numero massimo di </a:t>
            </a:r>
            <a:r>
              <a:rPr lang="it-IT" b="1" dirty="0"/>
              <a:t>2.000 partecipanti</a:t>
            </a:r>
            <a:r>
              <a:rPr lang="it-IT" dirty="0"/>
              <a:t> e che si svolgono nella fascia oraria tra le </a:t>
            </a:r>
            <a:r>
              <a:rPr lang="it-IT" b="1" dirty="0"/>
              <a:t>ore 8:00 e le ore 1:00</a:t>
            </a:r>
            <a:r>
              <a:rPr lang="it-IT" dirty="0"/>
              <a:t> del giorno seguente, è sufficiente presentare la Segnalazione Certificata di Inizio Attività (SCIA) corredata da una relazione tecnica di un professionista antincendio, superando l'obbligo di autorizzazione.</a:t>
            </a:r>
          </a:p>
          <a:p>
            <a:pPr algn="just">
              <a:buFont typeface="Arial" panose="020B0604020202020204" pitchFamily="34" charset="0"/>
              <a:buChar char="•"/>
            </a:pPr>
            <a:r>
              <a:rPr lang="it-IT" b="1" dirty="0"/>
              <a:t>Competenza comunale:</a:t>
            </a:r>
            <a:r>
              <a:rPr lang="it-IT" dirty="0"/>
              <a:t> Nella Regione Siciliana, a seguito del </a:t>
            </a:r>
            <a:r>
              <a:rPr lang="it-IT" dirty="0">
                <a:hlinkClick r:id="rId3"/>
              </a:rPr>
              <a:t>D. lgs. 12 settembre 2025, n. 138</a:t>
            </a:r>
            <a:r>
              <a:rPr lang="it-IT" dirty="0"/>
              <a:t> (norme di attuazione dello Statuto Siciliano), le funzioni di polizia amministrativa in materia di licenze per spettacoli sono state </a:t>
            </a:r>
            <a:r>
              <a:rPr lang="it-IT" b="1" dirty="0"/>
              <a:t>trasferite ai Comuni</a:t>
            </a:r>
            <a:r>
              <a:rPr lang="it-IT" dirty="0"/>
              <a:t> a partire dal 15 ottobre 2025. Pertanto, la SCIA deve essere presentata al </a:t>
            </a:r>
            <a:r>
              <a:rPr lang="it-IT" b="1" dirty="0"/>
              <a:t>SUAP (Sportello Unico Attività Produttive) comunale</a:t>
            </a:r>
            <a:r>
              <a:rPr lang="it-IT" dirty="0"/>
              <a:t> competente per territorio.</a:t>
            </a:r>
          </a:p>
          <a:p>
            <a:pPr algn="just">
              <a:buFont typeface="Arial" panose="020B0604020202020204" pitchFamily="34" charset="0"/>
              <a:buChar char="•"/>
            </a:pPr>
            <a:r>
              <a:rPr lang="it-IT" b="1" dirty="0"/>
              <a:t>Esclusioni:</a:t>
            </a:r>
            <a:r>
              <a:rPr lang="it-IT" dirty="0"/>
              <a:t> Restano esclusi da questa semplificazione i </a:t>
            </a:r>
            <a:r>
              <a:rPr lang="it-IT" b="1" dirty="0"/>
              <a:t>trattenimenti danzanti</a:t>
            </a:r>
            <a:r>
              <a:rPr lang="it-IT" dirty="0"/>
              <a:t> e attività assimilate (es. discoteche, sale da ballo), che continuano a seguire il percorso autorizzativo ordinario. </a:t>
            </a:r>
          </a:p>
        </p:txBody>
      </p:sp>
      <p:sp>
        <p:nvSpPr>
          <p:cNvPr id="4" name="CasellaDiTesto 3">
            <a:extLst>
              <a:ext uri="{FF2B5EF4-FFF2-40B4-BE49-F238E27FC236}">
                <a16:creationId xmlns:a16="http://schemas.microsoft.com/office/drawing/2014/main" id="{74B6D1BB-88C0-D0C6-B807-3C8FBFEC6796}"/>
              </a:ext>
            </a:extLst>
          </p:cNvPr>
          <p:cNvSpPr txBox="1"/>
          <p:nvPr/>
        </p:nvSpPr>
        <p:spPr>
          <a:xfrm>
            <a:off x="724084" y="4793692"/>
            <a:ext cx="11153283" cy="1200329"/>
          </a:xfrm>
          <a:prstGeom prst="rect">
            <a:avLst/>
          </a:prstGeom>
          <a:noFill/>
        </p:spPr>
        <p:txBody>
          <a:bodyPr wrap="square" rtlCol="0">
            <a:spAutoFit/>
          </a:bodyPr>
          <a:lstStyle/>
          <a:p>
            <a:pPr algn="just"/>
            <a:r>
              <a:rPr lang="it-IT" sz="2400" b="1" dirty="0">
                <a:highlight>
                  <a:srgbClr val="FF00FF"/>
                </a:highlight>
              </a:rPr>
              <a:t>IN SICILIA IL REGIME DELLA SEMPLIFICAZIONE DELLA SCIA PER GLI SPETTACOLI DAL VIVO PARTE  UFFICIALMENTE  IL 15 OTTOBRE 2025 E NON PRIMA</a:t>
            </a:r>
          </a:p>
        </p:txBody>
      </p:sp>
      <p:sp>
        <p:nvSpPr>
          <p:cNvPr id="8" name="CasellaDiTesto 7">
            <a:extLst>
              <a:ext uri="{FF2B5EF4-FFF2-40B4-BE49-F238E27FC236}">
                <a16:creationId xmlns:a16="http://schemas.microsoft.com/office/drawing/2014/main" id="{909B5C9A-970F-D4FE-F403-DAFCBBC91562}"/>
              </a:ext>
            </a:extLst>
          </p:cNvPr>
          <p:cNvSpPr txBox="1"/>
          <p:nvPr/>
        </p:nvSpPr>
        <p:spPr>
          <a:xfrm>
            <a:off x="252135" y="4793692"/>
            <a:ext cx="589934" cy="461665"/>
          </a:xfrm>
          <a:prstGeom prst="rect">
            <a:avLst/>
          </a:prstGeom>
          <a:noFill/>
        </p:spPr>
        <p:txBody>
          <a:bodyPr wrap="square">
            <a:spAutoFit/>
          </a:bodyPr>
          <a:lstStyle/>
          <a:p>
            <a:r>
              <a:rPr lang="it-IT" sz="2400" b="1" dirty="0">
                <a:solidFill>
                  <a:srgbClr val="FF0000"/>
                </a:solidFill>
              </a:rPr>
              <a:t>(1)</a:t>
            </a:r>
            <a:endParaRPr lang="it-IT" sz="2400" dirty="0"/>
          </a:p>
        </p:txBody>
      </p:sp>
      <p:sp>
        <p:nvSpPr>
          <p:cNvPr id="2" name="Segnaposto piè di pagina 1">
            <a:extLst>
              <a:ext uri="{FF2B5EF4-FFF2-40B4-BE49-F238E27FC236}">
                <a16:creationId xmlns:a16="http://schemas.microsoft.com/office/drawing/2014/main" id="{D4CB39F0-3C0D-81CC-1CD0-F48229E0B9A6}"/>
              </a:ext>
            </a:extLst>
          </p:cNvPr>
          <p:cNvSpPr>
            <a:spLocks noGrp="1"/>
          </p:cNvSpPr>
          <p:nvPr>
            <p:ph type="ftr" sz="quarter" idx="11"/>
          </p:nvPr>
        </p:nvSpPr>
        <p:spPr/>
        <p:txBody>
          <a:bodyPr/>
          <a:lstStyle/>
          <a:p>
            <a:r>
              <a:rPr lang="it-IT"/>
              <a:t>M.Serio-Riproduzione riservata -Palermo, 27 febbraio 2026 (ANCI SICILIA)</a:t>
            </a:r>
          </a:p>
        </p:txBody>
      </p:sp>
      <p:sp>
        <p:nvSpPr>
          <p:cNvPr id="5" name="Segnaposto numero diapositiva 4">
            <a:extLst>
              <a:ext uri="{FF2B5EF4-FFF2-40B4-BE49-F238E27FC236}">
                <a16:creationId xmlns:a16="http://schemas.microsoft.com/office/drawing/2014/main" id="{9B34C92D-8E09-E8FC-591A-1910EE6DD1FA}"/>
              </a:ext>
            </a:extLst>
          </p:cNvPr>
          <p:cNvSpPr>
            <a:spLocks noGrp="1"/>
          </p:cNvSpPr>
          <p:nvPr>
            <p:ph type="sldNum" sz="quarter" idx="12"/>
          </p:nvPr>
        </p:nvSpPr>
        <p:spPr/>
        <p:txBody>
          <a:bodyPr/>
          <a:lstStyle/>
          <a:p>
            <a:fld id="{56C962FA-7BBA-42EA-B52A-38530D7E724D}" type="slidenum">
              <a:rPr lang="it-IT" smtClean="0"/>
              <a:t>70</a:t>
            </a:fld>
            <a:endParaRPr lang="it-IT"/>
          </a:p>
        </p:txBody>
      </p:sp>
    </p:spTree>
    <p:extLst>
      <p:ext uri="{BB962C8B-B14F-4D97-AF65-F5344CB8AC3E}">
        <p14:creationId xmlns:p14="http://schemas.microsoft.com/office/powerpoint/2010/main" val="20817433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CBFD12F8-87E2-B5A7-6DB1-138E39CFF6A1}"/>
              </a:ext>
            </a:extLst>
          </p:cNvPr>
          <p:cNvSpPr txBox="1"/>
          <p:nvPr/>
        </p:nvSpPr>
        <p:spPr>
          <a:xfrm>
            <a:off x="304801" y="0"/>
            <a:ext cx="5220928" cy="5270090"/>
          </a:xfrm>
          <a:prstGeom prst="rect">
            <a:avLst/>
          </a:prstGeom>
          <a:solidFill>
            <a:srgbClr val="FFFF00"/>
          </a:solidFill>
        </p:spPr>
        <p:txBody>
          <a:bodyPr wrap="square">
            <a:spAutoFit/>
          </a:bodyPr>
          <a:lstStyle/>
          <a:p>
            <a:pPr>
              <a:defRPr sz="1400"/>
            </a:pPr>
            <a:r>
              <a:rPr lang="it-IT" sz="2400" b="1" dirty="0"/>
              <a:t>COSA CAMBIA</a:t>
            </a:r>
            <a:br>
              <a:rPr lang="it-IT" sz="2400" dirty="0"/>
            </a:br>
            <a:r>
              <a:rPr lang="it-IT" sz="2400" dirty="0"/>
              <a:t>• Basta SCIA al Comune/SUAP</a:t>
            </a:r>
            <a:br>
              <a:rPr lang="it-IT" sz="2400" dirty="0"/>
            </a:br>
            <a:r>
              <a:rPr lang="it-IT" sz="2400" dirty="0"/>
              <a:t>• Nessuna autorizzazione preventiva</a:t>
            </a:r>
            <a:br>
              <a:rPr lang="it-IT" sz="2400" dirty="0"/>
            </a:br>
            <a:r>
              <a:rPr lang="it-IT" sz="2400" dirty="0"/>
              <a:t>• Evento avviabile subito</a:t>
            </a:r>
          </a:p>
          <a:p>
            <a:pPr>
              <a:defRPr sz="1400"/>
            </a:pPr>
            <a:r>
              <a:rPr lang="it-IT" sz="2400" dirty="0"/>
              <a:t>• Orario 8:00–1:00</a:t>
            </a:r>
            <a:br>
              <a:rPr lang="it-IT" sz="2400" dirty="0"/>
            </a:br>
            <a:r>
              <a:rPr lang="it-IT" sz="2400" dirty="0"/>
              <a:t>• Max 2.000 partecipanti</a:t>
            </a:r>
          </a:p>
          <a:p>
            <a:pPr>
              <a:defRPr sz="1400"/>
            </a:pPr>
            <a:endParaRPr lang="it-IT" sz="2400" dirty="0"/>
          </a:p>
          <a:p>
            <a:pPr>
              <a:defRPr sz="1400"/>
            </a:pPr>
            <a:r>
              <a:rPr lang="it-IT" sz="2400" b="1" dirty="0"/>
              <a:t>EVENTI INTERESSATI</a:t>
            </a:r>
            <a:br>
              <a:rPr lang="it-IT" sz="2400" dirty="0"/>
            </a:br>
            <a:r>
              <a:rPr lang="it-IT" sz="2400" dirty="0"/>
              <a:t>• Teatro, musica, danza, cinema</a:t>
            </a:r>
            <a:br>
              <a:rPr lang="it-IT" sz="2400" dirty="0"/>
            </a:br>
            <a:r>
              <a:rPr lang="it-IT" sz="2400" dirty="0"/>
              <a:t>• Festival e rassegne inclusi</a:t>
            </a:r>
          </a:p>
          <a:p>
            <a:pPr>
              <a:defRPr sz="1400"/>
            </a:pPr>
            <a:endParaRPr lang="it-IT" sz="2400" dirty="0"/>
          </a:p>
          <a:p>
            <a:pPr>
              <a:defRPr sz="1400"/>
            </a:pPr>
            <a:r>
              <a:rPr lang="it-IT" sz="2400" b="1" dirty="0"/>
              <a:t>ESCLUSIONI</a:t>
            </a:r>
            <a:br>
              <a:rPr lang="it-IT" sz="2400" dirty="0"/>
            </a:br>
            <a:r>
              <a:rPr lang="it-IT" sz="2400" dirty="0"/>
              <a:t>• Luoghi con vincoli ambientali</a:t>
            </a:r>
            <a:br>
              <a:rPr lang="it-IT" sz="2400" dirty="0"/>
            </a:br>
            <a:r>
              <a:rPr lang="it-IT" sz="2400" dirty="0"/>
              <a:t>• paesaggistici o culturali</a:t>
            </a:r>
          </a:p>
        </p:txBody>
      </p:sp>
      <p:sp>
        <p:nvSpPr>
          <p:cNvPr id="5" name="CasellaDiTesto 4">
            <a:extLst>
              <a:ext uri="{FF2B5EF4-FFF2-40B4-BE49-F238E27FC236}">
                <a16:creationId xmlns:a16="http://schemas.microsoft.com/office/drawing/2014/main" id="{C8D9BEEB-17EC-399F-F2AA-DDA43B180597}"/>
              </a:ext>
            </a:extLst>
          </p:cNvPr>
          <p:cNvSpPr txBox="1"/>
          <p:nvPr/>
        </p:nvSpPr>
        <p:spPr>
          <a:xfrm>
            <a:off x="5525729" y="-9095"/>
            <a:ext cx="6096000" cy="3785652"/>
          </a:xfrm>
          <a:prstGeom prst="rect">
            <a:avLst/>
          </a:prstGeom>
          <a:solidFill>
            <a:schemeClr val="accent1">
              <a:lumMod val="60000"/>
              <a:lumOff val="40000"/>
            </a:schemeClr>
          </a:solidFill>
        </p:spPr>
        <p:txBody>
          <a:bodyPr wrap="square">
            <a:spAutoFit/>
          </a:bodyPr>
          <a:lstStyle/>
          <a:p>
            <a:pPr>
              <a:defRPr sz="1400"/>
            </a:pPr>
            <a:r>
              <a:rPr lang="it-IT" sz="2400" b="1" dirty="0"/>
              <a:t>COSA PRESENTA L’ORGANIZZATORE</a:t>
            </a:r>
            <a:br>
              <a:rPr lang="it-IT" sz="2400" dirty="0"/>
            </a:br>
            <a:r>
              <a:rPr lang="it-IT" sz="2400" dirty="0"/>
              <a:t>• SCIA con dati evento</a:t>
            </a:r>
            <a:br>
              <a:rPr lang="it-IT" sz="2400" dirty="0"/>
            </a:br>
            <a:r>
              <a:rPr lang="it-IT" sz="2400" dirty="0"/>
              <a:t>• Autodichiarazioni</a:t>
            </a:r>
            <a:br>
              <a:rPr lang="it-IT" sz="2400" dirty="0"/>
            </a:br>
            <a:r>
              <a:rPr lang="it-IT" sz="2400" dirty="0"/>
              <a:t>• Relazione tecnica di un professionista</a:t>
            </a:r>
          </a:p>
          <a:p>
            <a:pPr>
              <a:defRPr sz="1400"/>
            </a:pPr>
            <a:r>
              <a:rPr lang="it-IT" sz="2400" b="1" dirty="0"/>
              <a:t>RUOLO DEL COMUNE</a:t>
            </a:r>
            <a:br>
              <a:rPr lang="it-IT" sz="2400" dirty="0"/>
            </a:br>
            <a:r>
              <a:rPr lang="it-IT" sz="2400" dirty="0"/>
              <a:t>• Controlli entro 60 giorni</a:t>
            </a:r>
            <a:br>
              <a:rPr lang="it-IT" sz="2400" dirty="0"/>
            </a:br>
            <a:r>
              <a:rPr lang="it-IT" sz="2400" dirty="0"/>
              <a:t>• Stop attività se irregolare</a:t>
            </a:r>
            <a:br>
              <a:rPr lang="it-IT" sz="2400" dirty="0"/>
            </a:br>
            <a:r>
              <a:rPr lang="it-IT" sz="2400" dirty="0"/>
              <a:t>• Sanzioni se dichiarazioni false</a:t>
            </a:r>
          </a:p>
          <a:p>
            <a:pPr>
              <a:defRPr sz="1400"/>
            </a:pPr>
            <a:endParaRPr lang="it-IT" sz="2400" dirty="0"/>
          </a:p>
          <a:p>
            <a:pPr>
              <a:defRPr sz="1400"/>
            </a:pPr>
            <a:endParaRPr lang="it-IT" sz="2400" dirty="0"/>
          </a:p>
        </p:txBody>
      </p:sp>
      <p:sp>
        <p:nvSpPr>
          <p:cNvPr id="7" name="CasellaDiTesto 6">
            <a:extLst>
              <a:ext uri="{FF2B5EF4-FFF2-40B4-BE49-F238E27FC236}">
                <a16:creationId xmlns:a16="http://schemas.microsoft.com/office/drawing/2014/main" id="{8160A173-7433-ACE3-D40C-505A085D5C96}"/>
              </a:ext>
            </a:extLst>
          </p:cNvPr>
          <p:cNvSpPr txBox="1"/>
          <p:nvPr/>
        </p:nvSpPr>
        <p:spPr>
          <a:xfrm>
            <a:off x="5525729" y="3700430"/>
            <a:ext cx="6096000" cy="1569660"/>
          </a:xfrm>
          <a:prstGeom prst="rect">
            <a:avLst/>
          </a:prstGeom>
          <a:solidFill>
            <a:srgbClr val="00B050"/>
          </a:solidFill>
        </p:spPr>
        <p:txBody>
          <a:bodyPr wrap="square">
            <a:spAutoFit/>
          </a:bodyPr>
          <a:lstStyle/>
          <a:p>
            <a:r>
              <a:rPr lang="it-IT" sz="2400" b="1" dirty="0"/>
              <a:t>OBIETTIVO</a:t>
            </a:r>
            <a:br>
              <a:rPr lang="it-IT" sz="2400" dirty="0"/>
            </a:br>
            <a:r>
              <a:rPr lang="it-IT" sz="2400" dirty="0"/>
              <a:t>• Meno burocrazia</a:t>
            </a:r>
            <a:br>
              <a:rPr lang="it-IT" sz="2400" dirty="0"/>
            </a:br>
            <a:r>
              <a:rPr lang="it-IT" sz="2400" dirty="0"/>
              <a:t>• Più eventi culturali</a:t>
            </a:r>
            <a:br>
              <a:rPr lang="it-IT" sz="2400" dirty="0"/>
            </a:br>
            <a:r>
              <a:rPr lang="it-IT" sz="2400" dirty="0"/>
              <a:t>• Sicurezza garantita</a:t>
            </a:r>
          </a:p>
        </p:txBody>
      </p:sp>
      <p:sp>
        <p:nvSpPr>
          <p:cNvPr id="2" name="Segnaposto piè di pagina 1">
            <a:extLst>
              <a:ext uri="{FF2B5EF4-FFF2-40B4-BE49-F238E27FC236}">
                <a16:creationId xmlns:a16="http://schemas.microsoft.com/office/drawing/2014/main" id="{3DF3D86C-8CB4-7542-CBC4-95B243DAD38A}"/>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963F90AC-2483-5D1B-4C05-05C2653A886B}"/>
              </a:ext>
            </a:extLst>
          </p:cNvPr>
          <p:cNvSpPr>
            <a:spLocks noGrp="1"/>
          </p:cNvSpPr>
          <p:nvPr>
            <p:ph type="sldNum" sz="quarter" idx="12"/>
          </p:nvPr>
        </p:nvSpPr>
        <p:spPr/>
        <p:txBody>
          <a:bodyPr/>
          <a:lstStyle/>
          <a:p>
            <a:fld id="{56C962FA-7BBA-42EA-B52A-38530D7E724D}" type="slidenum">
              <a:rPr lang="it-IT" smtClean="0"/>
              <a:t>71</a:t>
            </a:fld>
            <a:endParaRPr lang="it-IT"/>
          </a:p>
        </p:txBody>
      </p:sp>
    </p:spTree>
    <p:extLst>
      <p:ext uri="{BB962C8B-B14F-4D97-AF65-F5344CB8AC3E}">
        <p14:creationId xmlns:p14="http://schemas.microsoft.com/office/powerpoint/2010/main" val="31818574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F5EE3E31-0778-AD14-EAE8-3FEDDE268485}"/>
              </a:ext>
            </a:extLst>
          </p:cNvPr>
          <p:cNvSpPr txBox="1"/>
          <p:nvPr/>
        </p:nvSpPr>
        <p:spPr>
          <a:xfrm>
            <a:off x="722671" y="816077"/>
            <a:ext cx="10746658" cy="5693866"/>
          </a:xfrm>
          <a:prstGeom prst="rect">
            <a:avLst/>
          </a:prstGeom>
          <a:noFill/>
        </p:spPr>
        <p:txBody>
          <a:bodyPr wrap="square">
            <a:spAutoFit/>
          </a:bodyPr>
          <a:lstStyle/>
          <a:p>
            <a:pPr algn="just"/>
            <a:r>
              <a:rPr lang="it-IT" sz="2800" b="1" dirty="0"/>
              <a:t>Regione Sicilia</a:t>
            </a:r>
          </a:p>
          <a:p>
            <a:pPr algn="just"/>
            <a:r>
              <a:rPr lang="it-IT" sz="2800" b="1" dirty="0"/>
              <a:t>LEGGE 10 agosto 2022, n. 16</a:t>
            </a:r>
          </a:p>
          <a:p>
            <a:pPr algn="just"/>
            <a:r>
              <a:rPr lang="it-IT" sz="2800" b="1" dirty="0"/>
              <a:t>…</a:t>
            </a:r>
          </a:p>
          <a:p>
            <a:pPr algn="just"/>
            <a:r>
              <a:rPr lang="it-IT" sz="2800" b="1" dirty="0"/>
              <a:t>Art. 13    </a:t>
            </a:r>
          </a:p>
          <a:p>
            <a:pPr algn="just">
              <a:buNone/>
            </a:pPr>
            <a:r>
              <a:rPr lang="it-IT" sz="2800" b="1" dirty="0">
                <a:latin typeface="Courier New" panose="02070309020205020404" pitchFamily="49" charset="0"/>
              </a:rPr>
              <a:t>COMMA 71.</a:t>
            </a:r>
            <a:r>
              <a:rPr lang="it-IT" sz="2800" dirty="0">
                <a:latin typeface="Courier New" panose="02070309020205020404" pitchFamily="49" charset="0"/>
              </a:rPr>
              <a:t> </a:t>
            </a:r>
            <a:r>
              <a:rPr lang="it-IT" sz="2800" b="1" dirty="0">
                <a:solidFill>
                  <a:srgbClr val="FF0000"/>
                </a:solidFill>
                <a:latin typeface="Courier New" panose="02070309020205020404" pitchFamily="49" charset="0"/>
              </a:rPr>
              <a:t>Trovano applicazione </a:t>
            </a:r>
            <a:r>
              <a:rPr lang="it-IT" sz="2800" dirty="0">
                <a:latin typeface="Courier New" panose="02070309020205020404" pitchFamily="49" charset="0"/>
              </a:rPr>
              <a:t>nella Regione fino al 31 dicembre 2022, in attuazione del comma 1 dell'art. 10 del decreto-legge 24 marzo  2022,n. 24 convertito con modificazioni dalla legge 19 maggio 2022, n. 52,</a:t>
            </a:r>
            <a:r>
              <a:rPr lang="it-IT" sz="2800" b="1" dirty="0">
                <a:solidFill>
                  <a:srgbClr val="FF0000"/>
                </a:solidFill>
                <a:latin typeface="Courier New" panose="02070309020205020404" pitchFamily="49" charset="0"/>
              </a:rPr>
              <a:t>le disposizioni di cui all'art. 38 bis del  decreto-legge  16  luglio 2020, n. 76, convertito con modificazioni dalla  legge  11  settembre 2020, n. 120 e successive modificazioni. </a:t>
            </a:r>
          </a:p>
        </p:txBody>
      </p:sp>
      <p:pic>
        <p:nvPicPr>
          <p:cNvPr id="1026" name="Picture 2" descr="G.U.R.S. 05/01/2024 - Fimmg Agrigento">
            <a:extLst>
              <a:ext uri="{FF2B5EF4-FFF2-40B4-BE49-F238E27FC236}">
                <a16:creationId xmlns:a16="http://schemas.microsoft.com/office/drawing/2014/main" id="{8AA90361-3FCD-4204-49FE-6FD07BF82A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6147" y="93714"/>
            <a:ext cx="2705100" cy="1695450"/>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piè di pagina 1">
            <a:extLst>
              <a:ext uri="{FF2B5EF4-FFF2-40B4-BE49-F238E27FC236}">
                <a16:creationId xmlns:a16="http://schemas.microsoft.com/office/drawing/2014/main" id="{4E1E6DCD-3402-0A5A-89D8-CAD29057449D}"/>
              </a:ext>
            </a:extLst>
          </p:cNvPr>
          <p:cNvSpPr>
            <a:spLocks noGrp="1"/>
          </p:cNvSpPr>
          <p:nvPr>
            <p:ph type="ftr" sz="quarter" idx="11"/>
          </p:nvPr>
        </p:nvSpPr>
        <p:spPr/>
        <p:txBody>
          <a:bodyPr/>
          <a:lstStyle/>
          <a:p>
            <a:r>
              <a:rPr lang="it-IT"/>
              <a:t>M.Serio-Riproduzione riservata -Palermo, 27 febbraio 2026 (ANCI SICILIA)</a:t>
            </a:r>
          </a:p>
        </p:txBody>
      </p:sp>
      <p:sp>
        <p:nvSpPr>
          <p:cNvPr id="3" name="Segnaposto numero diapositiva 2">
            <a:extLst>
              <a:ext uri="{FF2B5EF4-FFF2-40B4-BE49-F238E27FC236}">
                <a16:creationId xmlns:a16="http://schemas.microsoft.com/office/drawing/2014/main" id="{5E9938B1-EF09-769D-A620-C5C8423DC6BE}"/>
              </a:ext>
            </a:extLst>
          </p:cNvPr>
          <p:cNvSpPr>
            <a:spLocks noGrp="1"/>
          </p:cNvSpPr>
          <p:nvPr>
            <p:ph type="sldNum" sz="quarter" idx="12"/>
          </p:nvPr>
        </p:nvSpPr>
        <p:spPr/>
        <p:txBody>
          <a:bodyPr/>
          <a:lstStyle/>
          <a:p>
            <a:fld id="{56C962FA-7BBA-42EA-B52A-38530D7E724D}" type="slidenum">
              <a:rPr lang="it-IT" smtClean="0"/>
              <a:t>72</a:t>
            </a:fld>
            <a:endParaRPr lang="it-IT"/>
          </a:p>
        </p:txBody>
      </p:sp>
    </p:spTree>
    <p:extLst>
      <p:ext uri="{BB962C8B-B14F-4D97-AF65-F5344CB8AC3E}">
        <p14:creationId xmlns:p14="http://schemas.microsoft.com/office/powerpoint/2010/main" val="39909093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3897E81D-C71F-26D6-D937-3BE738739A3F}"/>
              </a:ext>
            </a:extLst>
          </p:cNvPr>
          <p:cNvSpPr txBox="1"/>
          <p:nvPr/>
        </p:nvSpPr>
        <p:spPr>
          <a:xfrm>
            <a:off x="191729" y="2585886"/>
            <a:ext cx="11808542" cy="4185761"/>
          </a:xfrm>
          <a:prstGeom prst="rect">
            <a:avLst/>
          </a:prstGeom>
          <a:noFill/>
        </p:spPr>
        <p:txBody>
          <a:bodyPr wrap="square">
            <a:spAutoFit/>
          </a:bodyPr>
          <a:lstStyle/>
          <a:p>
            <a:pPr algn="just"/>
            <a:r>
              <a:rPr lang="it-IT" sz="1400" b="1" dirty="0">
                <a:solidFill>
                  <a:srgbClr val="FF0000"/>
                </a:solidFill>
              </a:rPr>
              <a:t>L'art. 22 della legge regionale siciliana n. 1/1979</a:t>
            </a:r>
            <a:r>
              <a:rPr lang="it-IT" sz="1400" dirty="0"/>
              <a:t>, in materia di attribuzione ai Comuni di funzioni amministrative regionali, stabilisce, infatti: </a:t>
            </a:r>
            <a:r>
              <a:rPr lang="it-IT" sz="1400" i="1" dirty="0"/>
              <a:t>"Ai comuni sono attribuite le funzioni di polizia amministrativa di cui al testo unico delle leggi di pubblica sicurezza approvato con regio decreto 18 giugno 1931, n. 733, e successive modifiche. L'esercizio delle stesse funzioni sarà determinato sulla base delle relative norme di attuazione dello Statuto"</a:t>
            </a:r>
            <a:r>
              <a:rPr lang="it-IT" sz="1400" dirty="0"/>
              <a:t>. </a:t>
            </a:r>
          </a:p>
          <a:p>
            <a:pPr algn="just"/>
            <a:r>
              <a:rPr lang="it-IT" sz="1400" dirty="0"/>
              <a:t>Tale ultimo intervento normativo non è stato ancora posto in essere, con il risultato che in Sicilia le licenze per i pubblici spettacoli sono ancora di competenza del questore. Siffatta conclusione è stata convalidata anche dal </a:t>
            </a:r>
            <a:r>
              <a:rPr lang="it-IT" sz="1400" b="1" dirty="0">
                <a:solidFill>
                  <a:srgbClr val="FF0000"/>
                </a:solidFill>
                <a:highlight>
                  <a:srgbClr val="FFFF00"/>
                </a:highlight>
              </a:rPr>
              <a:t>Consiglio di giustizia amministrativa </a:t>
            </a:r>
            <a:r>
              <a:rPr lang="it-IT" sz="1400" b="1" dirty="0">
                <a:solidFill>
                  <a:srgbClr val="FF0000"/>
                </a:solidFill>
              </a:rPr>
              <a:t>per la Regione Siciliana, che, </a:t>
            </a:r>
            <a:r>
              <a:rPr lang="it-IT" sz="1400" b="1" dirty="0">
                <a:solidFill>
                  <a:srgbClr val="FF0000"/>
                </a:solidFill>
                <a:highlight>
                  <a:srgbClr val="FFFF00"/>
                </a:highlight>
              </a:rPr>
              <a:t>nella pronuncia n. 236 del 1989</a:t>
            </a:r>
            <a:r>
              <a:rPr lang="it-IT" sz="1400" b="1" dirty="0">
                <a:solidFill>
                  <a:srgbClr val="FF0000"/>
                </a:solidFill>
              </a:rPr>
              <a:t>, ha statuito che l'art. 22 della </a:t>
            </a:r>
            <a:r>
              <a:rPr lang="it-IT" sz="1400" b="1" dirty="0" err="1">
                <a:solidFill>
                  <a:srgbClr val="FF0000"/>
                </a:solidFill>
              </a:rPr>
              <a:t>l.r</a:t>
            </a:r>
            <a:r>
              <a:rPr lang="it-IT" sz="1400" b="1" dirty="0">
                <a:solidFill>
                  <a:srgbClr val="FF0000"/>
                </a:solidFill>
              </a:rPr>
              <a:t>. n. 1/1979</a:t>
            </a:r>
            <a:r>
              <a:rPr lang="it-IT" sz="1400" dirty="0"/>
              <a:t>, nell'attribuire ai comuni siciliani le funzioni di polizia amministrativa contemplate nel TULPS, precisa che l'esercizio di tali funzioni sarà determinato sulla base delle relative norme di attuazione dello Statuto. In mancanza di dette norme, a giudizio del Consiglio di giustizia amministrativa l'esercizio delle funzioni in questione continua a rimanere nella competenza dell'Autorità di pubblica sicurezza. </a:t>
            </a:r>
          </a:p>
          <a:p>
            <a:pPr algn="just"/>
            <a:r>
              <a:rPr lang="it-IT" sz="1400" dirty="0"/>
              <a:t>Tale orientamento è stato confermato dal </a:t>
            </a:r>
            <a:r>
              <a:rPr lang="it-IT" sz="1400" b="1" dirty="0">
                <a:solidFill>
                  <a:srgbClr val="FF0000"/>
                </a:solidFill>
                <a:highlight>
                  <a:srgbClr val="FFFF00"/>
                </a:highlight>
              </a:rPr>
              <a:t>Consiglio di Stato, che, in un parere (n. 1510 del 2002</a:t>
            </a:r>
            <a:r>
              <a:rPr lang="it-IT" sz="1400" b="1" dirty="0">
                <a:solidFill>
                  <a:srgbClr val="FF0000"/>
                </a:solidFill>
              </a:rPr>
              <a:t>) </a:t>
            </a:r>
            <a:r>
              <a:rPr lang="it-IT" sz="1400" dirty="0"/>
              <a:t>reso su richiesta di questo Ministero, ha ribadito che, ai fini del trasferimento delle funzioni di polizia amministrativa alla Regione Siciliana e alle province e ai comuni della stessa Regione, non siano ammissibili procedure diverse da quella prevista dall'art. 43 dello Statuto speciale. </a:t>
            </a:r>
          </a:p>
          <a:p>
            <a:pPr algn="just"/>
            <a:r>
              <a:rPr lang="it-IT" sz="1400" dirty="0"/>
              <a:t>Il trasferimento delle funzioni di polizia amministrativa contemplate dal TULPS (tra cui le licenze ex artt. 68 e 69) ai Comuni siciliani, dunque, assume valore pregiudiziale sia rispetto alloro esercizio in concreto che, a fortiori, per la loro semplificazione. La Regione Siciliana, pertanto, ha recepito una norma statale (l'art. 38-bis del D.L. n. 76/2020) di semplificazione senza aver preliminarmente attuato la trasposizione delle predette funzioni di polizia amministrativa ai comuni. </a:t>
            </a:r>
            <a:r>
              <a:rPr lang="it-IT" sz="1400" b="1" dirty="0">
                <a:highlight>
                  <a:srgbClr val="FFFF00"/>
                </a:highlight>
              </a:rPr>
              <a:t>Alla luce di quanto premesso, la disposizione di cui all'art. 13, comma 71, della legge regionale siciliana n. 16/2022, che recepisce le previsioni procedurali e temporali di cui agli artt. 38-bis, del D.L. n. 76/2020, e 10, del D.L. n. 24/2022, appare, ad avviso di questo Ufficio, in contrasto con le previsioni statutarie (art. 43, St. Reg. Sic.) e costituzionali (art. 116 Cost., legge cost. n. 2/1948), nonché lesiva delle competenze statali in materia di ordine e sicurezza pubblica, di cui all'art. 117, secondo comma, lett. h), della Costituzione.</a:t>
            </a:r>
          </a:p>
        </p:txBody>
      </p:sp>
      <p:pic>
        <p:nvPicPr>
          <p:cNvPr id="6" name="Immagine 5" descr="Immagine che contiene testo, Carattere">
            <a:extLst>
              <a:ext uri="{FF2B5EF4-FFF2-40B4-BE49-F238E27FC236}">
                <a16:creationId xmlns:a16="http://schemas.microsoft.com/office/drawing/2014/main" id="{5DB5374F-F287-6D4D-F155-72F6243358EB}"/>
              </a:ext>
            </a:extLst>
          </p:cNvPr>
          <p:cNvPicPr>
            <a:picLocks noChangeAspect="1"/>
          </p:cNvPicPr>
          <p:nvPr/>
        </p:nvPicPr>
        <p:blipFill>
          <a:blip r:embed="rId2"/>
          <a:stretch>
            <a:fillRect/>
          </a:stretch>
        </p:blipFill>
        <p:spPr>
          <a:xfrm>
            <a:off x="906489" y="0"/>
            <a:ext cx="9279730" cy="2577703"/>
          </a:xfrm>
          <a:prstGeom prst="rect">
            <a:avLst/>
          </a:prstGeom>
        </p:spPr>
      </p:pic>
      <p:sp>
        <p:nvSpPr>
          <p:cNvPr id="2" name="Segnaposto piè di pagina 1">
            <a:extLst>
              <a:ext uri="{FF2B5EF4-FFF2-40B4-BE49-F238E27FC236}">
                <a16:creationId xmlns:a16="http://schemas.microsoft.com/office/drawing/2014/main" id="{97B1AE28-7722-B6DA-49D2-3159007AAD7B}"/>
              </a:ext>
            </a:extLst>
          </p:cNvPr>
          <p:cNvSpPr>
            <a:spLocks noGrp="1"/>
          </p:cNvSpPr>
          <p:nvPr>
            <p:ph type="ftr" sz="quarter" idx="11"/>
          </p:nvPr>
        </p:nvSpPr>
        <p:spPr/>
        <p:txBody>
          <a:bodyPr/>
          <a:lstStyle/>
          <a:p>
            <a:r>
              <a:rPr lang="it-IT"/>
              <a:t>M.Serio-Riproduzione riservata -Palermo, 27 febbraio 2026 (ANCI SICILIA)</a:t>
            </a:r>
          </a:p>
        </p:txBody>
      </p:sp>
      <p:sp>
        <p:nvSpPr>
          <p:cNvPr id="3" name="Segnaposto numero diapositiva 2">
            <a:extLst>
              <a:ext uri="{FF2B5EF4-FFF2-40B4-BE49-F238E27FC236}">
                <a16:creationId xmlns:a16="http://schemas.microsoft.com/office/drawing/2014/main" id="{26BABAE9-C819-680D-C85B-9CC376CC5DCA}"/>
              </a:ext>
            </a:extLst>
          </p:cNvPr>
          <p:cNvSpPr>
            <a:spLocks noGrp="1"/>
          </p:cNvSpPr>
          <p:nvPr>
            <p:ph type="sldNum" sz="quarter" idx="12"/>
          </p:nvPr>
        </p:nvSpPr>
        <p:spPr/>
        <p:txBody>
          <a:bodyPr/>
          <a:lstStyle/>
          <a:p>
            <a:fld id="{56C962FA-7BBA-42EA-B52A-38530D7E724D}" type="slidenum">
              <a:rPr lang="it-IT" smtClean="0"/>
              <a:t>73</a:t>
            </a:fld>
            <a:endParaRPr lang="it-IT"/>
          </a:p>
        </p:txBody>
      </p:sp>
    </p:spTree>
    <p:extLst>
      <p:ext uri="{BB962C8B-B14F-4D97-AF65-F5344CB8AC3E}">
        <p14:creationId xmlns:p14="http://schemas.microsoft.com/office/powerpoint/2010/main" val="13924403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hermata, Carattere, design">
            <a:extLst>
              <a:ext uri="{FF2B5EF4-FFF2-40B4-BE49-F238E27FC236}">
                <a16:creationId xmlns:a16="http://schemas.microsoft.com/office/drawing/2014/main" id="{05ACA402-621E-68A6-5022-0382791D46A0}"/>
              </a:ext>
            </a:extLst>
          </p:cNvPr>
          <p:cNvPicPr>
            <a:picLocks noChangeAspect="1"/>
          </p:cNvPicPr>
          <p:nvPr/>
        </p:nvPicPr>
        <p:blipFill>
          <a:blip r:embed="rId2"/>
          <a:stretch>
            <a:fillRect/>
          </a:stretch>
        </p:blipFill>
        <p:spPr>
          <a:xfrm>
            <a:off x="231286" y="0"/>
            <a:ext cx="6066046" cy="4145639"/>
          </a:xfrm>
          <a:prstGeom prst="rect">
            <a:avLst/>
          </a:prstGeom>
        </p:spPr>
      </p:pic>
      <p:sp>
        <p:nvSpPr>
          <p:cNvPr id="4" name="CasellaDiTesto 3">
            <a:extLst>
              <a:ext uri="{FF2B5EF4-FFF2-40B4-BE49-F238E27FC236}">
                <a16:creationId xmlns:a16="http://schemas.microsoft.com/office/drawing/2014/main" id="{9EBFBCA3-45B5-7D94-3D16-3D828C50ECB7}"/>
              </a:ext>
            </a:extLst>
          </p:cNvPr>
          <p:cNvSpPr txBox="1"/>
          <p:nvPr/>
        </p:nvSpPr>
        <p:spPr>
          <a:xfrm>
            <a:off x="231286" y="4142065"/>
            <a:ext cx="6150305" cy="1477328"/>
          </a:xfrm>
          <a:prstGeom prst="rect">
            <a:avLst/>
          </a:prstGeom>
          <a:noFill/>
        </p:spPr>
        <p:txBody>
          <a:bodyPr wrap="square">
            <a:spAutoFit/>
          </a:bodyPr>
          <a:lstStyle/>
          <a:p>
            <a:pPr algn="just"/>
            <a:r>
              <a:rPr lang="it-IT" dirty="0">
                <a:latin typeface="Times New Roman" panose="02020603050405020304" pitchFamily="18" charset="0"/>
              </a:rPr>
              <a:t>…</a:t>
            </a:r>
            <a:r>
              <a:rPr lang="it-IT" sz="1800" b="0" i="0" u="none" strike="noStrike" baseline="0" dirty="0">
                <a:latin typeface="Times New Roman" panose="02020603050405020304" pitchFamily="18" charset="0"/>
              </a:rPr>
              <a:t>Deve quindi essere dichiarata l’illegittimità costituzionale dell’art. 13, comma 71, della legge reg. Siciliana n. 16 del 2022 </a:t>
            </a:r>
            <a:r>
              <a:rPr lang="it-IT" sz="1800" b="1" i="0" u="none" strike="noStrike" baseline="0" dirty="0">
                <a:latin typeface="Times New Roman" panose="02020603050405020304" pitchFamily="18" charset="0"/>
              </a:rPr>
              <a:t>per violazione dell’art. 117, secondo comma, lettera h), Cost. e dell’art. 43 dello statuto speciale, </a:t>
            </a:r>
            <a:r>
              <a:rPr lang="it-IT" sz="1800" b="0" i="0" u="none" strike="noStrike" baseline="0" dirty="0">
                <a:latin typeface="Times New Roman" panose="02020603050405020304" pitchFamily="18" charset="0"/>
              </a:rPr>
              <a:t>restando assorbiti gli ulteriori profili di censura.</a:t>
            </a:r>
            <a:endParaRPr lang="it-IT" dirty="0"/>
          </a:p>
        </p:txBody>
      </p:sp>
      <p:sp>
        <p:nvSpPr>
          <p:cNvPr id="6" name="CasellaDiTesto 5">
            <a:extLst>
              <a:ext uri="{FF2B5EF4-FFF2-40B4-BE49-F238E27FC236}">
                <a16:creationId xmlns:a16="http://schemas.microsoft.com/office/drawing/2014/main" id="{0BA6D286-2067-4240-A3C0-E05953FDE94D}"/>
              </a:ext>
            </a:extLst>
          </p:cNvPr>
          <p:cNvSpPr txBox="1"/>
          <p:nvPr/>
        </p:nvSpPr>
        <p:spPr>
          <a:xfrm>
            <a:off x="6096000" y="-1"/>
            <a:ext cx="6096000" cy="3908762"/>
          </a:xfrm>
          <a:prstGeom prst="rect">
            <a:avLst/>
          </a:prstGeom>
          <a:noFill/>
        </p:spPr>
        <p:txBody>
          <a:bodyPr wrap="square">
            <a:spAutoFit/>
          </a:bodyPr>
          <a:lstStyle/>
          <a:p>
            <a:pPr algn="l"/>
            <a:r>
              <a:rPr lang="it-IT" sz="1200" b="0" i="0" u="none" strike="noStrike" baseline="0" dirty="0">
                <a:highlight>
                  <a:srgbClr val="FFFF00"/>
                </a:highlight>
                <a:latin typeface="Times New Roman" panose="02020603050405020304" pitchFamily="18" charset="0"/>
              </a:rPr>
              <a:t>PER QUESTI MOTIVI</a:t>
            </a:r>
          </a:p>
          <a:p>
            <a:pPr algn="l"/>
            <a:r>
              <a:rPr lang="it-IT" sz="2000" b="0" i="0" u="none" strike="noStrike" baseline="0" dirty="0">
                <a:highlight>
                  <a:srgbClr val="FFFF00"/>
                </a:highlight>
                <a:latin typeface="Times New Roman" panose="02020603050405020304" pitchFamily="18" charset="0"/>
              </a:rPr>
              <a:t>LA CORTE COSTITUZIONALE</a:t>
            </a:r>
          </a:p>
          <a:p>
            <a:pPr algn="l"/>
            <a:r>
              <a:rPr lang="it-IT" sz="1800" b="0" i="0" u="none" strike="noStrike" baseline="0" dirty="0">
                <a:highlight>
                  <a:srgbClr val="FFFF00"/>
                </a:highlight>
                <a:latin typeface="Times New Roman" panose="02020603050405020304" pitchFamily="18" charset="0"/>
              </a:rPr>
              <a:t>riservata a separate pronunce la decis</a:t>
            </a:r>
            <a:r>
              <a:rPr lang="it-IT" sz="1800" b="0" i="0" u="none" strike="noStrike" baseline="0" dirty="0">
                <a:latin typeface="Times New Roman" panose="02020603050405020304" pitchFamily="18" charset="0"/>
              </a:rPr>
              <a:t>ione delle ulteriori questioni di legittimità costituzionale promosse</a:t>
            </a:r>
          </a:p>
          <a:p>
            <a:pPr algn="l"/>
            <a:r>
              <a:rPr lang="it-IT" sz="1800" b="0" i="0" u="none" strike="noStrike" baseline="0" dirty="0">
                <a:latin typeface="Times New Roman" panose="02020603050405020304" pitchFamily="18" charset="0"/>
              </a:rPr>
              <a:t>con il ricorso indicato in epigrafe;</a:t>
            </a:r>
          </a:p>
          <a:p>
            <a:pPr algn="l"/>
            <a:r>
              <a:rPr lang="it-IT" sz="1800" b="0" i="0" u="none" strike="noStrike" baseline="0" dirty="0">
                <a:latin typeface="Times New Roman" panose="02020603050405020304" pitchFamily="18" charset="0"/>
              </a:rPr>
              <a:t>1) dichiara l’illegittimità costituzionale dell’art. 13, comma 43, della legge della Regione Siciliana 10</a:t>
            </a:r>
          </a:p>
          <a:p>
            <a:pPr algn="l"/>
            <a:r>
              <a:rPr lang="it-IT" sz="1800" b="0" i="0" u="none" strike="noStrike" baseline="0" dirty="0">
                <a:latin typeface="Times New Roman" panose="02020603050405020304" pitchFamily="18" charset="0"/>
              </a:rPr>
              <a:t>agosto 2022, n. 16 (Modifiche alla legge regionale 25 maggio 2022, n. 13 e alla legge regionale 25 maggio</a:t>
            </a:r>
          </a:p>
          <a:p>
            <a:pPr algn="l"/>
            <a:r>
              <a:rPr lang="it-IT" sz="1800" b="0" i="0" u="none" strike="noStrike" baseline="0" dirty="0">
                <a:latin typeface="Times New Roman" panose="02020603050405020304" pitchFamily="18" charset="0"/>
              </a:rPr>
              <a:t>2022, n. 14. Variazioni al Bilancio di previsione della Regione siciliana per il triennio 2022/2024.</a:t>
            </a:r>
          </a:p>
          <a:p>
            <a:pPr algn="l"/>
            <a:r>
              <a:rPr lang="it-IT" sz="1800" b="0" i="0" u="none" strike="noStrike" baseline="0" dirty="0">
                <a:latin typeface="Times New Roman" panose="02020603050405020304" pitchFamily="18" charset="0"/>
              </a:rPr>
              <a:t>Disposizioni varie);</a:t>
            </a:r>
          </a:p>
          <a:p>
            <a:pPr algn="l"/>
            <a:r>
              <a:rPr lang="it-IT" sz="1800" b="0" i="0" u="none" strike="noStrike" baseline="0" dirty="0">
                <a:highlight>
                  <a:srgbClr val="FFFF00"/>
                </a:highlight>
                <a:latin typeface="Times New Roman" panose="02020603050405020304" pitchFamily="18" charset="0"/>
              </a:rPr>
              <a:t>2) dichiara l’illegittimità costituzionale dell’art. 13, comma 71, della legge reg. Siciliana n. 16 del 2022;</a:t>
            </a:r>
            <a:endParaRPr lang="it-IT" dirty="0">
              <a:highlight>
                <a:srgbClr val="FFFF00"/>
              </a:highlight>
            </a:endParaRPr>
          </a:p>
        </p:txBody>
      </p:sp>
      <p:sp>
        <p:nvSpPr>
          <p:cNvPr id="2" name="Segnaposto piè di pagina 1">
            <a:extLst>
              <a:ext uri="{FF2B5EF4-FFF2-40B4-BE49-F238E27FC236}">
                <a16:creationId xmlns:a16="http://schemas.microsoft.com/office/drawing/2014/main" id="{CAACB254-240B-62EE-E4F8-B04A5CF73AE1}"/>
              </a:ext>
            </a:extLst>
          </p:cNvPr>
          <p:cNvSpPr>
            <a:spLocks noGrp="1"/>
          </p:cNvSpPr>
          <p:nvPr>
            <p:ph type="ftr" sz="quarter" idx="11"/>
          </p:nvPr>
        </p:nvSpPr>
        <p:spPr/>
        <p:txBody>
          <a:bodyPr/>
          <a:lstStyle/>
          <a:p>
            <a:r>
              <a:rPr lang="it-IT"/>
              <a:t>M.Serio-Riproduzione riservata -Palermo, 27 febbraio 2026 (ANCI SICILIA)</a:t>
            </a:r>
          </a:p>
        </p:txBody>
      </p:sp>
      <p:sp>
        <p:nvSpPr>
          <p:cNvPr id="5" name="Segnaposto numero diapositiva 4">
            <a:extLst>
              <a:ext uri="{FF2B5EF4-FFF2-40B4-BE49-F238E27FC236}">
                <a16:creationId xmlns:a16="http://schemas.microsoft.com/office/drawing/2014/main" id="{9C0F2C3F-C9AE-C167-A02E-246C9B28504E}"/>
              </a:ext>
            </a:extLst>
          </p:cNvPr>
          <p:cNvSpPr>
            <a:spLocks noGrp="1"/>
          </p:cNvSpPr>
          <p:nvPr>
            <p:ph type="sldNum" sz="quarter" idx="12"/>
          </p:nvPr>
        </p:nvSpPr>
        <p:spPr/>
        <p:txBody>
          <a:bodyPr/>
          <a:lstStyle/>
          <a:p>
            <a:fld id="{56C962FA-7BBA-42EA-B52A-38530D7E724D}" type="slidenum">
              <a:rPr lang="it-IT" smtClean="0"/>
              <a:t>74</a:t>
            </a:fld>
            <a:endParaRPr lang="it-IT"/>
          </a:p>
        </p:txBody>
      </p:sp>
    </p:spTree>
    <p:extLst>
      <p:ext uri="{BB962C8B-B14F-4D97-AF65-F5344CB8AC3E}">
        <p14:creationId xmlns:p14="http://schemas.microsoft.com/office/powerpoint/2010/main" val="26314681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schermata, documento, lettera">
            <a:extLst>
              <a:ext uri="{FF2B5EF4-FFF2-40B4-BE49-F238E27FC236}">
                <a16:creationId xmlns:a16="http://schemas.microsoft.com/office/drawing/2014/main" id="{9ED0A1F7-7910-977D-462A-BA9676CEF58F}"/>
              </a:ext>
            </a:extLst>
          </p:cNvPr>
          <p:cNvPicPr>
            <a:picLocks noChangeAspect="1"/>
          </p:cNvPicPr>
          <p:nvPr/>
        </p:nvPicPr>
        <p:blipFill>
          <a:blip r:embed="rId2"/>
          <a:stretch>
            <a:fillRect/>
          </a:stretch>
        </p:blipFill>
        <p:spPr>
          <a:xfrm>
            <a:off x="2525160" y="0"/>
            <a:ext cx="5883150" cy="6477561"/>
          </a:xfrm>
          <a:prstGeom prst="rect">
            <a:avLst/>
          </a:prstGeom>
        </p:spPr>
      </p:pic>
      <p:sp>
        <p:nvSpPr>
          <p:cNvPr id="2" name="Segnaposto piè di pagina 1">
            <a:extLst>
              <a:ext uri="{FF2B5EF4-FFF2-40B4-BE49-F238E27FC236}">
                <a16:creationId xmlns:a16="http://schemas.microsoft.com/office/drawing/2014/main" id="{52BE2CB7-2D3A-5864-289F-F6926466A37E}"/>
              </a:ext>
            </a:extLst>
          </p:cNvPr>
          <p:cNvSpPr>
            <a:spLocks noGrp="1"/>
          </p:cNvSpPr>
          <p:nvPr>
            <p:ph type="ftr" sz="quarter" idx="11"/>
          </p:nvPr>
        </p:nvSpPr>
        <p:spPr/>
        <p:txBody>
          <a:bodyPr/>
          <a:lstStyle/>
          <a:p>
            <a:r>
              <a:rPr lang="it-IT"/>
              <a:t>M.Serio-Riproduzione riservata -Palermo, 27 febbraio 2026 (ANCI SICILIA)</a:t>
            </a:r>
          </a:p>
        </p:txBody>
      </p:sp>
      <p:sp>
        <p:nvSpPr>
          <p:cNvPr id="3" name="Segnaposto numero diapositiva 2">
            <a:extLst>
              <a:ext uri="{FF2B5EF4-FFF2-40B4-BE49-F238E27FC236}">
                <a16:creationId xmlns:a16="http://schemas.microsoft.com/office/drawing/2014/main" id="{501B165F-3B80-AE44-A25E-C54C6F53B8DA}"/>
              </a:ext>
            </a:extLst>
          </p:cNvPr>
          <p:cNvSpPr>
            <a:spLocks noGrp="1"/>
          </p:cNvSpPr>
          <p:nvPr>
            <p:ph type="sldNum" sz="quarter" idx="12"/>
          </p:nvPr>
        </p:nvSpPr>
        <p:spPr/>
        <p:txBody>
          <a:bodyPr/>
          <a:lstStyle/>
          <a:p>
            <a:fld id="{56C962FA-7BBA-42EA-B52A-38530D7E724D}" type="slidenum">
              <a:rPr lang="it-IT" smtClean="0"/>
              <a:t>75</a:t>
            </a:fld>
            <a:endParaRPr lang="it-IT"/>
          </a:p>
        </p:txBody>
      </p:sp>
    </p:spTree>
    <p:extLst>
      <p:ext uri="{BB962C8B-B14F-4D97-AF65-F5344CB8AC3E}">
        <p14:creationId xmlns:p14="http://schemas.microsoft.com/office/powerpoint/2010/main" val="7454707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9CF06B2-E0B0-C118-78CD-6DED8E52DF17}"/>
              </a:ext>
            </a:extLst>
          </p:cNvPr>
          <p:cNvPicPr>
            <a:picLocks noChangeAspect="1"/>
          </p:cNvPicPr>
          <p:nvPr/>
        </p:nvPicPr>
        <p:blipFill>
          <a:blip r:embed="rId2"/>
          <a:stretch>
            <a:fillRect/>
          </a:stretch>
        </p:blipFill>
        <p:spPr>
          <a:xfrm>
            <a:off x="84662" y="107497"/>
            <a:ext cx="5004054" cy="4176046"/>
          </a:xfrm>
          <a:prstGeom prst="rect">
            <a:avLst/>
          </a:prstGeom>
        </p:spPr>
      </p:pic>
      <p:pic>
        <p:nvPicPr>
          <p:cNvPr id="7" name="Immagine 6">
            <a:extLst>
              <a:ext uri="{FF2B5EF4-FFF2-40B4-BE49-F238E27FC236}">
                <a16:creationId xmlns:a16="http://schemas.microsoft.com/office/drawing/2014/main" id="{CC023BB5-1347-0B26-7F9A-BE6E93FB83D2}"/>
              </a:ext>
            </a:extLst>
          </p:cNvPr>
          <p:cNvPicPr>
            <a:picLocks noChangeAspect="1"/>
          </p:cNvPicPr>
          <p:nvPr/>
        </p:nvPicPr>
        <p:blipFill>
          <a:blip r:embed="rId3"/>
          <a:stretch>
            <a:fillRect/>
          </a:stretch>
        </p:blipFill>
        <p:spPr>
          <a:xfrm>
            <a:off x="5088716" y="194897"/>
            <a:ext cx="6893647" cy="1459085"/>
          </a:xfrm>
          <a:prstGeom prst="rect">
            <a:avLst/>
          </a:prstGeom>
        </p:spPr>
      </p:pic>
      <p:pic>
        <p:nvPicPr>
          <p:cNvPr id="9" name="Immagine 8">
            <a:extLst>
              <a:ext uri="{FF2B5EF4-FFF2-40B4-BE49-F238E27FC236}">
                <a16:creationId xmlns:a16="http://schemas.microsoft.com/office/drawing/2014/main" id="{A0985E7E-D7C6-0654-3830-12AED4659052}"/>
              </a:ext>
            </a:extLst>
          </p:cNvPr>
          <p:cNvPicPr>
            <a:picLocks noChangeAspect="1"/>
          </p:cNvPicPr>
          <p:nvPr/>
        </p:nvPicPr>
        <p:blipFill>
          <a:blip r:embed="rId4"/>
          <a:stretch>
            <a:fillRect/>
          </a:stretch>
        </p:blipFill>
        <p:spPr>
          <a:xfrm>
            <a:off x="5221336" y="1653982"/>
            <a:ext cx="6886002" cy="3056146"/>
          </a:xfrm>
          <a:prstGeom prst="rect">
            <a:avLst/>
          </a:prstGeom>
        </p:spPr>
      </p:pic>
      <p:sp>
        <p:nvSpPr>
          <p:cNvPr id="2" name="Segnaposto piè di pagina 1">
            <a:extLst>
              <a:ext uri="{FF2B5EF4-FFF2-40B4-BE49-F238E27FC236}">
                <a16:creationId xmlns:a16="http://schemas.microsoft.com/office/drawing/2014/main" id="{BD2AD563-3DE8-A37D-5B2D-626CC9D0EA52}"/>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B944461E-8403-FA1E-6F83-EAB25C85CF1A}"/>
              </a:ext>
            </a:extLst>
          </p:cNvPr>
          <p:cNvSpPr>
            <a:spLocks noGrp="1"/>
          </p:cNvSpPr>
          <p:nvPr>
            <p:ph type="sldNum" sz="quarter" idx="12"/>
          </p:nvPr>
        </p:nvSpPr>
        <p:spPr/>
        <p:txBody>
          <a:bodyPr/>
          <a:lstStyle/>
          <a:p>
            <a:fld id="{56C962FA-7BBA-42EA-B52A-38530D7E724D}" type="slidenum">
              <a:rPr lang="it-IT" smtClean="0"/>
              <a:t>76</a:t>
            </a:fld>
            <a:endParaRPr lang="it-IT"/>
          </a:p>
        </p:txBody>
      </p:sp>
    </p:spTree>
    <p:extLst>
      <p:ext uri="{BB962C8B-B14F-4D97-AF65-F5344CB8AC3E}">
        <p14:creationId xmlns:p14="http://schemas.microsoft.com/office/powerpoint/2010/main" val="9322630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6A4F9C33-68B8-3F27-F284-51A39A73E0A0}"/>
              </a:ext>
            </a:extLst>
          </p:cNvPr>
          <p:cNvSpPr txBox="1"/>
          <p:nvPr/>
        </p:nvSpPr>
        <p:spPr>
          <a:xfrm>
            <a:off x="245806" y="117988"/>
            <a:ext cx="11779046" cy="6401753"/>
          </a:xfrm>
          <a:prstGeom prst="rect">
            <a:avLst/>
          </a:prstGeom>
          <a:noFill/>
        </p:spPr>
        <p:txBody>
          <a:bodyPr wrap="square">
            <a:spAutoFit/>
          </a:bodyPr>
          <a:lstStyle/>
          <a:p>
            <a:pPr algn="just"/>
            <a:r>
              <a:rPr lang="it-IT" dirty="0"/>
              <a:t>Premessa</a:t>
            </a:r>
          </a:p>
          <a:p>
            <a:pPr algn="just"/>
            <a:r>
              <a:rPr lang="it-IT" dirty="0"/>
              <a:t>Fino al 14 ottobre 2025, in Sicilia, le funzioni di polizia amministrativa in materia di pubblici spettacoli – di qualunque natura – erano attribuite alla Questura, in forza delle norme di attuazione dello Statuto speciale della Regione Siciliana. La Regione era pienamente consapevole di tale ripartizione di competenze già all’indomani dell’emanazione del </a:t>
            </a:r>
            <a:r>
              <a:rPr lang="it-IT" b="1" dirty="0"/>
              <a:t>D.P.R. 24 luglio 1977, n. 616</a:t>
            </a:r>
            <a:r>
              <a:rPr lang="it-IT" dirty="0"/>
              <a:t>. Non a caso, l’art. 22 della </a:t>
            </a:r>
            <a:r>
              <a:rPr lang="it-IT" b="1" dirty="0"/>
              <a:t>legge regionale siciliana n. 1 del 1979 </a:t>
            </a:r>
            <a:r>
              <a:rPr lang="it-IT" dirty="0"/>
              <a:t>stabiliva espressamente: </a:t>
            </a:r>
            <a:r>
              <a:rPr lang="it-IT" i="1" dirty="0"/>
              <a:t>«</a:t>
            </a:r>
            <a:r>
              <a:rPr lang="it-IT" i="1" dirty="0">
                <a:highlight>
                  <a:srgbClr val="FFFF00"/>
                </a:highlight>
              </a:rPr>
              <a:t>L’esercizio delle stesse funzioni </a:t>
            </a:r>
            <a:r>
              <a:rPr lang="it-IT" sz="1400" i="1" dirty="0">
                <a:highlight>
                  <a:srgbClr val="FFFF00"/>
                </a:highlight>
              </a:rPr>
              <a:t>-</a:t>
            </a:r>
            <a:r>
              <a:rPr lang="it-IT" sz="1400" dirty="0">
                <a:highlight>
                  <a:srgbClr val="FFFF00"/>
                </a:highlight>
              </a:rPr>
              <a:t>di polizia amministrativa- </a:t>
            </a:r>
            <a:r>
              <a:rPr lang="it-IT" i="1" dirty="0">
                <a:highlight>
                  <a:srgbClr val="FFFF00"/>
                </a:highlight>
              </a:rPr>
              <a:t>sarà determinato sulla base delle relative norme di attuazione dello Statuto". </a:t>
            </a:r>
            <a:r>
              <a:rPr lang="it-IT" dirty="0"/>
              <a:t>Tale interpretazione è stata successivamente confermata dalla giurisprudenza amministrativa, in particolare: </a:t>
            </a:r>
          </a:p>
          <a:p>
            <a:pPr marL="285750" indent="-285750" algn="just">
              <a:buFont typeface="Arial" panose="020B0604020202020204" pitchFamily="34" charset="0"/>
              <a:buChar char="•"/>
            </a:pPr>
            <a:r>
              <a:rPr lang="it-IT" dirty="0"/>
              <a:t>dal </a:t>
            </a:r>
            <a:r>
              <a:rPr lang="it-IT" b="1" dirty="0"/>
              <a:t>Consiglio di Giustizia Amministrativa </a:t>
            </a:r>
            <a:r>
              <a:rPr lang="it-IT" dirty="0"/>
              <a:t>per la Regione Siciliana, con la pronuncia n. 236 del 1989;</a:t>
            </a:r>
          </a:p>
          <a:p>
            <a:pPr marL="285750" indent="-285750" algn="just">
              <a:buFont typeface="Arial" panose="020B0604020202020204" pitchFamily="34" charset="0"/>
              <a:buChar char="•"/>
            </a:pPr>
            <a:r>
              <a:rPr lang="it-IT" dirty="0"/>
              <a:t>dal </a:t>
            </a:r>
            <a:r>
              <a:rPr lang="it-IT" b="1" dirty="0"/>
              <a:t>Consiglio di Stato</a:t>
            </a:r>
            <a:r>
              <a:rPr lang="it-IT" dirty="0"/>
              <a:t>, nel parere n. 1510 del 2002, reso su richiesta del Ministero competente. </a:t>
            </a:r>
          </a:p>
          <a:p>
            <a:pPr marL="285750" indent="-285750" algn="just">
              <a:buFont typeface="Arial" panose="020B0604020202020204" pitchFamily="34" charset="0"/>
              <a:buChar char="•"/>
            </a:pPr>
            <a:endParaRPr lang="it-IT" dirty="0"/>
          </a:p>
          <a:p>
            <a:pPr algn="just"/>
            <a:r>
              <a:rPr lang="it-IT" dirty="0"/>
              <a:t>Nonostante ciò, </a:t>
            </a:r>
            <a:r>
              <a:rPr lang="it-IT" b="1" dirty="0"/>
              <a:t>la Regione Siciliana ha tentato, prima nel 2015 e poi nel 2021, mediante legge regionale*, di recepire la disciplina </a:t>
            </a:r>
            <a:r>
              <a:rPr lang="it-IT" dirty="0"/>
              <a:t>in materia di spettacoli relativa alla SCIA per eventi, spettacoli o trattenimenti temporanei con un massimo di 200 partecipanti, da svolgersi entro le ore 24:00. Successivamente, nel </a:t>
            </a:r>
            <a:r>
              <a:rPr lang="it-IT" b="1" dirty="0"/>
              <a:t>2022,</a:t>
            </a:r>
            <a:r>
              <a:rPr lang="it-IT" dirty="0"/>
              <a:t> ha ulteriormente esteso tale intervento normativo, recependo la disciplina della SCIA per eventi fino a 2.000 partecipanti (art. 13 LEGGE 10 agosto 2022, n. 16).</a:t>
            </a:r>
          </a:p>
          <a:p>
            <a:pPr algn="just"/>
            <a:r>
              <a:rPr lang="it-IT" dirty="0"/>
              <a:t>Tale iniziativa legislativa è stata però censurata dalla </a:t>
            </a:r>
            <a:r>
              <a:rPr lang="it-IT" b="1" dirty="0">
                <a:solidFill>
                  <a:srgbClr val="FF0000"/>
                </a:solidFill>
              </a:rPr>
              <a:t>Corte Costituzionale che, con la sentenza n. 136 del 2023</a:t>
            </a:r>
            <a:r>
              <a:rPr lang="it-IT" dirty="0"/>
              <a:t>, ha dichiarato l’illegittimità costituzionale della normativa regionale, ponendo così definitivamente fine alla questione. Ora si apre una fase nuova con il trasferimento delle funzioni disposto dal d.lgs. 12 settembre 2025, n. 138. Resta tuttavia il dato oggettivo che, nel periodo precedente, tutti coloro che hanno fatto ricorso alla SCIA in luogo della prescritta autorizzazione hanno operato in contrasto con il quadro normativo vigente.</a:t>
            </a:r>
          </a:p>
          <a:p>
            <a:pPr algn="just"/>
            <a:r>
              <a:rPr lang="it-IT" dirty="0"/>
              <a:t>Mario Serio -Riproduzione riservata</a:t>
            </a:r>
          </a:p>
          <a:p>
            <a:pPr algn="just"/>
            <a:r>
              <a:rPr lang="it-IT" sz="1400" dirty="0"/>
              <a:t>*Art. 82 LEGGE 7 maggio 2015, n. 9 e  Art, 6 LEGGE 15 giugno 2021, n. 13.</a:t>
            </a:r>
          </a:p>
        </p:txBody>
      </p:sp>
      <p:sp>
        <p:nvSpPr>
          <p:cNvPr id="2" name="Segnaposto piè di pagina 1">
            <a:extLst>
              <a:ext uri="{FF2B5EF4-FFF2-40B4-BE49-F238E27FC236}">
                <a16:creationId xmlns:a16="http://schemas.microsoft.com/office/drawing/2014/main" id="{520442BA-2D6B-12BD-9FFD-F8603B39CC5C}"/>
              </a:ext>
            </a:extLst>
          </p:cNvPr>
          <p:cNvSpPr>
            <a:spLocks noGrp="1"/>
          </p:cNvSpPr>
          <p:nvPr>
            <p:ph type="ftr" sz="quarter" idx="11"/>
          </p:nvPr>
        </p:nvSpPr>
        <p:spPr/>
        <p:txBody>
          <a:bodyPr/>
          <a:lstStyle/>
          <a:p>
            <a:r>
              <a:rPr lang="it-IT"/>
              <a:t>M.Serio-Riproduzione riservata -Palermo, 27 febbraio 2026 (ANCI SICILIA)</a:t>
            </a:r>
          </a:p>
        </p:txBody>
      </p:sp>
      <p:sp>
        <p:nvSpPr>
          <p:cNvPr id="3" name="Segnaposto numero diapositiva 2">
            <a:extLst>
              <a:ext uri="{FF2B5EF4-FFF2-40B4-BE49-F238E27FC236}">
                <a16:creationId xmlns:a16="http://schemas.microsoft.com/office/drawing/2014/main" id="{DAE3B31A-261F-0D43-D4D3-EBDBC6DF2A9B}"/>
              </a:ext>
            </a:extLst>
          </p:cNvPr>
          <p:cNvSpPr>
            <a:spLocks noGrp="1"/>
          </p:cNvSpPr>
          <p:nvPr>
            <p:ph type="sldNum" sz="quarter" idx="12"/>
          </p:nvPr>
        </p:nvSpPr>
        <p:spPr/>
        <p:txBody>
          <a:bodyPr/>
          <a:lstStyle/>
          <a:p>
            <a:fld id="{56C962FA-7BBA-42EA-B52A-38530D7E724D}" type="slidenum">
              <a:rPr lang="it-IT" smtClean="0"/>
              <a:t>77</a:t>
            </a:fld>
            <a:endParaRPr lang="it-IT"/>
          </a:p>
        </p:txBody>
      </p:sp>
    </p:spTree>
    <p:extLst>
      <p:ext uri="{BB962C8B-B14F-4D97-AF65-F5344CB8AC3E}">
        <p14:creationId xmlns:p14="http://schemas.microsoft.com/office/powerpoint/2010/main" val="14227014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B3C27F5-9A67-A6DE-2F22-1AF968D12B10}"/>
              </a:ext>
            </a:extLst>
          </p:cNvPr>
          <p:cNvPicPr>
            <a:picLocks noChangeAspect="1"/>
          </p:cNvPicPr>
          <p:nvPr/>
        </p:nvPicPr>
        <p:blipFill>
          <a:blip r:embed="rId2"/>
          <a:stretch>
            <a:fillRect/>
          </a:stretch>
        </p:blipFill>
        <p:spPr>
          <a:xfrm>
            <a:off x="0" y="0"/>
            <a:ext cx="6449961" cy="6449961"/>
          </a:xfrm>
          <a:prstGeom prst="rect">
            <a:avLst/>
          </a:prstGeom>
        </p:spPr>
      </p:pic>
      <p:sp>
        <p:nvSpPr>
          <p:cNvPr id="5" name="CasellaDiTesto 4">
            <a:extLst>
              <a:ext uri="{FF2B5EF4-FFF2-40B4-BE49-F238E27FC236}">
                <a16:creationId xmlns:a16="http://schemas.microsoft.com/office/drawing/2014/main" id="{8888D9BE-EACA-D08D-80BA-7231F00EC094}"/>
              </a:ext>
            </a:extLst>
          </p:cNvPr>
          <p:cNvSpPr txBox="1"/>
          <p:nvPr/>
        </p:nvSpPr>
        <p:spPr>
          <a:xfrm>
            <a:off x="5220930" y="753326"/>
            <a:ext cx="6980904" cy="1749774"/>
          </a:xfrm>
          <a:prstGeom prst="rect">
            <a:avLst/>
          </a:prstGeom>
          <a:noFill/>
        </p:spPr>
        <p:txBody>
          <a:bodyPr wrap="square">
            <a:spAutoFit/>
          </a:bodyPr>
          <a:lstStyle/>
          <a:p>
            <a:pPr>
              <a:lnSpc>
                <a:spcPct val="107000"/>
              </a:lnSpc>
              <a:spcAft>
                <a:spcPts val="800"/>
              </a:spcAft>
              <a:buNone/>
            </a:pPr>
            <a:r>
              <a:rPr lang="it-IT" sz="3200" b="1" kern="1800" dirty="0">
                <a:effectLst/>
                <a:latin typeface="Segoe UI Emoji" panose="020B0502040204020203" pitchFamily="34" charset="0"/>
                <a:ea typeface="Times New Roman" panose="02020603050405020304" pitchFamily="18" charset="0"/>
                <a:cs typeface="Segoe UI Emoji" panose="020B0502040204020203" pitchFamily="34" charset="0"/>
              </a:rPr>
              <a:t>🏛️</a:t>
            </a:r>
            <a:r>
              <a:rPr lang="it-IT" sz="3200" b="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it-IT" sz="3200" b="1" kern="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D.lgs. 12 settembre 2025, n. 138</a:t>
            </a:r>
            <a:endParaRPr lang="it-IT" sz="32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buNone/>
            </a:pPr>
            <a:r>
              <a:rPr lang="it-IT" sz="3200" b="1" kern="0" dirty="0">
                <a:effectLst/>
                <a:latin typeface="Times New Roman" panose="02020603050405020304" pitchFamily="18" charset="0"/>
                <a:ea typeface="Times New Roman" panose="02020603050405020304" pitchFamily="18" charset="0"/>
                <a:cs typeface="Times New Roman" panose="02020603050405020304" pitchFamily="18" charset="0"/>
              </a:rPr>
              <a:t>Trasferimento funzioni di polizia amministrativa – Regione Siciliana</a:t>
            </a:r>
            <a:endParaRPr lang="it-IT"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CasellaDiTesto 2">
            <a:extLst>
              <a:ext uri="{FF2B5EF4-FFF2-40B4-BE49-F238E27FC236}">
                <a16:creationId xmlns:a16="http://schemas.microsoft.com/office/drawing/2014/main" id="{FB5962D0-971A-A59D-F71F-47D7B0C7FB3D}"/>
              </a:ext>
            </a:extLst>
          </p:cNvPr>
          <p:cNvSpPr txBox="1"/>
          <p:nvPr/>
        </p:nvSpPr>
        <p:spPr>
          <a:xfrm>
            <a:off x="6211531" y="2855648"/>
            <a:ext cx="4948082" cy="369332"/>
          </a:xfrm>
          <a:prstGeom prst="rect">
            <a:avLst/>
          </a:prstGeom>
          <a:noFill/>
        </p:spPr>
        <p:txBody>
          <a:bodyPr wrap="square">
            <a:spAutoFit/>
          </a:bodyPr>
          <a:lstStyle/>
          <a:p>
            <a:r>
              <a:rPr lang="it-IT" b="1" dirty="0">
                <a:solidFill>
                  <a:srgbClr val="FF0000"/>
                </a:solidFill>
              </a:rPr>
              <a:t>Entrata in vigore del provvedimento: 15/10/2025 </a:t>
            </a:r>
            <a:endParaRPr lang="it-IT" dirty="0"/>
          </a:p>
        </p:txBody>
      </p:sp>
      <p:sp>
        <p:nvSpPr>
          <p:cNvPr id="2" name="Segnaposto piè di pagina 1">
            <a:extLst>
              <a:ext uri="{FF2B5EF4-FFF2-40B4-BE49-F238E27FC236}">
                <a16:creationId xmlns:a16="http://schemas.microsoft.com/office/drawing/2014/main" id="{6097CE21-3F1E-D251-2B4F-419AA8219FCE}"/>
              </a:ext>
            </a:extLst>
          </p:cNvPr>
          <p:cNvSpPr>
            <a:spLocks noGrp="1"/>
          </p:cNvSpPr>
          <p:nvPr>
            <p:ph type="ftr" sz="quarter" idx="11"/>
          </p:nvPr>
        </p:nvSpPr>
        <p:spPr/>
        <p:txBody>
          <a:bodyPr/>
          <a:lstStyle/>
          <a:p>
            <a:r>
              <a:rPr lang="it-IT"/>
              <a:t>M.Serio-Riproduzione riservata -Palermo, 27 febbraio 2026 (ANCI SICILIA)</a:t>
            </a:r>
          </a:p>
        </p:txBody>
      </p:sp>
      <p:sp>
        <p:nvSpPr>
          <p:cNvPr id="6" name="Segnaposto numero diapositiva 5">
            <a:extLst>
              <a:ext uri="{FF2B5EF4-FFF2-40B4-BE49-F238E27FC236}">
                <a16:creationId xmlns:a16="http://schemas.microsoft.com/office/drawing/2014/main" id="{2BBA1BB0-1AAD-4558-5F56-94B261AA3D0E}"/>
              </a:ext>
            </a:extLst>
          </p:cNvPr>
          <p:cNvSpPr>
            <a:spLocks noGrp="1"/>
          </p:cNvSpPr>
          <p:nvPr>
            <p:ph type="sldNum" sz="quarter" idx="12"/>
          </p:nvPr>
        </p:nvSpPr>
        <p:spPr/>
        <p:txBody>
          <a:bodyPr/>
          <a:lstStyle/>
          <a:p>
            <a:fld id="{56C962FA-7BBA-42EA-B52A-38530D7E724D}" type="slidenum">
              <a:rPr lang="it-IT" smtClean="0"/>
              <a:t>78</a:t>
            </a:fld>
            <a:endParaRPr lang="it-IT"/>
          </a:p>
        </p:txBody>
      </p:sp>
    </p:spTree>
    <p:extLst>
      <p:ext uri="{BB962C8B-B14F-4D97-AF65-F5344CB8AC3E}">
        <p14:creationId xmlns:p14="http://schemas.microsoft.com/office/powerpoint/2010/main" val="30779022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B9580-9D34-1A5D-FC8C-2F1448658620}"/>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70AB1850-01FF-F71C-F6F6-A03AE9FC3AFF}"/>
              </a:ext>
            </a:extLst>
          </p:cNvPr>
          <p:cNvSpPr txBox="1"/>
          <p:nvPr/>
        </p:nvSpPr>
        <p:spPr>
          <a:xfrm>
            <a:off x="1364974" y="858078"/>
            <a:ext cx="8971722" cy="5141843"/>
          </a:xfrm>
          <a:prstGeom prst="rect">
            <a:avLst/>
          </a:prstGeom>
          <a:noFill/>
        </p:spPr>
        <p:txBody>
          <a:bodyPr wrap="square">
            <a:spAutoFit/>
          </a:bodyPr>
          <a:lstStyle/>
          <a:p>
            <a:pPr algn="l"/>
            <a:r>
              <a:rPr lang="it-IT" sz="1800" b="1" i="0" u="none" strike="noStrike" baseline="0" dirty="0">
                <a:solidFill>
                  <a:srgbClr val="002060"/>
                </a:solidFill>
                <a:latin typeface="Arial" panose="020B0604020202020204" pitchFamily="34" charset="0"/>
              </a:rPr>
              <a:t>D.P.R. 24/07/1977, n. 616 - Art. 19. Polizia amministrativa</a:t>
            </a:r>
          </a:p>
          <a:p>
            <a:pPr algn="l"/>
            <a:r>
              <a:rPr lang="it-IT" sz="1800" b="1" i="0" u="none" strike="noStrike" baseline="0" dirty="0">
                <a:solidFill>
                  <a:srgbClr val="FF0000"/>
                </a:solidFill>
                <a:latin typeface="Arial" panose="020B0604020202020204" pitchFamily="34" charset="0"/>
              </a:rPr>
              <a:t>Sono attribuite ai comuni </a:t>
            </a:r>
            <a:r>
              <a:rPr lang="it-IT" sz="1800" b="0" i="0" u="none" strike="noStrike" baseline="0" dirty="0">
                <a:solidFill>
                  <a:srgbClr val="000000"/>
                </a:solidFill>
                <a:latin typeface="Arial" panose="020B0604020202020204" pitchFamily="34" charset="0"/>
              </a:rPr>
              <a:t>le seguenti funzioni di cui al testo unico delle leggi di</a:t>
            </a:r>
          </a:p>
          <a:p>
            <a:pPr algn="l"/>
            <a:r>
              <a:rPr lang="it-IT" sz="1800" b="0" i="0" u="none" strike="noStrike" baseline="0" dirty="0">
                <a:solidFill>
                  <a:srgbClr val="000000"/>
                </a:solidFill>
                <a:latin typeface="Arial" panose="020B0604020202020204" pitchFamily="34" charset="0"/>
              </a:rPr>
              <a:t>pubblica sicurezza, approvato con regio decreto 18/06/931, n. 773, e successive</a:t>
            </a:r>
          </a:p>
          <a:p>
            <a:pPr algn="l"/>
            <a:r>
              <a:rPr lang="it-IT" sz="1800" b="0" i="0" u="none" strike="noStrike" baseline="0" dirty="0">
                <a:solidFill>
                  <a:srgbClr val="000000"/>
                </a:solidFill>
                <a:latin typeface="Arial" panose="020B0604020202020204" pitchFamily="34" charset="0"/>
              </a:rPr>
              <a:t>modificazioni:</a:t>
            </a:r>
          </a:p>
          <a:p>
            <a:pPr algn="l"/>
            <a:r>
              <a:rPr lang="it-IT" sz="1800" b="0" i="0" u="none" strike="noStrike" baseline="0" dirty="0">
                <a:solidFill>
                  <a:srgbClr val="000000"/>
                </a:solidFill>
                <a:latin typeface="Arial" panose="020B0604020202020204" pitchFamily="34" charset="0"/>
              </a:rPr>
              <a:t>…</a:t>
            </a:r>
          </a:p>
          <a:p>
            <a:pPr algn="l"/>
            <a:r>
              <a:rPr lang="it-IT" sz="1800" b="0" i="0" u="none" strike="noStrike" baseline="0" dirty="0">
                <a:solidFill>
                  <a:srgbClr val="000000"/>
                </a:solidFill>
                <a:latin typeface="Arial" panose="020B0604020202020204" pitchFamily="34" charset="0"/>
              </a:rPr>
              <a:t>5) la concessione della licenza per rappresentazioni teatrali o cinematografiche,</a:t>
            </a:r>
          </a:p>
          <a:p>
            <a:pPr algn="l"/>
            <a:r>
              <a:rPr lang="it-IT" sz="1800" b="0" i="0" u="none" strike="noStrike" baseline="0" dirty="0">
                <a:solidFill>
                  <a:srgbClr val="000000"/>
                </a:solidFill>
                <a:latin typeface="Arial" panose="020B0604020202020204" pitchFamily="34" charset="0"/>
              </a:rPr>
              <a:t>accademie, feste da ballo, corse di cavalli, altri simili spettacoli o trattenimenti, per</a:t>
            </a:r>
          </a:p>
          <a:p>
            <a:pPr algn="l"/>
            <a:r>
              <a:rPr lang="it-IT" sz="1800" b="0" i="0" u="none" strike="noStrike" baseline="0" dirty="0">
                <a:solidFill>
                  <a:srgbClr val="000000"/>
                </a:solidFill>
                <a:latin typeface="Arial" panose="020B0604020202020204" pitchFamily="34" charset="0"/>
              </a:rPr>
              <a:t>aperture di esercizio di circoli, scuole di ballo e sale pubbliche di audizione, di cui</a:t>
            </a:r>
          </a:p>
          <a:p>
            <a:pPr algn="l"/>
            <a:r>
              <a:rPr lang="it-IT" sz="1800" b="1" i="0" u="none" strike="noStrike" baseline="0" dirty="0">
                <a:solidFill>
                  <a:srgbClr val="FF0000"/>
                </a:solidFill>
                <a:latin typeface="Arial" panose="020B0604020202020204" pitchFamily="34" charset="0"/>
              </a:rPr>
              <a:t>all'art. 68</a:t>
            </a:r>
            <a:r>
              <a:rPr lang="it-IT" sz="1800" b="0" i="0" u="none" strike="noStrike" baseline="0" dirty="0">
                <a:solidFill>
                  <a:srgbClr val="000000"/>
                </a:solidFill>
                <a:latin typeface="Arial" panose="020B0604020202020204" pitchFamily="34" charset="0"/>
              </a:rPr>
              <a:t>;</a:t>
            </a:r>
          </a:p>
          <a:p>
            <a:pPr algn="l"/>
            <a:r>
              <a:rPr lang="it-IT" sz="1800" b="0" i="0" u="none" strike="noStrike" baseline="0" dirty="0">
                <a:solidFill>
                  <a:srgbClr val="000000"/>
                </a:solidFill>
                <a:latin typeface="Arial" panose="020B0604020202020204" pitchFamily="34" charset="0"/>
              </a:rPr>
              <a:t>6) la licenza per pubblici trattenimenti, esposizioni di rarità, persone, animali, gabinetti</a:t>
            </a:r>
          </a:p>
          <a:p>
            <a:pPr algn="l"/>
            <a:r>
              <a:rPr lang="it-IT" sz="1800" b="0" i="0" u="none" strike="noStrike" baseline="0" dirty="0">
                <a:solidFill>
                  <a:srgbClr val="000000"/>
                </a:solidFill>
                <a:latin typeface="Arial" panose="020B0604020202020204" pitchFamily="34" charset="0"/>
              </a:rPr>
              <a:t>ottici ed altri oggetti di curiosità o per dare audizioni all'aperto di cui </a:t>
            </a:r>
            <a:r>
              <a:rPr lang="it-IT" sz="1800" b="1" i="0" u="none" strike="noStrike" baseline="0" dirty="0">
                <a:solidFill>
                  <a:srgbClr val="FF0000"/>
                </a:solidFill>
                <a:latin typeface="Arial" panose="020B0604020202020204" pitchFamily="34" charset="0"/>
              </a:rPr>
              <a:t>all'art. 69</a:t>
            </a:r>
            <a:r>
              <a:rPr lang="it-IT" sz="1800" b="0" i="0" u="none" strike="noStrike" baseline="0" dirty="0">
                <a:solidFill>
                  <a:srgbClr val="000000"/>
                </a:solidFill>
                <a:latin typeface="Arial" panose="020B0604020202020204" pitchFamily="34" charset="0"/>
              </a:rPr>
              <a:t>;</a:t>
            </a:r>
          </a:p>
          <a:p>
            <a:pPr algn="l"/>
            <a:r>
              <a:rPr lang="it-IT" sz="1800" b="0" i="0" u="none" strike="noStrike" baseline="0" dirty="0">
                <a:solidFill>
                  <a:srgbClr val="000000"/>
                </a:solidFill>
                <a:latin typeface="Arial" panose="020B0604020202020204" pitchFamily="34" charset="0"/>
              </a:rPr>
              <a:t>9) la licenza di agibilità per teatri o luoghi di pubblico spettacolo, di cui </a:t>
            </a:r>
            <a:r>
              <a:rPr lang="it-IT" sz="1800" b="1" i="0" u="none" strike="noStrike" baseline="0" dirty="0">
                <a:solidFill>
                  <a:srgbClr val="FF0000"/>
                </a:solidFill>
                <a:latin typeface="Arial" panose="020B0604020202020204" pitchFamily="34" charset="0"/>
              </a:rPr>
              <a:t>all'art. 80</a:t>
            </a:r>
            <a:r>
              <a:rPr lang="it-IT" sz="1800" b="0" i="0" u="none" strike="noStrike" baseline="0" dirty="0">
                <a:solidFill>
                  <a:srgbClr val="000000"/>
                </a:solidFill>
                <a:latin typeface="Arial" panose="020B0604020202020204" pitchFamily="34" charset="0"/>
              </a:rPr>
              <a:t>;</a:t>
            </a:r>
          </a:p>
          <a:p>
            <a:pPr algn="l"/>
            <a:r>
              <a:rPr lang="it-IT" sz="1800" b="0" i="0" u="none" strike="noStrike" baseline="0" dirty="0">
                <a:solidFill>
                  <a:srgbClr val="000000"/>
                </a:solidFill>
                <a:latin typeface="Arial" panose="020B0604020202020204" pitchFamily="34" charset="0"/>
              </a:rPr>
              <a:t>…</a:t>
            </a:r>
          </a:p>
          <a:p>
            <a:pPr algn="l"/>
            <a:r>
              <a:rPr lang="it-IT" sz="1800" b="0" i="0" u="none" strike="noStrike" baseline="0" dirty="0">
                <a:solidFill>
                  <a:srgbClr val="000000"/>
                </a:solidFill>
                <a:latin typeface="Arial" panose="020B0604020202020204" pitchFamily="34" charset="0"/>
              </a:rPr>
              <a:t>I provvedimenti di cui ai numeri 5), 6), 7), 8), 9), 11), 13), 14), 15) e 17) </a:t>
            </a:r>
            <a:r>
              <a:rPr lang="it-IT" sz="1800" b="1" i="0" u="none" strike="noStrike" baseline="0" dirty="0">
                <a:solidFill>
                  <a:srgbClr val="002060"/>
                </a:solidFill>
                <a:latin typeface="Arial" panose="020B0604020202020204" pitchFamily="34" charset="0"/>
              </a:rPr>
              <a:t>sono adottati</a:t>
            </a:r>
          </a:p>
          <a:p>
            <a:pPr algn="l"/>
            <a:r>
              <a:rPr lang="it-IT" sz="1800" b="1" i="0" u="none" strike="noStrike" baseline="0" dirty="0">
                <a:solidFill>
                  <a:srgbClr val="002060"/>
                </a:solidFill>
                <a:latin typeface="Arial" panose="020B0604020202020204" pitchFamily="34" charset="0"/>
              </a:rPr>
              <a:t>previa comunicazione al prefetto e devono essere sospesi, annullati o revocati</a:t>
            </a:r>
          </a:p>
          <a:p>
            <a:pPr algn="l"/>
            <a:r>
              <a:rPr lang="it-IT" sz="1800" b="1" i="0" u="none" strike="noStrike" baseline="0" dirty="0">
                <a:solidFill>
                  <a:srgbClr val="002060"/>
                </a:solidFill>
                <a:latin typeface="Arial" panose="020B0604020202020204" pitchFamily="34" charset="0"/>
              </a:rPr>
              <a:t>per motivata richiesta dello stesso</a:t>
            </a:r>
            <a:r>
              <a:rPr lang="it-IT" sz="1800" b="0" i="0" u="none" strike="noStrike" baseline="0" dirty="0">
                <a:solidFill>
                  <a:srgbClr val="000000"/>
                </a:solidFill>
                <a:latin typeface="Arial" panose="020B0604020202020204" pitchFamily="34" charset="0"/>
              </a:rPr>
              <a:t>.</a:t>
            </a:r>
          </a:p>
          <a:p>
            <a:pPr algn="l"/>
            <a:r>
              <a:rPr lang="it-IT" sz="1800" b="0" i="0" u="none" strike="noStrike" baseline="0" dirty="0">
                <a:solidFill>
                  <a:srgbClr val="000000"/>
                </a:solidFill>
                <a:latin typeface="Arial" panose="020B0604020202020204" pitchFamily="34" charset="0"/>
              </a:rPr>
              <a:t>Il diniego dei provvedimenti previsti dal primo comma, numeri 5), 6), 7), 8), 9), 11),</a:t>
            </a:r>
          </a:p>
          <a:p>
            <a:pPr algn="l"/>
            <a:r>
              <a:rPr lang="it-IT" sz="1800" b="0" i="0" u="none" strike="noStrike" baseline="0" dirty="0">
                <a:solidFill>
                  <a:srgbClr val="000000"/>
                </a:solidFill>
                <a:latin typeface="Arial" panose="020B0604020202020204" pitchFamily="34" charset="0"/>
              </a:rPr>
              <a:t>13), 14), 15) e 17), è efficace solo se il prefetto esprime parere conforme.</a:t>
            </a:r>
            <a:endParaRPr lang="it-IT" dirty="0"/>
          </a:p>
        </p:txBody>
      </p:sp>
      <p:sp>
        <p:nvSpPr>
          <p:cNvPr id="2" name="Segnaposto piè di pagina 1">
            <a:extLst>
              <a:ext uri="{FF2B5EF4-FFF2-40B4-BE49-F238E27FC236}">
                <a16:creationId xmlns:a16="http://schemas.microsoft.com/office/drawing/2014/main" id="{F2F5C2AF-A7E4-A113-278D-45F0313E0592}"/>
              </a:ext>
            </a:extLst>
          </p:cNvPr>
          <p:cNvSpPr>
            <a:spLocks noGrp="1"/>
          </p:cNvSpPr>
          <p:nvPr>
            <p:ph type="ftr" sz="quarter" idx="11"/>
          </p:nvPr>
        </p:nvSpPr>
        <p:spPr/>
        <p:txBody>
          <a:bodyPr/>
          <a:lstStyle/>
          <a:p>
            <a:r>
              <a:rPr lang="it-IT"/>
              <a:t>M.Serio-Riproduzione riservata -Palermo, 27 febbraio 2026 (ANCI SICILIA)</a:t>
            </a:r>
          </a:p>
        </p:txBody>
      </p:sp>
      <p:sp>
        <p:nvSpPr>
          <p:cNvPr id="3" name="Segnaposto numero diapositiva 2">
            <a:extLst>
              <a:ext uri="{FF2B5EF4-FFF2-40B4-BE49-F238E27FC236}">
                <a16:creationId xmlns:a16="http://schemas.microsoft.com/office/drawing/2014/main" id="{614E19EB-E17F-339B-F04E-59FCBD8E0FE1}"/>
              </a:ext>
            </a:extLst>
          </p:cNvPr>
          <p:cNvSpPr>
            <a:spLocks noGrp="1"/>
          </p:cNvSpPr>
          <p:nvPr>
            <p:ph type="sldNum" sz="quarter" idx="12"/>
          </p:nvPr>
        </p:nvSpPr>
        <p:spPr/>
        <p:txBody>
          <a:bodyPr/>
          <a:lstStyle/>
          <a:p>
            <a:fld id="{56C962FA-7BBA-42EA-B52A-38530D7E724D}" type="slidenum">
              <a:rPr lang="it-IT" smtClean="0"/>
              <a:t>79</a:t>
            </a:fld>
            <a:endParaRPr lang="it-IT"/>
          </a:p>
        </p:txBody>
      </p:sp>
    </p:spTree>
    <p:extLst>
      <p:ext uri="{BB962C8B-B14F-4D97-AF65-F5344CB8AC3E}">
        <p14:creationId xmlns:p14="http://schemas.microsoft.com/office/powerpoint/2010/main" val="3638602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hermata, Carattere, numero">
            <a:extLst>
              <a:ext uri="{FF2B5EF4-FFF2-40B4-BE49-F238E27FC236}">
                <a16:creationId xmlns:a16="http://schemas.microsoft.com/office/drawing/2014/main" id="{F1FE8F20-8E7F-C3F1-35B5-159E4E1B3753}"/>
              </a:ext>
            </a:extLst>
          </p:cNvPr>
          <p:cNvPicPr>
            <a:picLocks noChangeAspect="1"/>
          </p:cNvPicPr>
          <p:nvPr/>
        </p:nvPicPr>
        <p:blipFill>
          <a:blip r:embed="rId2"/>
          <a:stretch>
            <a:fillRect/>
          </a:stretch>
        </p:blipFill>
        <p:spPr>
          <a:xfrm>
            <a:off x="1726290" y="147484"/>
            <a:ext cx="9163102" cy="6272981"/>
          </a:xfrm>
          <a:prstGeom prst="rect">
            <a:avLst/>
          </a:prstGeom>
        </p:spPr>
      </p:pic>
      <p:pic>
        <p:nvPicPr>
          <p:cNvPr id="2" name="Immagine 1">
            <a:extLst>
              <a:ext uri="{FF2B5EF4-FFF2-40B4-BE49-F238E27FC236}">
                <a16:creationId xmlns:a16="http://schemas.microsoft.com/office/drawing/2014/main" id="{15B614EC-83AC-405C-8613-2F5E1EDC1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54486"/>
            <a:ext cx="1962242" cy="1962242"/>
          </a:xfrm>
          <a:prstGeom prst="rect">
            <a:avLst/>
          </a:prstGeom>
        </p:spPr>
      </p:pic>
      <p:sp>
        <p:nvSpPr>
          <p:cNvPr id="4" name="Segnaposto piè di pagina 3">
            <a:extLst>
              <a:ext uri="{FF2B5EF4-FFF2-40B4-BE49-F238E27FC236}">
                <a16:creationId xmlns:a16="http://schemas.microsoft.com/office/drawing/2014/main" id="{DD55B622-721B-49E9-3FE0-12F5B83C7B17}"/>
              </a:ext>
            </a:extLst>
          </p:cNvPr>
          <p:cNvSpPr>
            <a:spLocks noGrp="1"/>
          </p:cNvSpPr>
          <p:nvPr>
            <p:ph type="ftr" sz="quarter" idx="11"/>
          </p:nvPr>
        </p:nvSpPr>
        <p:spPr/>
        <p:txBody>
          <a:bodyPr/>
          <a:lstStyle/>
          <a:p>
            <a:r>
              <a:rPr lang="it-IT"/>
              <a:t>M.Serio-Riproduzione riservata -Palermo, 27 febbraio 2026 (ANCI SICILIA)</a:t>
            </a:r>
          </a:p>
        </p:txBody>
      </p:sp>
      <p:sp>
        <p:nvSpPr>
          <p:cNvPr id="5" name="Segnaposto numero diapositiva 4">
            <a:extLst>
              <a:ext uri="{FF2B5EF4-FFF2-40B4-BE49-F238E27FC236}">
                <a16:creationId xmlns:a16="http://schemas.microsoft.com/office/drawing/2014/main" id="{409127FD-B4D4-219C-8228-0190B5BB9FD5}"/>
              </a:ext>
            </a:extLst>
          </p:cNvPr>
          <p:cNvSpPr>
            <a:spLocks noGrp="1"/>
          </p:cNvSpPr>
          <p:nvPr>
            <p:ph type="sldNum" sz="quarter" idx="12"/>
          </p:nvPr>
        </p:nvSpPr>
        <p:spPr/>
        <p:txBody>
          <a:bodyPr/>
          <a:lstStyle/>
          <a:p>
            <a:fld id="{56C962FA-7BBA-42EA-B52A-38530D7E724D}" type="slidenum">
              <a:rPr lang="it-IT" smtClean="0"/>
              <a:t>8</a:t>
            </a:fld>
            <a:endParaRPr lang="it-IT"/>
          </a:p>
        </p:txBody>
      </p:sp>
    </p:spTree>
    <p:extLst>
      <p:ext uri="{BB962C8B-B14F-4D97-AF65-F5344CB8AC3E}">
        <p14:creationId xmlns:p14="http://schemas.microsoft.com/office/powerpoint/2010/main" val="3488267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97B5017-770F-3302-2CDA-B6307D455776}"/>
              </a:ext>
            </a:extLst>
          </p:cNvPr>
          <p:cNvSpPr txBox="1"/>
          <p:nvPr/>
        </p:nvSpPr>
        <p:spPr>
          <a:xfrm>
            <a:off x="36991" y="767854"/>
            <a:ext cx="12118018" cy="1487074"/>
          </a:xfrm>
          <a:prstGeom prst="rect">
            <a:avLst/>
          </a:prstGeom>
          <a:noFill/>
        </p:spPr>
        <p:txBody>
          <a:bodyPr wrap="square">
            <a:spAutoFit/>
          </a:bodyPr>
          <a:lstStyle/>
          <a:p>
            <a:pPr>
              <a:buNone/>
            </a:pPr>
            <a:r>
              <a:rPr lang="it-IT" b="1" dirty="0"/>
              <a:t>DECRETO LEGISLATIVO 12 settembre 2025, n. 138  </a:t>
            </a:r>
          </a:p>
          <a:p>
            <a:pPr>
              <a:buNone/>
            </a:pPr>
            <a:r>
              <a:rPr lang="it-IT" b="1" i="1" dirty="0">
                <a:effectLst/>
              </a:rPr>
              <a:t>Norme di attuazione dello Statuto speciale per la Regione siciliana in materia di trasferimento ai comuni delle funzioni di polizia amministrativa di cui agli articoli 68 e 69 del testo unico delle leggi di pubblica sicurezza approvato con regio decreto 18 giugno 1931, n. 773. (25G00145) </a:t>
            </a:r>
            <a:r>
              <a:rPr lang="it-IT" b="1" i="1" u="none" strike="noStrike" dirty="0">
                <a:solidFill>
                  <a:srgbClr val="2F6209"/>
                </a:solidFill>
                <a:effectLst/>
                <a:hlinkClick r:id="rId3"/>
              </a:rPr>
              <a:t>(GU Serie Generale n.227 del 30-09-2025)</a:t>
            </a:r>
            <a:r>
              <a:rPr lang="it-IT" b="1" i="1" dirty="0">
                <a:effectLst/>
              </a:rPr>
              <a:t> </a:t>
            </a:r>
          </a:p>
          <a:p>
            <a:pPr>
              <a:buNone/>
            </a:pPr>
            <a:r>
              <a:rPr lang="it-IT" b="1" dirty="0"/>
              <a:t>note: </a:t>
            </a:r>
            <a:r>
              <a:rPr lang="it-IT" b="1" dirty="0">
                <a:solidFill>
                  <a:srgbClr val="FF0000"/>
                </a:solidFill>
              </a:rPr>
              <a:t>Entrata in vigore del provvedimento: 15/10/2025 </a:t>
            </a:r>
          </a:p>
        </p:txBody>
      </p:sp>
      <p:sp>
        <p:nvSpPr>
          <p:cNvPr id="5" name="CasellaDiTesto 4">
            <a:extLst>
              <a:ext uri="{FF2B5EF4-FFF2-40B4-BE49-F238E27FC236}">
                <a16:creationId xmlns:a16="http://schemas.microsoft.com/office/drawing/2014/main" id="{54715B95-F121-3CE7-07E8-0B813797EDBD}"/>
              </a:ext>
            </a:extLst>
          </p:cNvPr>
          <p:cNvSpPr txBox="1"/>
          <p:nvPr/>
        </p:nvSpPr>
        <p:spPr>
          <a:xfrm>
            <a:off x="36991" y="75435"/>
            <a:ext cx="12118018" cy="369332"/>
          </a:xfrm>
          <a:prstGeom prst="rect">
            <a:avLst/>
          </a:prstGeom>
          <a:solidFill>
            <a:srgbClr val="FFFF00"/>
          </a:solidFill>
        </p:spPr>
        <p:txBody>
          <a:bodyPr wrap="square">
            <a:spAutoFit/>
          </a:bodyPr>
          <a:lstStyle/>
          <a:p>
            <a:pPr>
              <a:buNone/>
            </a:pPr>
            <a:r>
              <a:rPr lang="it-IT" b="1" dirty="0"/>
              <a:t>Novità sul rilascio delle licenze di pubblico spettacolo. Trasferimento delle funzioni di polizia amministrativa ai Comuni siciliani</a:t>
            </a:r>
          </a:p>
        </p:txBody>
      </p:sp>
      <p:sp>
        <p:nvSpPr>
          <p:cNvPr id="7" name="CasellaDiTesto 6">
            <a:extLst>
              <a:ext uri="{FF2B5EF4-FFF2-40B4-BE49-F238E27FC236}">
                <a16:creationId xmlns:a16="http://schemas.microsoft.com/office/drawing/2014/main" id="{687871E3-BE8B-4C6C-66A3-74456BFA7362}"/>
              </a:ext>
            </a:extLst>
          </p:cNvPr>
          <p:cNvSpPr txBox="1"/>
          <p:nvPr/>
        </p:nvSpPr>
        <p:spPr>
          <a:xfrm>
            <a:off x="275207" y="2254927"/>
            <a:ext cx="11629748" cy="3046988"/>
          </a:xfrm>
          <a:prstGeom prst="rect">
            <a:avLst/>
          </a:prstGeom>
          <a:noFill/>
        </p:spPr>
        <p:txBody>
          <a:bodyPr wrap="square">
            <a:spAutoFit/>
          </a:bodyPr>
          <a:lstStyle/>
          <a:p>
            <a:pPr>
              <a:buNone/>
            </a:pPr>
            <a:r>
              <a:rPr lang="it-IT" sz="1200" dirty="0">
                <a:latin typeface="Courier New" panose="02070309020205020404" pitchFamily="49" charset="0"/>
              </a:rPr>
              <a:t>IL PRESIDENTE DELLA REPUBBLICA </a:t>
            </a:r>
          </a:p>
          <a:p>
            <a:pPr>
              <a:buNone/>
            </a:pPr>
            <a:r>
              <a:rPr lang="it-IT" sz="1200" dirty="0">
                <a:latin typeface="Courier New" panose="02070309020205020404" pitchFamily="49" charset="0"/>
              </a:rPr>
              <a:t> </a:t>
            </a:r>
          </a:p>
          <a:p>
            <a:pPr algn="just">
              <a:buNone/>
            </a:pPr>
            <a:r>
              <a:rPr lang="it-IT" sz="1200" dirty="0">
                <a:latin typeface="Courier New" panose="02070309020205020404" pitchFamily="49" charset="0"/>
              </a:rPr>
              <a:t>  Visto l'articolo 87, quinto comma, della Costituzione; </a:t>
            </a:r>
          </a:p>
          <a:p>
            <a:pPr algn="just">
              <a:buNone/>
            </a:pPr>
            <a:r>
              <a:rPr lang="it-IT" sz="1200" dirty="0">
                <a:latin typeface="Courier New" panose="02070309020205020404" pitchFamily="49" charset="0"/>
              </a:rPr>
              <a:t>  Visto  il  regio  decreto  legislativo  15  maggio  1946,  n.  455,convertito in legge  costituzionale  dalla  legge  costituzionale  26 febbraio 1948,  n.  2,  recante  </a:t>
            </a:r>
            <a:r>
              <a:rPr lang="it-IT" sz="1200" i="1" dirty="0">
                <a:latin typeface="Courier New" panose="02070309020205020404" pitchFamily="49" charset="0"/>
              </a:rPr>
              <a:t>«Approvazione  dello  statuto  della Regione siciliana»; </a:t>
            </a:r>
          </a:p>
          <a:p>
            <a:pPr algn="just">
              <a:buNone/>
            </a:pPr>
            <a:r>
              <a:rPr lang="it-IT" sz="1200" dirty="0">
                <a:latin typeface="Courier New" panose="02070309020205020404" pitchFamily="49" charset="0"/>
              </a:rPr>
              <a:t>  </a:t>
            </a:r>
            <a:r>
              <a:rPr lang="it-IT" sz="1200" b="1" dirty="0">
                <a:solidFill>
                  <a:srgbClr val="FF0000"/>
                </a:solidFill>
                <a:latin typeface="Courier New" panose="02070309020205020404" pitchFamily="49" charset="0"/>
              </a:rPr>
              <a:t>Visto l'articolo 117,</a:t>
            </a:r>
            <a:r>
              <a:rPr lang="it-IT" sz="1200" dirty="0">
                <a:latin typeface="Courier New" panose="02070309020205020404" pitchFamily="49" charset="0"/>
              </a:rPr>
              <a:t> comma 2, lettera h) della Costituzione; </a:t>
            </a:r>
          </a:p>
          <a:p>
            <a:pPr algn="just">
              <a:buNone/>
            </a:pPr>
            <a:r>
              <a:rPr lang="it-IT" sz="1200" dirty="0">
                <a:latin typeface="Courier New" panose="02070309020205020404" pitchFamily="49" charset="0"/>
              </a:rPr>
              <a:t>  </a:t>
            </a:r>
            <a:r>
              <a:rPr lang="it-IT" sz="1200" b="1" dirty="0">
                <a:solidFill>
                  <a:srgbClr val="FF0000"/>
                </a:solidFill>
                <a:latin typeface="Courier New" panose="02070309020205020404" pitchFamily="49" charset="0"/>
              </a:rPr>
              <a:t>Visti gli articoli 68 e  69  </a:t>
            </a:r>
            <a:r>
              <a:rPr lang="it-IT" sz="1200" dirty="0">
                <a:latin typeface="Courier New" panose="02070309020205020404" pitchFamily="49" charset="0"/>
              </a:rPr>
              <a:t>del  testo  unico  delle  leggi  sulla sicurezza approvato con regio  decreto  18  giugno  1931,  n.  773  e successive modifiche ed integrazioni; </a:t>
            </a:r>
          </a:p>
          <a:p>
            <a:pPr algn="just">
              <a:buNone/>
            </a:pPr>
            <a:r>
              <a:rPr lang="it-IT" sz="1200" dirty="0">
                <a:latin typeface="Courier New" panose="02070309020205020404" pitchFamily="49" charset="0"/>
              </a:rPr>
              <a:t>  Visto il </a:t>
            </a:r>
            <a:r>
              <a:rPr lang="it-IT" sz="1200" b="1" dirty="0">
                <a:solidFill>
                  <a:srgbClr val="FF0000"/>
                </a:solidFill>
                <a:latin typeface="Courier New" panose="02070309020205020404" pitchFamily="49" charset="0"/>
              </a:rPr>
              <a:t>decreto del Presidente della Repubblica 24 luglio 1977, n.616 </a:t>
            </a:r>
            <a:r>
              <a:rPr lang="it-IT" sz="1200" dirty="0">
                <a:latin typeface="Courier New" panose="02070309020205020404" pitchFamily="49" charset="0"/>
              </a:rPr>
              <a:t>e, in particolare, l'articolo 19; </a:t>
            </a:r>
          </a:p>
          <a:p>
            <a:pPr algn="just">
              <a:buNone/>
            </a:pPr>
            <a:r>
              <a:rPr lang="it-IT" sz="1200" dirty="0">
                <a:latin typeface="Courier New" panose="02070309020205020404" pitchFamily="49" charset="0"/>
              </a:rPr>
              <a:t>  </a:t>
            </a:r>
            <a:r>
              <a:rPr lang="it-IT" sz="1200" b="1" dirty="0">
                <a:highlight>
                  <a:srgbClr val="FFFF00"/>
                </a:highlight>
                <a:latin typeface="Courier New" panose="02070309020205020404" pitchFamily="49" charset="0"/>
              </a:rPr>
              <a:t>Sentita la  Commissione  paritetica  prevista  dall'art.  43  dello Statuto della Regione siciliana</a:t>
            </a:r>
            <a:r>
              <a:rPr lang="it-IT" sz="1200" dirty="0">
                <a:latin typeface="Courier New" panose="02070309020205020404" pitchFamily="49" charset="0"/>
              </a:rPr>
              <a:t>; </a:t>
            </a:r>
          </a:p>
          <a:p>
            <a:pPr algn="just">
              <a:buNone/>
            </a:pPr>
            <a:r>
              <a:rPr lang="it-IT" sz="1200" dirty="0">
                <a:latin typeface="Courier New" panose="02070309020205020404" pitchFamily="49" charset="0"/>
              </a:rPr>
              <a:t>  </a:t>
            </a:r>
            <a:r>
              <a:rPr lang="it-IT" sz="1200" b="1" dirty="0">
                <a:highlight>
                  <a:srgbClr val="FF00FF"/>
                </a:highlight>
                <a:latin typeface="Courier New" panose="02070309020205020404" pitchFamily="49" charset="0"/>
              </a:rPr>
              <a:t>Vista la deliberazione del Consiglio dei ministri</a:t>
            </a:r>
            <a:r>
              <a:rPr lang="it-IT" sz="1200" dirty="0">
                <a:latin typeface="Courier New" panose="02070309020205020404" pitchFamily="49" charset="0"/>
              </a:rPr>
              <a:t>,  adottata  nella riunione del 4 settembre 2025; </a:t>
            </a:r>
          </a:p>
          <a:p>
            <a:pPr algn="just">
              <a:buNone/>
            </a:pPr>
            <a:r>
              <a:rPr lang="it-IT" sz="1200" dirty="0">
                <a:latin typeface="Courier New" panose="02070309020205020404" pitchFamily="49" charset="0"/>
              </a:rPr>
              <a:t>  Sulla proposta del Presidente del  Consiglio  dei  ministri  e  del Ministro per gli affari regionali e le autonomie, di concerto  con  i Ministri  dell'interno,  dell'economia  e  delle  finanze  e  per  la</a:t>
            </a:r>
          </a:p>
          <a:p>
            <a:pPr algn="just">
              <a:buNone/>
            </a:pPr>
            <a:r>
              <a:rPr lang="it-IT" sz="1200" dirty="0">
                <a:latin typeface="Courier New" panose="02070309020205020404" pitchFamily="49" charset="0"/>
              </a:rPr>
              <a:t>pubblica amministrazione; </a:t>
            </a:r>
          </a:p>
          <a:p>
            <a:pPr algn="ctr">
              <a:buNone/>
            </a:pPr>
            <a:r>
              <a:rPr lang="it-IT" sz="1200" dirty="0">
                <a:latin typeface="Courier New" panose="02070309020205020404" pitchFamily="49" charset="0"/>
              </a:rPr>
              <a:t>Emana</a:t>
            </a:r>
          </a:p>
          <a:p>
            <a:pPr algn="ctr">
              <a:buNone/>
            </a:pPr>
            <a:r>
              <a:rPr lang="it-IT" sz="1200" dirty="0">
                <a:latin typeface="Courier New" panose="02070309020205020404" pitchFamily="49" charset="0"/>
              </a:rPr>
              <a:t>il seguente decreto legislativo: </a:t>
            </a:r>
          </a:p>
        </p:txBody>
      </p:sp>
      <p:sp>
        <p:nvSpPr>
          <p:cNvPr id="8" name="CasellaDiTesto 7">
            <a:extLst>
              <a:ext uri="{FF2B5EF4-FFF2-40B4-BE49-F238E27FC236}">
                <a16:creationId xmlns:a16="http://schemas.microsoft.com/office/drawing/2014/main" id="{9A519676-3311-6EDD-809B-C981F896C27F}"/>
              </a:ext>
            </a:extLst>
          </p:cNvPr>
          <p:cNvSpPr txBox="1"/>
          <p:nvPr/>
        </p:nvSpPr>
        <p:spPr>
          <a:xfrm>
            <a:off x="479392" y="5443815"/>
            <a:ext cx="10431263" cy="646331"/>
          </a:xfrm>
          <a:prstGeom prst="rect">
            <a:avLst/>
          </a:prstGeom>
          <a:solidFill>
            <a:schemeClr val="accent4">
              <a:lumMod val="20000"/>
              <a:lumOff val="80000"/>
            </a:schemeClr>
          </a:solidFill>
        </p:spPr>
        <p:txBody>
          <a:bodyPr wrap="square">
            <a:spAutoFit/>
          </a:bodyPr>
          <a:lstStyle/>
          <a:p>
            <a:pPr algn="just"/>
            <a:r>
              <a:rPr lang="it-IT" b="1" dirty="0">
                <a:highlight>
                  <a:srgbClr val="FF00FF"/>
                </a:highlight>
                <a:latin typeface="Times New Roman" panose="02020603050405020304" pitchFamily="18" charset="0"/>
                <a:ea typeface="Times New Roman" panose="02020603050405020304" pitchFamily="18" charset="0"/>
              </a:rPr>
              <a:t>N.B</a:t>
            </a:r>
            <a:r>
              <a:rPr lang="it-IT" sz="1800" b="1" dirty="0">
                <a:effectLst/>
                <a:highlight>
                  <a:srgbClr val="FF00FF"/>
                </a:highlight>
                <a:latin typeface="Times New Roman" panose="02020603050405020304" pitchFamily="18" charset="0"/>
                <a:ea typeface="Times New Roman" panose="02020603050405020304" pitchFamily="18" charset="0"/>
              </a:rPr>
              <a:t>: </a:t>
            </a:r>
            <a:r>
              <a:rPr lang="it-IT" b="1" dirty="0">
                <a:highlight>
                  <a:srgbClr val="FF00FF"/>
                </a:highlight>
              </a:rPr>
              <a:t>- L'art. 117 dispone, tra  l'altro,  che  lo  Stato  ha  legislazione esclusiva in  materia  di  ordine  pubblico  e         sicurezza,  ad  esclusione  della  polizia   amministrativa locale. </a:t>
            </a:r>
            <a:endParaRPr lang="it-IT" sz="1200" b="1" dirty="0">
              <a:solidFill>
                <a:srgbClr val="FF0000"/>
              </a:solidFill>
              <a:effectLst/>
              <a:highlight>
                <a:srgbClr val="FF00FF"/>
              </a:highlight>
              <a:latin typeface="Times New Roman" panose="02020603050405020304" pitchFamily="18" charset="0"/>
              <a:ea typeface="Times New Roman" panose="02020603050405020304" pitchFamily="18" charset="0"/>
            </a:endParaRPr>
          </a:p>
        </p:txBody>
      </p:sp>
      <p:sp>
        <p:nvSpPr>
          <p:cNvPr id="2" name="Segnaposto piè di pagina 1">
            <a:extLst>
              <a:ext uri="{FF2B5EF4-FFF2-40B4-BE49-F238E27FC236}">
                <a16:creationId xmlns:a16="http://schemas.microsoft.com/office/drawing/2014/main" id="{F1479797-5FF6-8C4C-3D98-9F0D96DB44CD}"/>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6356BE93-4950-35C0-F43A-C0F161D2352F}"/>
              </a:ext>
            </a:extLst>
          </p:cNvPr>
          <p:cNvSpPr>
            <a:spLocks noGrp="1"/>
          </p:cNvSpPr>
          <p:nvPr>
            <p:ph type="sldNum" sz="quarter" idx="12"/>
          </p:nvPr>
        </p:nvSpPr>
        <p:spPr/>
        <p:txBody>
          <a:bodyPr/>
          <a:lstStyle/>
          <a:p>
            <a:fld id="{56C962FA-7BBA-42EA-B52A-38530D7E724D}" type="slidenum">
              <a:rPr lang="it-IT" smtClean="0"/>
              <a:t>80</a:t>
            </a:fld>
            <a:endParaRPr lang="it-IT"/>
          </a:p>
        </p:txBody>
      </p:sp>
    </p:spTree>
    <p:extLst>
      <p:ext uri="{BB962C8B-B14F-4D97-AF65-F5344CB8AC3E}">
        <p14:creationId xmlns:p14="http://schemas.microsoft.com/office/powerpoint/2010/main" val="16089408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3F660C4B-17FE-C41B-9281-1DBA8E90B667}"/>
              </a:ext>
            </a:extLst>
          </p:cNvPr>
          <p:cNvSpPr txBox="1"/>
          <p:nvPr/>
        </p:nvSpPr>
        <p:spPr>
          <a:xfrm>
            <a:off x="988142" y="334296"/>
            <a:ext cx="9802761" cy="5632311"/>
          </a:xfrm>
          <a:prstGeom prst="rect">
            <a:avLst/>
          </a:prstGeom>
          <a:noFill/>
        </p:spPr>
        <p:txBody>
          <a:bodyPr wrap="square">
            <a:spAutoFit/>
          </a:bodyPr>
          <a:lstStyle/>
          <a:p>
            <a:pPr algn="just">
              <a:buNone/>
            </a:pPr>
            <a:r>
              <a:rPr lang="it-IT" sz="2400" b="1" dirty="0">
                <a:latin typeface="Courier New" panose="02070309020205020404" pitchFamily="49" charset="0"/>
              </a:rPr>
              <a:t>Art. 1 </a:t>
            </a:r>
          </a:p>
          <a:p>
            <a:pPr algn="just">
              <a:buNone/>
            </a:pPr>
            <a:r>
              <a:rPr lang="it-IT" sz="2400" b="1" dirty="0">
                <a:latin typeface="Courier New" panose="02070309020205020404" pitchFamily="49" charset="0"/>
              </a:rPr>
              <a:t> </a:t>
            </a:r>
          </a:p>
          <a:p>
            <a:pPr algn="just">
              <a:buNone/>
            </a:pPr>
            <a:r>
              <a:rPr lang="it-IT" sz="2400" b="1" dirty="0">
                <a:latin typeface="Courier New" panose="02070309020205020404" pitchFamily="49" charset="0"/>
              </a:rPr>
              <a:t>        Attribuzione delle funzioni di polizia amministrativa </a:t>
            </a:r>
          </a:p>
          <a:p>
            <a:pPr algn="just">
              <a:buNone/>
            </a:pPr>
            <a:r>
              <a:rPr lang="it-IT" sz="2400" dirty="0">
                <a:latin typeface="Courier New" panose="02070309020205020404" pitchFamily="49" charset="0"/>
              </a:rPr>
              <a:t> </a:t>
            </a:r>
          </a:p>
          <a:p>
            <a:pPr algn="just">
              <a:buNone/>
            </a:pPr>
            <a:r>
              <a:rPr lang="it-IT" sz="2400" dirty="0">
                <a:latin typeface="Courier New" panose="02070309020205020404" pitchFamily="49" charset="0"/>
              </a:rPr>
              <a:t>  </a:t>
            </a:r>
            <a:r>
              <a:rPr lang="it-IT" sz="2400" b="1" dirty="0">
                <a:latin typeface="Courier New" panose="02070309020205020404" pitchFamily="49" charset="0"/>
              </a:rPr>
              <a:t>1. </a:t>
            </a:r>
            <a:r>
              <a:rPr lang="it-IT" sz="2400" b="1" dirty="0">
                <a:highlight>
                  <a:srgbClr val="FFFF00"/>
                </a:highlight>
                <a:latin typeface="Courier New" panose="02070309020205020404" pitchFamily="49" charset="0"/>
              </a:rPr>
              <a:t>Sono attribuite ai comuni le funzioni di cui agli articoli 68  e 69 del testo unico delle leggi di pubblica  sicurezza</a:t>
            </a:r>
            <a:r>
              <a:rPr lang="it-IT" sz="2400" b="1" dirty="0">
                <a:latin typeface="Courier New" panose="02070309020205020404" pitchFamily="49" charset="0"/>
              </a:rPr>
              <a:t>  approvato  con regio decreto 18 giugno 1931, n. 773 e loro successive modificazioni. </a:t>
            </a:r>
          </a:p>
          <a:p>
            <a:pPr algn="just">
              <a:buNone/>
            </a:pPr>
            <a:r>
              <a:rPr lang="it-IT" sz="2400" dirty="0">
                <a:latin typeface="Courier New" panose="02070309020205020404" pitchFamily="49" charset="0"/>
              </a:rPr>
              <a:t>  2. In relazione alle funzioni  di  cui  al  comma  1  </a:t>
            </a:r>
            <a:r>
              <a:rPr lang="it-IT" sz="2400" b="1" dirty="0">
                <a:highlight>
                  <a:srgbClr val="FFFF00"/>
                </a:highlight>
                <a:latin typeface="Courier New" panose="02070309020205020404" pitchFamily="49" charset="0"/>
              </a:rPr>
              <a:t>per  motivate esigenze  di  pubblica  sicurezza  </a:t>
            </a:r>
            <a:r>
              <a:rPr lang="it-IT" sz="2400" b="1" dirty="0">
                <a:solidFill>
                  <a:srgbClr val="FF0000"/>
                </a:solidFill>
                <a:highlight>
                  <a:srgbClr val="FFFF00"/>
                </a:highlight>
                <a:latin typeface="Courier New" panose="02070309020205020404" pitchFamily="49" charset="0"/>
              </a:rPr>
              <a:t>il  Ministero  dell'interno   puo’ impartire</a:t>
            </a:r>
            <a:r>
              <a:rPr lang="it-IT" sz="2400" dirty="0">
                <a:highlight>
                  <a:srgbClr val="FFFF00"/>
                </a:highlight>
                <a:latin typeface="Courier New" panose="02070309020205020404" pitchFamily="49" charset="0"/>
              </a:rPr>
              <a:t>, </a:t>
            </a:r>
            <a:r>
              <a:rPr lang="it-IT" sz="2400" b="1" dirty="0">
                <a:highlight>
                  <a:srgbClr val="FFFF00"/>
                </a:highlight>
                <a:latin typeface="Courier New" panose="02070309020205020404" pitchFamily="49" charset="0"/>
              </a:rPr>
              <a:t>per il tramite dei prefetti</a:t>
            </a:r>
            <a:r>
              <a:rPr lang="it-IT" sz="2400" dirty="0">
                <a:highlight>
                  <a:srgbClr val="FFFF00"/>
                </a:highlight>
                <a:latin typeface="Courier New" panose="02070309020205020404" pitchFamily="49" charset="0"/>
              </a:rPr>
              <a:t>  territorialmente  competenti, </a:t>
            </a:r>
            <a:r>
              <a:rPr lang="it-IT" sz="2400" b="1" dirty="0">
                <a:solidFill>
                  <a:srgbClr val="FF0000"/>
                </a:solidFill>
                <a:highlight>
                  <a:srgbClr val="FFFF00"/>
                </a:highlight>
                <a:latin typeface="Courier New" panose="02070309020205020404" pitchFamily="49" charset="0"/>
              </a:rPr>
              <a:t>direttive</a:t>
            </a:r>
            <a:r>
              <a:rPr lang="it-IT" sz="2400" dirty="0">
                <a:highlight>
                  <a:srgbClr val="FFFF00"/>
                </a:highlight>
                <a:latin typeface="Courier New" panose="02070309020205020404" pitchFamily="49" charset="0"/>
              </a:rPr>
              <a:t> ai sindaci </a:t>
            </a:r>
            <a:r>
              <a:rPr lang="it-IT" sz="2400" dirty="0">
                <a:latin typeface="Courier New" panose="02070309020205020404" pitchFamily="49" charset="0"/>
              </a:rPr>
              <a:t>che sono tenuti ad osservarle. </a:t>
            </a:r>
          </a:p>
        </p:txBody>
      </p:sp>
      <p:sp>
        <p:nvSpPr>
          <p:cNvPr id="2" name="Segnaposto piè di pagina 1">
            <a:extLst>
              <a:ext uri="{FF2B5EF4-FFF2-40B4-BE49-F238E27FC236}">
                <a16:creationId xmlns:a16="http://schemas.microsoft.com/office/drawing/2014/main" id="{8AA1FCA4-3A9A-7CEB-E4FF-D93C18B51C44}"/>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44EA3483-3671-D0C1-AD3F-61BE4ECA0AD0}"/>
              </a:ext>
            </a:extLst>
          </p:cNvPr>
          <p:cNvSpPr>
            <a:spLocks noGrp="1"/>
          </p:cNvSpPr>
          <p:nvPr>
            <p:ph type="sldNum" sz="quarter" idx="12"/>
          </p:nvPr>
        </p:nvSpPr>
        <p:spPr/>
        <p:txBody>
          <a:bodyPr/>
          <a:lstStyle/>
          <a:p>
            <a:fld id="{56C962FA-7BBA-42EA-B52A-38530D7E724D}" type="slidenum">
              <a:rPr lang="it-IT" smtClean="0"/>
              <a:t>81</a:t>
            </a:fld>
            <a:endParaRPr lang="it-IT"/>
          </a:p>
        </p:txBody>
      </p:sp>
    </p:spTree>
    <p:extLst>
      <p:ext uri="{BB962C8B-B14F-4D97-AF65-F5344CB8AC3E}">
        <p14:creationId xmlns:p14="http://schemas.microsoft.com/office/powerpoint/2010/main" val="29670951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9455406-F438-CCA5-00D5-E6707F1E9D58}"/>
              </a:ext>
            </a:extLst>
          </p:cNvPr>
          <p:cNvSpPr txBox="1"/>
          <p:nvPr/>
        </p:nvSpPr>
        <p:spPr>
          <a:xfrm>
            <a:off x="201227" y="736846"/>
            <a:ext cx="11789546" cy="4260654"/>
          </a:xfrm>
          <a:prstGeom prst="rect">
            <a:avLst/>
          </a:prstGeom>
          <a:noFill/>
        </p:spPr>
        <p:txBody>
          <a:bodyPr wrap="square">
            <a:spAutoFit/>
          </a:bodyPr>
          <a:lstStyle/>
          <a:p>
            <a:pPr>
              <a:lnSpc>
                <a:spcPct val="107000"/>
              </a:lnSpc>
              <a:spcAft>
                <a:spcPts val="800"/>
              </a:spcAft>
              <a:buNone/>
            </a:pPr>
            <a:r>
              <a:rPr lang="it-IT" b="1" kern="0" dirty="0">
                <a:effectLst/>
                <a:latin typeface="Segoe UI Emoji" panose="020B0502040204020203" pitchFamily="34" charset="0"/>
                <a:ea typeface="Times New Roman" panose="02020603050405020304" pitchFamily="18" charset="0"/>
                <a:cs typeface="Segoe UI Emoji" panose="020B0502040204020203" pitchFamily="34" charset="0"/>
              </a:rPr>
              <a:t>🎯</a:t>
            </a:r>
            <a:r>
              <a:rPr lang="it-IT" b="1" kern="0" dirty="0">
                <a:effectLst/>
                <a:latin typeface="Times New Roman" panose="02020603050405020304" pitchFamily="18" charset="0"/>
                <a:ea typeface="Times New Roman" panose="02020603050405020304" pitchFamily="18" charset="0"/>
                <a:cs typeface="Times New Roman" panose="02020603050405020304" pitchFamily="18" charset="0"/>
              </a:rPr>
              <a:t> 1. TRASFERIMENTO COMPETENZE (Art. 1)</a:t>
            </a:r>
            <a:endParaRPr lang="it-IT"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kern="0" dirty="0">
                <a:effectLst/>
                <a:latin typeface="Courier New" panose="02070309020205020404" pitchFamily="49" charset="0"/>
                <a:ea typeface="Times New Roman" panose="02020603050405020304" pitchFamily="18" charset="0"/>
                <a:cs typeface="Times New Roman" panose="02020603050405020304" pitchFamily="18" charset="0"/>
              </a:rPr>
              <a:t>                     ┌──────────────────────────────┐</a:t>
            </a:r>
            <a:endParaRPr lang="it-IT"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kern="0" dirty="0">
                <a:effectLst/>
                <a:latin typeface="Courier New" panose="02070309020205020404" pitchFamily="49" charset="0"/>
                <a:ea typeface="Times New Roman" panose="02020603050405020304" pitchFamily="18" charset="0"/>
                <a:cs typeface="Times New Roman" panose="02020603050405020304" pitchFamily="18" charset="0"/>
              </a:rPr>
              <a:t>                     │          COMUNI              │</a:t>
            </a:r>
            <a:endParaRPr lang="it-IT"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kern="0" dirty="0">
                <a:effectLst/>
                <a:latin typeface="Courier New" panose="02070309020205020404" pitchFamily="49" charset="0"/>
                <a:ea typeface="Times New Roman" panose="02020603050405020304" pitchFamily="18" charset="0"/>
                <a:cs typeface="Times New Roman" panose="02020603050405020304" pitchFamily="18" charset="0"/>
              </a:rPr>
              <a:t>                     └──────────────┬───────────────┘</a:t>
            </a:r>
            <a:endParaRPr lang="it-IT"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kern="0" dirty="0">
                <a:effectLst/>
                <a:latin typeface="Courier New" panose="02070309020205020404" pitchFamily="49" charset="0"/>
                <a:ea typeface="Times New Roman" panose="02020603050405020304" pitchFamily="18" charset="0"/>
                <a:cs typeface="Times New Roman" panose="02020603050405020304" pitchFamily="18" charset="0"/>
              </a:rPr>
              <a:t>                                    │</a:t>
            </a:r>
            <a:endParaRPr lang="it-IT"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kern="0" dirty="0">
                <a:effectLst/>
                <a:latin typeface="Courier New" panose="02070309020205020404" pitchFamily="49" charset="0"/>
                <a:ea typeface="Times New Roman" panose="02020603050405020304" pitchFamily="18" charset="0"/>
                <a:cs typeface="Times New Roman" panose="02020603050405020304" pitchFamily="18" charset="0"/>
              </a:rPr>
              <a:t>        ┌───────────────┬───────────────┬───────────────┬───────────────┐</a:t>
            </a:r>
            <a:endParaRPr lang="it-IT"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kern="0" dirty="0">
                <a:effectLst/>
                <a:latin typeface="Courier New" panose="02070309020205020404" pitchFamily="49" charset="0"/>
                <a:ea typeface="Times New Roman" panose="02020603050405020304" pitchFamily="18" charset="0"/>
                <a:cs typeface="Times New Roman" panose="02020603050405020304" pitchFamily="18" charset="0"/>
              </a:rPr>
              <a:t>        │               │               │               │               │</a:t>
            </a:r>
            <a:endParaRPr lang="it-IT"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kern="0" dirty="0">
                <a:effectLst/>
                <a:latin typeface="Courier New" panose="02070309020205020404" pitchFamily="49" charset="0"/>
                <a:ea typeface="Times New Roman" panose="02020603050405020304" pitchFamily="18" charset="0"/>
                <a:cs typeface="Times New Roman" panose="02020603050405020304" pitchFamily="18" charset="0"/>
              </a:rPr>
              <a:t>  Spettacoli      Feste da ballo    Eventi e       Circoli /       Esposizioni</a:t>
            </a:r>
            <a:endParaRPr lang="it-IT"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kern="0" dirty="0">
                <a:effectLst/>
                <a:latin typeface="Courier New" panose="02070309020205020404" pitchFamily="49" charset="0"/>
                <a:ea typeface="Times New Roman" panose="02020603050405020304" pitchFamily="18" charset="0"/>
                <a:cs typeface="Times New Roman" panose="02020603050405020304" pitchFamily="18" charset="0"/>
              </a:rPr>
              <a:t>   pubblici                        trattenimenti   scuole ballo     e audizioni</a:t>
            </a:r>
            <a:endParaRPr lang="it-IT"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it-IT" kern="0" dirty="0">
                <a:effectLst/>
                <a:latin typeface="Segoe UI Emoji" panose="020B0502040204020203" pitchFamily="34" charset="0"/>
                <a:ea typeface="Times New Roman" panose="02020603050405020304" pitchFamily="18" charset="0"/>
                <a:cs typeface="Segoe UI Emoji" panose="020B0502040204020203" pitchFamily="34" charset="0"/>
              </a:rPr>
              <a:t>📌</a:t>
            </a:r>
            <a:r>
              <a:rPr lang="it-IT" kern="0" dirty="0">
                <a:effectLst/>
                <a:latin typeface="Times New Roman" panose="02020603050405020304" pitchFamily="18" charset="0"/>
                <a:ea typeface="Times New Roman" panose="02020603050405020304" pitchFamily="18" charset="0"/>
                <a:cs typeface="Times New Roman" panose="02020603050405020304" pitchFamily="18" charset="0"/>
              </a:rPr>
              <a:t> Riferimento: artt. 68 e 69 TULPS</a:t>
            </a:r>
            <a:br>
              <a:rPr lang="it-IT" kern="0" dirty="0">
                <a:effectLst/>
                <a:latin typeface="Times New Roman" panose="02020603050405020304" pitchFamily="18" charset="0"/>
                <a:ea typeface="Times New Roman" panose="02020603050405020304" pitchFamily="18" charset="0"/>
                <a:cs typeface="Times New Roman" panose="02020603050405020304" pitchFamily="18" charset="0"/>
              </a:rPr>
            </a:br>
            <a:r>
              <a:rPr lang="it-IT" kern="0" dirty="0">
                <a:effectLst/>
                <a:latin typeface="Segoe UI Emoji" panose="020B0502040204020203" pitchFamily="34" charset="0"/>
                <a:ea typeface="Times New Roman" panose="02020603050405020304" pitchFamily="18" charset="0"/>
                <a:cs typeface="Segoe UI Emoji" panose="020B0502040204020203" pitchFamily="34" charset="0"/>
              </a:rPr>
              <a:t>📌</a:t>
            </a:r>
            <a:r>
              <a:rPr lang="it-IT" kern="0" dirty="0">
                <a:effectLst/>
                <a:latin typeface="Times New Roman" panose="02020603050405020304" pitchFamily="18" charset="0"/>
                <a:ea typeface="Times New Roman" panose="02020603050405020304" pitchFamily="18" charset="0"/>
                <a:cs typeface="Times New Roman" panose="02020603050405020304" pitchFamily="18" charset="0"/>
              </a:rPr>
              <a:t> Le funzioni passano dallo Stato ai Comuni siciliani</a:t>
            </a:r>
            <a:endParaRPr lang="it-IT"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Segnaposto piè di pagina 1">
            <a:extLst>
              <a:ext uri="{FF2B5EF4-FFF2-40B4-BE49-F238E27FC236}">
                <a16:creationId xmlns:a16="http://schemas.microsoft.com/office/drawing/2014/main" id="{3ADD880D-B559-CF00-5F96-3464EF4C80B8}"/>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80F90516-8266-3918-702A-1D0FBBD42DE3}"/>
              </a:ext>
            </a:extLst>
          </p:cNvPr>
          <p:cNvSpPr>
            <a:spLocks noGrp="1"/>
          </p:cNvSpPr>
          <p:nvPr>
            <p:ph type="sldNum" sz="quarter" idx="12"/>
          </p:nvPr>
        </p:nvSpPr>
        <p:spPr/>
        <p:txBody>
          <a:bodyPr/>
          <a:lstStyle/>
          <a:p>
            <a:fld id="{56C962FA-7BBA-42EA-B52A-38530D7E724D}" type="slidenum">
              <a:rPr lang="it-IT" smtClean="0"/>
              <a:t>82</a:t>
            </a:fld>
            <a:endParaRPr lang="it-IT"/>
          </a:p>
        </p:txBody>
      </p:sp>
    </p:spTree>
    <p:extLst>
      <p:ext uri="{BB962C8B-B14F-4D97-AF65-F5344CB8AC3E}">
        <p14:creationId xmlns:p14="http://schemas.microsoft.com/office/powerpoint/2010/main" val="34575675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5615466-E100-CE31-2BE8-2512C1324113}"/>
              </a:ext>
            </a:extLst>
          </p:cNvPr>
          <p:cNvSpPr txBox="1"/>
          <p:nvPr/>
        </p:nvSpPr>
        <p:spPr>
          <a:xfrm>
            <a:off x="1337186" y="255640"/>
            <a:ext cx="9085006" cy="5324535"/>
          </a:xfrm>
          <a:prstGeom prst="rect">
            <a:avLst/>
          </a:prstGeom>
          <a:noFill/>
        </p:spPr>
        <p:txBody>
          <a:bodyPr wrap="square">
            <a:spAutoFit/>
          </a:bodyPr>
          <a:lstStyle/>
          <a:p>
            <a:pPr algn="just">
              <a:buNone/>
            </a:pPr>
            <a:r>
              <a:rPr lang="it-IT" sz="2000" b="1" dirty="0">
                <a:latin typeface="Courier New" panose="02070309020205020404" pitchFamily="49" charset="0"/>
              </a:rPr>
              <a:t>Art. 2 </a:t>
            </a:r>
          </a:p>
          <a:p>
            <a:pPr algn="just">
              <a:buNone/>
            </a:pPr>
            <a:r>
              <a:rPr lang="it-IT" sz="2000" b="1" dirty="0">
                <a:latin typeface="Courier New" panose="02070309020205020404" pitchFamily="49" charset="0"/>
              </a:rPr>
              <a:t> </a:t>
            </a:r>
          </a:p>
          <a:p>
            <a:pPr algn="just">
              <a:buNone/>
            </a:pPr>
            <a:r>
              <a:rPr lang="it-IT" sz="2000" b="1" dirty="0">
                <a:latin typeface="Courier New" panose="02070309020205020404" pitchFamily="49" charset="0"/>
              </a:rPr>
              <a:t>         Provvedimenti in materia di polizia amministrativa </a:t>
            </a:r>
          </a:p>
          <a:p>
            <a:pPr algn="just">
              <a:buNone/>
            </a:pPr>
            <a:r>
              <a:rPr lang="it-IT" sz="2000" dirty="0">
                <a:latin typeface="Courier New" panose="02070309020205020404" pitchFamily="49" charset="0"/>
              </a:rPr>
              <a:t> </a:t>
            </a:r>
          </a:p>
          <a:p>
            <a:pPr algn="just">
              <a:buNone/>
            </a:pPr>
            <a:r>
              <a:rPr lang="it-IT" sz="2000" dirty="0">
                <a:latin typeface="Courier New" panose="02070309020205020404" pitchFamily="49" charset="0"/>
              </a:rPr>
              <a:t>  </a:t>
            </a:r>
            <a:r>
              <a:rPr lang="it-IT" sz="2000" b="1" dirty="0">
                <a:highlight>
                  <a:srgbClr val="FFFF00"/>
                </a:highlight>
                <a:latin typeface="Courier New" panose="02070309020205020404" pitchFamily="49" charset="0"/>
              </a:rPr>
              <a:t>1.  I  provvedimenti  adottati  dai  comuni   e   le   segnalazioni certificate dagli stessi ricevute</a:t>
            </a:r>
            <a:r>
              <a:rPr lang="it-IT" sz="2000" dirty="0">
                <a:highlight>
                  <a:srgbClr val="FFFF00"/>
                </a:highlight>
                <a:latin typeface="Courier New" panose="02070309020205020404" pitchFamily="49" charset="0"/>
              </a:rPr>
              <a:t>, </a:t>
            </a:r>
            <a:r>
              <a:rPr lang="it-IT" sz="2000" dirty="0">
                <a:latin typeface="Courier New" panose="02070309020205020404" pitchFamily="49" charset="0"/>
              </a:rPr>
              <a:t>concernenti le materie  trasferite ai   sensi   dell'articolo 1, </a:t>
            </a:r>
            <a:r>
              <a:rPr lang="it-IT" sz="2000" b="1" dirty="0">
                <a:latin typeface="Courier New" panose="02070309020205020404" pitchFamily="49" charset="0"/>
              </a:rPr>
              <a:t>sono </a:t>
            </a:r>
            <a:r>
              <a:rPr lang="it-IT" sz="2000" b="1" dirty="0">
                <a:solidFill>
                  <a:srgbClr val="FF0000"/>
                </a:solidFill>
                <a:highlight>
                  <a:srgbClr val="FFFF00"/>
                </a:highlight>
                <a:latin typeface="Courier New" panose="02070309020205020404" pitchFamily="49" charset="0"/>
              </a:rPr>
              <a:t>comunicati al prefetto </a:t>
            </a:r>
            <a:r>
              <a:rPr lang="it-IT" sz="2000" dirty="0">
                <a:latin typeface="Courier New" panose="02070309020205020404" pitchFamily="49" charset="0"/>
              </a:rPr>
              <a:t>territorialmente competente  previamente  alla  data  di  svolgimento dell'evento cui si riferiscono.</a:t>
            </a:r>
          </a:p>
          <a:p>
            <a:pPr algn="just">
              <a:buNone/>
            </a:pPr>
            <a:r>
              <a:rPr lang="it-IT" sz="2000" dirty="0">
                <a:latin typeface="Courier New" panose="02070309020205020404" pitchFamily="49" charset="0"/>
              </a:rPr>
              <a:t> </a:t>
            </a:r>
          </a:p>
          <a:p>
            <a:pPr algn="just">
              <a:buNone/>
            </a:pPr>
            <a:r>
              <a:rPr lang="it-IT" sz="2000" b="1" dirty="0">
                <a:latin typeface="Courier New" panose="02070309020205020404" pitchFamily="49" charset="0"/>
              </a:rPr>
              <a:t>  2. </a:t>
            </a:r>
            <a:r>
              <a:rPr lang="it-IT" sz="2000" b="1" dirty="0">
                <a:highlight>
                  <a:srgbClr val="FFFF00"/>
                </a:highlight>
                <a:latin typeface="Courier New" panose="02070309020205020404" pitchFamily="49" charset="0"/>
              </a:rPr>
              <a:t>Su richiesta del prefetto, per  motivate  esigenze  di  pubblica sicurezza, i provvedimenti e le segnalazioni certificate  </a:t>
            </a:r>
            <a:r>
              <a:rPr lang="it-IT" sz="2000" dirty="0">
                <a:highlight>
                  <a:srgbClr val="FFFF00"/>
                </a:highlight>
                <a:latin typeface="Courier New" panose="02070309020205020404" pitchFamily="49" charset="0"/>
              </a:rPr>
              <a:t>di  cui  al comma 1 </a:t>
            </a:r>
            <a:r>
              <a:rPr lang="it-IT" sz="2000" b="1" dirty="0">
                <a:highlight>
                  <a:srgbClr val="FFFF00"/>
                </a:highlight>
                <a:latin typeface="Courier New" panose="02070309020205020404" pitchFamily="49" charset="0"/>
              </a:rPr>
              <a:t>possono essere oggetto di</a:t>
            </a:r>
            <a:r>
              <a:rPr lang="it-IT" sz="2000" dirty="0">
                <a:highlight>
                  <a:srgbClr val="FFFF00"/>
                </a:highlight>
                <a:latin typeface="Courier New" panose="02070309020205020404" pitchFamily="49" charset="0"/>
              </a:rPr>
              <a:t> </a:t>
            </a:r>
            <a:r>
              <a:rPr lang="it-IT" sz="2000" b="1" dirty="0">
                <a:solidFill>
                  <a:srgbClr val="FF0000"/>
                </a:solidFill>
                <a:highlight>
                  <a:srgbClr val="FFFF00"/>
                </a:highlight>
                <a:latin typeface="Courier New" panose="02070309020205020404" pitchFamily="49" charset="0"/>
              </a:rPr>
              <a:t>sospensione, annullamento,  revoca, divieto o disposizioni conformative. </a:t>
            </a:r>
          </a:p>
        </p:txBody>
      </p:sp>
      <p:sp>
        <p:nvSpPr>
          <p:cNvPr id="2" name="Segnaposto piè di pagina 1">
            <a:extLst>
              <a:ext uri="{FF2B5EF4-FFF2-40B4-BE49-F238E27FC236}">
                <a16:creationId xmlns:a16="http://schemas.microsoft.com/office/drawing/2014/main" id="{E8A50E8A-168C-4C86-EE0D-19A6FD758811}"/>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C18AF2E0-8CD4-1D35-738A-8EFC4E4C9C85}"/>
              </a:ext>
            </a:extLst>
          </p:cNvPr>
          <p:cNvSpPr>
            <a:spLocks noGrp="1"/>
          </p:cNvSpPr>
          <p:nvPr>
            <p:ph type="sldNum" sz="quarter" idx="12"/>
          </p:nvPr>
        </p:nvSpPr>
        <p:spPr/>
        <p:txBody>
          <a:bodyPr/>
          <a:lstStyle/>
          <a:p>
            <a:fld id="{56C962FA-7BBA-42EA-B52A-38530D7E724D}" type="slidenum">
              <a:rPr lang="it-IT" smtClean="0"/>
              <a:t>83</a:t>
            </a:fld>
            <a:endParaRPr lang="it-IT"/>
          </a:p>
        </p:txBody>
      </p:sp>
    </p:spTree>
    <p:extLst>
      <p:ext uri="{BB962C8B-B14F-4D97-AF65-F5344CB8AC3E}">
        <p14:creationId xmlns:p14="http://schemas.microsoft.com/office/powerpoint/2010/main" val="35667301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C5CE9A40-6447-8F3F-3BFC-685C9495E42F}"/>
              </a:ext>
            </a:extLst>
          </p:cNvPr>
          <p:cNvSpPr txBox="1"/>
          <p:nvPr/>
        </p:nvSpPr>
        <p:spPr>
          <a:xfrm>
            <a:off x="1917578" y="372862"/>
            <a:ext cx="8922058" cy="5732403"/>
          </a:xfrm>
          <a:prstGeom prst="rect">
            <a:avLst/>
          </a:prstGeom>
          <a:noFill/>
        </p:spPr>
        <p:txBody>
          <a:bodyPr wrap="square">
            <a:spAutoFit/>
          </a:bodyPr>
          <a:lstStyle/>
          <a:p>
            <a:pPr>
              <a:lnSpc>
                <a:spcPct val="107000"/>
              </a:lnSpc>
              <a:spcAft>
                <a:spcPts val="800"/>
              </a:spcAft>
              <a:buNone/>
            </a:pPr>
            <a:r>
              <a:rPr lang="it-IT" sz="1600" b="1" kern="0" dirty="0">
                <a:effectLst/>
                <a:latin typeface="Segoe UI Emoji" panose="020B0502040204020203" pitchFamily="34" charset="0"/>
                <a:ea typeface="Times New Roman" panose="02020603050405020304" pitchFamily="18" charset="0"/>
                <a:cs typeface="Segoe UI Emoji" panose="020B0502040204020203" pitchFamily="34" charset="0"/>
              </a:rPr>
              <a:t>🟡</a:t>
            </a:r>
            <a:r>
              <a:rPr lang="it-IT" sz="1600" b="1" kern="0" dirty="0">
                <a:effectLst/>
                <a:latin typeface="Times New Roman" panose="02020603050405020304" pitchFamily="18" charset="0"/>
                <a:ea typeface="Times New Roman" panose="02020603050405020304" pitchFamily="18" charset="0"/>
                <a:cs typeface="Times New Roman" panose="02020603050405020304" pitchFamily="18" charset="0"/>
              </a:rPr>
              <a:t> 2. CONTROLLO PREFETTIZIO (Art. 2)</a:t>
            </a:r>
            <a:endParaRPr lang="it-IT"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sz="1600" kern="0" dirty="0">
                <a:effectLst/>
                <a:latin typeface="Courier New" panose="02070309020205020404" pitchFamily="49" charset="0"/>
                <a:ea typeface="Times New Roman" panose="02020603050405020304" pitchFamily="18" charset="0"/>
                <a:cs typeface="Times New Roman" panose="02020603050405020304" pitchFamily="18" charset="0"/>
              </a:rPr>
              <a:t>                </a:t>
            </a:r>
            <a:r>
              <a:rPr lang="it-IT" sz="1600" b="1" kern="0" dirty="0">
                <a:effectLst/>
                <a:highlight>
                  <a:srgbClr val="FFFF00"/>
                </a:highlight>
                <a:latin typeface="Courier New" panose="02070309020205020404" pitchFamily="49" charset="0"/>
                <a:ea typeface="Times New Roman" panose="02020603050405020304" pitchFamily="18" charset="0"/>
                <a:cs typeface="Times New Roman" panose="02020603050405020304" pitchFamily="18" charset="0"/>
              </a:rPr>
              <a:t>COMUNE</a:t>
            </a:r>
            <a:endParaRPr lang="it-IT" sz="1600" b="1"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sz="1600" kern="0" dirty="0">
                <a:effectLst/>
                <a:latin typeface="Courier New" panose="02070309020205020404" pitchFamily="49" charset="0"/>
                <a:ea typeface="Times New Roman" panose="02020603050405020304" pitchFamily="18" charset="0"/>
                <a:cs typeface="Times New Roman" panose="02020603050405020304" pitchFamily="18" charset="0"/>
              </a:rPr>
              <a:t>                   │</a:t>
            </a:r>
            <a:endParaRPr lang="it-IT"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sz="1600" kern="0" dirty="0">
                <a:effectLst/>
                <a:latin typeface="Courier New" panose="02070309020205020404" pitchFamily="49" charset="0"/>
                <a:ea typeface="Times New Roman" panose="02020603050405020304" pitchFamily="18" charset="0"/>
                <a:cs typeface="Times New Roman" panose="02020603050405020304" pitchFamily="18" charset="0"/>
              </a:rPr>
              <a:t>       ┌───────────┴───────────┐</a:t>
            </a:r>
            <a:endParaRPr lang="it-IT"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sz="1600" kern="0" dirty="0">
                <a:effectLst/>
                <a:latin typeface="Courier New" panose="02070309020205020404" pitchFamily="49" charset="0"/>
                <a:ea typeface="Times New Roman" panose="02020603050405020304" pitchFamily="18" charset="0"/>
                <a:cs typeface="Times New Roman" panose="02020603050405020304" pitchFamily="18" charset="0"/>
              </a:rPr>
              <a:t>       │                       │</a:t>
            </a:r>
            <a:endParaRPr lang="it-IT"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sz="1600" kern="0" dirty="0">
                <a:effectLst/>
                <a:latin typeface="Courier New" panose="02070309020205020404" pitchFamily="49" charset="0"/>
                <a:ea typeface="Times New Roman" panose="02020603050405020304" pitchFamily="18" charset="0"/>
                <a:cs typeface="Times New Roman" panose="02020603050405020304" pitchFamily="18" charset="0"/>
              </a:rPr>
              <a:t> </a:t>
            </a:r>
            <a:r>
              <a:rPr lang="it-IT" sz="1600" b="1" kern="0" dirty="0">
                <a:effectLst/>
                <a:highlight>
                  <a:srgbClr val="FFFF00"/>
                </a:highlight>
                <a:latin typeface="Courier New" panose="02070309020205020404" pitchFamily="49" charset="0"/>
                <a:ea typeface="Times New Roman" panose="02020603050405020304" pitchFamily="18" charset="0"/>
                <a:cs typeface="Times New Roman" panose="02020603050405020304" pitchFamily="18" charset="0"/>
              </a:rPr>
              <a:t>Provvedimenti </a:t>
            </a:r>
            <a:r>
              <a:rPr lang="it-IT" sz="1600" kern="0" dirty="0">
                <a:effectLst/>
                <a:highlight>
                  <a:srgbClr val="FFFF00"/>
                </a:highlight>
                <a:latin typeface="Courier New" panose="02070309020205020404" pitchFamily="49" charset="0"/>
                <a:ea typeface="Times New Roman" panose="02020603050405020304" pitchFamily="18" charset="0"/>
                <a:cs typeface="Times New Roman" panose="02020603050405020304" pitchFamily="18" charset="0"/>
              </a:rPr>
              <a:t>            </a:t>
            </a:r>
            <a:r>
              <a:rPr lang="it-IT" sz="1600" b="1" kern="0" dirty="0">
                <a:solidFill>
                  <a:srgbClr val="FF0000"/>
                </a:solidFill>
                <a:effectLst/>
                <a:highlight>
                  <a:srgbClr val="FFFF00"/>
                </a:highlight>
                <a:latin typeface="Courier New" panose="02070309020205020404" pitchFamily="49" charset="0"/>
                <a:ea typeface="Times New Roman" panose="02020603050405020304" pitchFamily="18" charset="0"/>
                <a:cs typeface="Times New Roman" panose="02020603050405020304" pitchFamily="18" charset="0"/>
              </a:rPr>
              <a:t>SCIA ricevute</a:t>
            </a:r>
            <a:endParaRPr lang="it-IT" sz="1600" b="1" kern="100"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sz="1600" kern="0" dirty="0">
                <a:effectLst/>
                <a:latin typeface="Courier New" panose="02070309020205020404" pitchFamily="49" charset="0"/>
                <a:ea typeface="Times New Roman" panose="02020603050405020304" pitchFamily="18" charset="0"/>
                <a:cs typeface="Times New Roman" panose="02020603050405020304" pitchFamily="18" charset="0"/>
              </a:rPr>
              <a:t>       │                       │</a:t>
            </a:r>
            <a:endParaRPr lang="it-IT"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sz="1600" kern="0" dirty="0">
                <a:effectLst/>
                <a:latin typeface="Courier New" panose="02070309020205020404" pitchFamily="49" charset="0"/>
                <a:ea typeface="Times New Roman" panose="02020603050405020304" pitchFamily="18" charset="0"/>
                <a:cs typeface="Times New Roman" panose="02020603050405020304" pitchFamily="18" charset="0"/>
              </a:rPr>
              <a:t>       └───────────► </a:t>
            </a:r>
            <a:r>
              <a:rPr lang="it-IT" sz="1600" b="1" kern="0" dirty="0">
                <a:effectLst/>
                <a:latin typeface="Courier New" panose="02070309020205020404" pitchFamily="49" charset="0"/>
                <a:ea typeface="Times New Roman" panose="02020603050405020304" pitchFamily="18" charset="0"/>
                <a:cs typeface="Times New Roman" panose="02020603050405020304" pitchFamily="18" charset="0"/>
              </a:rPr>
              <a:t>Comunicazione preventiva</a:t>
            </a:r>
            <a:endParaRPr lang="it-IT" sz="16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sz="1600" kern="0" dirty="0">
                <a:effectLst/>
                <a:latin typeface="Courier New" panose="02070309020205020404" pitchFamily="49" charset="0"/>
                <a:ea typeface="Times New Roman" panose="02020603050405020304" pitchFamily="18" charset="0"/>
                <a:cs typeface="Times New Roman" panose="02020603050405020304" pitchFamily="18" charset="0"/>
              </a:rPr>
              <a:t>                               │</a:t>
            </a:r>
            <a:endParaRPr lang="it-IT"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sz="1600" kern="0" dirty="0">
                <a:effectLst/>
                <a:latin typeface="Courier New" panose="02070309020205020404" pitchFamily="49" charset="0"/>
                <a:ea typeface="Times New Roman" panose="02020603050405020304" pitchFamily="18" charset="0"/>
                <a:cs typeface="Times New Roman" panose="02020603050405020304" pitchFamily="18" charset="0"/>
              </a:rPr>
              <a:t>                           </a:t>
            </a:r>
            <a:r>
              <a:rPr lang="it-IT" sz="1600" kern="0" dirty="0">
                <a:effectLst/>
                <a:highlight>
                  <a:srgbClr val="FFFF00"/>
                </a:highlight>
                <a:latin typeface="Courier New" panose="02070309020205020404" pitchFamily="49" charset="0"/>
                <a:ea typeface="Times New Roman" panose="02020603050405020304" pitchFamily="18" charset="0"/>
                <a:cs typeface="Times New Roman" panose="02020603050405020304" pitchFamily="18" charset="0"/>
              </a:rPr>
              <a:t>PREFETTO</a:t>
            </a:r>
            <a:endParaRPr lang="it-IT" sz="16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sz="1600" kern="0" dirty="0">
                <a:effectLst/>
                <a:latin typeface="Courier New" panose="02070309020205020404" pitchFamily="49" charset="0"/>
                <a:ea typeface="Times New Roman" panose="02020603050405020304" pitchFamily="18" charset="0"/>
                <a:cs typeface="Times New Roman" panose="02020603050405020304" pitchFamily="18" charset="0"/>
              </a:rPr>
              <a:t>                               │</a:t>
            </a:r>
            <a:endParaRPr lang="it-IT"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sz="1600" kern="0" dirty="0">
                <a:effectLst/>
                <a:latin typeface="Courier New" panose="02070309020205020404" pitchFamily="49" charset="0"/>
                <a:ea typeface="Times New Roman" panose="02020603050405020304" pitchFamily="18" charset="0"/>
                <a:cs typeface="Times New Roman" panose="02020603050405020304" pitchFamily="18" charset="0"/>
              </a:rPr>
              <a:t>      ┌──────────────┬──────────────┬──────────────┬──────────────┐</a:t>
            </a:r>
            <a:endParaRPr lang="it-IT"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sz="1600" kern="0" dirty="0">
                <a:effectLst/>
                <a:latin typeface="Courier New" panose="02070309020205020404" pitchFamily="49" charset="0"/>
                <a:ea typeface="Times New Roman" panose="02020603050405020304" pitchFamily="18" charset="0"/>
                <a:cs typeface="Times New Roman" panose="02020603050405020304" pitchFamily="18" charset="0"/>
              </a:rPr>
              <a:t>      │              │              │              │              │</a:t>
            </a:r>
            <a:endParaRPr lang="it-IT"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sz="1600" kern="0" dirty="0">
                <a:effectLst/>
                <a:latin typeface="Courier New" panose="02070309020205020404" pitchFamily="49" charset="0"/>
                <a:ea typeface="Times New Roman" panose="02020603050405020304" pitchFamily="18" charset="0"/>
                <a:cs typeface="Times New Roman" panose="02020603050405020304" pitchFamily="18" charset="0"/>
              </a:rPr>
              <a:t>  </a:t>
            </a:r>
            <a:r>
              <a:rPr lang="it-IT" sz="1600" b="1" kern="0" dirty="0">
                <a:solidFill>
                  <a:srgbClr val="FF0000"/>
                </a:solidFill>
                <a:effectLst/>
                <a:latin typeface="Courier New" panose="02070309020205020404" pitchFamily="49" charset="0"/>
                <a:ea typeface="Times New Roman" panose="02020603050405020304" pitchFamily="18" charset="0"/>
                <a:cs typeface="Times New Roman" panose="02020603050405020304" pitchFamily="18" charset="0"/>
              </a:rPr>
              <a:t>Sospensione   Annullamento     Revoca        Divieto     Prescrizioni</a:t>
            </a:r>
            <a:endParaRPr lang="it-IT" sz="16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buNone/>
            </a:pPr>
            <a:br>
              <a:rPr lang="it-IT" sz="1600" kern="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it-IT"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Segnaposto piè di pagina 1">
            <a:extLst>
              <a:ext uri="{FF2B5EF4-FFF2-40B4-BE49-F238E27FC236}">
                <a16:creationId xmlns:a16="http://schemas.microsoft.com/office/drawing/2014/main" id="{A3CF14E5-5927-802C-B027-F4FF9E4A18D7}"/>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4D5051F5-35E5-39A8-2E43-83B7EF4A15C5}"/>
              </a:ext>
            </a:extLst>
          </p:cNvPr>
          <p:cNvSpPr>
            <a:spLocks noGrp="1"/>
          </p:cNvSpPr>
          <p:nvPr>
            <p:ph type="sldNum" sz="quarter" idx="12"/>
          </p:nvPr>
        </p:nvSpPr>
        <p:spPr/>
        <p:txBody>
          <a:bodyPr/>
          <a:lstStyle/>
          <a:p>
            <a:fld id="{56C962FA-7BBA-42EA-B52A-38530D7E724D}" type="slidenum">
              <a:rPr lang="it-IT" smtClean="0"/>
              <a:t>84</a:t>
            </a:fld>
            <a:endParaRPr lang="it-IT"/>
          </a:p>
        </p:txBody>
      </p:sp>
    </p:spTree>
    <p:extLst>
      <p:ext uri="{BB962C8B-B14F-4D97-AF65-F5344CB8AC3E}">
        <p14:creationId xmlns:p14="http://schemas.microsoft.com/office/powerpoint/2010/main" val="12457041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F8C300F6-E89D-4A5E-A019-5FF9A7F8AD49}"/>
              </a:ext>
            </a:extLst>
          </p:cNvPr>
          <p:cNvSpPr txBox="1"/>
          <p:nvPr/>
        </p:nvSpPr>
        <p:spPr>
          <a:xfrm>
            <a:off x="0" y="211572"/>
            <a:ext cx="11656380" cy="2031325"/>
          </a:xfrm>
          <a:prstGeom prst="rect">
            <a:avLst/>
          </a:prstGeom>
          <a:noFill/>
        </p:spPr>
        <p:txBody>
          <a:bodyPr wrap="square">
            <a:spAutoFit/>
          </a:bodyPr>
          <a:lstStyle/>
          <a:p>
            <a:pPr algn="just">
              <a:buNone/>
            </a:pPr>
            <a:r>
              <a:rPr lang="it-IT" b="1" dirty="0">
                <a:latin typeface="Courier New" panose="02070309020205020404" pitchFamily="49" charset="0"/>
              </a:rPr>
              <a:t>Art. 3 </a:t>
            </a:r>
          </a:p>
          <a:p>
            <a:pPr algn="just">
              <a:buNone/>
            </a:pPr>
            <a:r>
              <a:rPr lang="it-IT" b="1" dirty="0">
                <a:latin typeface="Courier New" panose="02070309020205020404" pitchFamily="49" charset="0"/>
              </a:rPr>
              <a:t> </a:t>
            </a:r>
          </a:p>
          <a:p>
            <a:pPr algn="just">
              <a:buNone/>
            </a:pPr>
            <a:r>
              <a:rPr lang="it-IT" b="1" dirty="0">
                <a:latin typeface="Courier New" panose="02070309020205020404" pitchFamily="49" charset="0"/>
              </a:rPr>
              <a:t>         Esercizio delle funzioni </a:t>
            </a:r>
          </a:p>
          <a:p>
            <a:pPr algn="just">
              <a:buNone/>
            </a:pPr>
            <a:r>
              <a:rPr lang="it-IT" b="1" dirty="0">
                <a:latin typeface="Courier New" panose="02070309020205020404" pitchFamily="49" charset="0"/>
              </a:rPr>
              <a:t> </a:t>
            </a:r>
          </a:p>
          <a:p>
            <a:pPr algn="just">
              <a:buNone/>
            </a:pPr>
            <a:r>
              <a:rPr lang="it-IT" dirty="0">
                <a:latin typeface="Courier New" panose="02070309020205020404" pitchFamily="49" charset="0"/>
              </a:rPr>
              <a:t>  1. Le funzioni trasferite ai sensi dell'articolo 1 sono  </a:t>
            </a:r>
            <a:r>
              <a:rPr lang="it-IT" b="1" dirty="0">
                <a:solidFill>
                  <a:srgbClr val="FF0000"/>
                </a:solidFill>
                <a:latin typeface="Courier New" panose="02070309020205020404" pitchFamily="49" charset="0"/>
              </a:rPr>
              <a:t>esercitate dalle strutture  amministrative  già  operanti  </a:t>
            </a:r>
            <a:r>
              <a:rPr lang="it-IT" dirty="0">
                <a:latin typeface="Courier New" panose="02070309020205020404" pitchFamily="49" charset="0"/>
              </a:rPr>
              <a:t>per  l'esercizio  di competenze comunali a carattere autorizzativo. </a:t>
            </a:r>
          </a:p>
        </p:txBody>
      </p:sp>
      <p:sp>
        <p:nvSpPr>
          <p:cNvPr id="8" name="CasellaDiTesto 7">
            <a:extLst>
              <a:ext uri="{FF2B5EF4-FFF2-40B4-BE49-F238E27FC236}">
                <a16:creationId xmlns:a16="http://schemas.microsoft.com/office/drawing/2014/main" id="{2E3D9499-6DC1-0B36-D01C-0C0B7958CC07}"/>
              </a:ext>
            </a:extLst>
          </p:cNvPr>
          <p:cNvSpPr txBox="1"/>
          <p:nvPr/>
        </p:nvSpPr>
        <p:spPr>
          <a:xfrm>
            <a:off x="1775535" y="2752078"/>
            <a:ext cx="9632272" cy="1943032"/>
          </a:xfrm>
          <a:prstGeom prst="rect">
            <a:avLst/>
          </a:prstGeom>
          <a:noFill/>
        </p:spPr>
        <p:txBody>
          <a:bodyPr wrap="square">
            <a:spAutoFit/>
          </a:bodyPr>
          <a:lstStyle/>
          <a:p>
            <a:pPr>
              <a:lnSpc>
                <a:spcPct val="107000"/>
              </a:lnSpc>
              <a:spcAft>
                <a:spcPts val="800"/>
              </a:spcAft>
              <a:buNone/>
            </a:pPr>
            <a:r>
              <a:rPr lang="it-IT" sz="4000" b="1" kern="0" dirty="0">
                <a:effectLst/>
                <a:latin typeface="Segoe UI Emoji" panose="020B0502040204020203" pitchFamily="34" charset="0"/>
                <a:ea typeface="Times New Roman" panose="02020603050405020304" pitchFamily="18" charset="0"/>
                <a:cs typeface="Segoe UI Emoji" panose="020B0502040204020203" pitchFamily="34" charset="0"/>
              </a:rPr>
              <a:t>🔵</a:t>
            </a:r>
            <a:r>
              <a:rPr lang="it-IT" sz="4000" b="1" kern="0" dirty="0">
                <a:effectLst/>
                <a:latin typeface="Times New Roman" panose="02020603050405020304" pitchFamily="18" charset="0"/>
                <a:ea typeface="Times New Roman" panose="02020603050405020304" pitchFamily="18" charset="0"/>
                <a:cs typeface="Times New Roman" panose="02020603050405020304" pitchFamily="18" charset="0"/>
              </a:rPr>
              <a:t> 3.ORGANIZZAZIONE (Art. 3)</a:t>
            </a:r>
            <a:endParaRPr lang="it-IT"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sz="1800" kern="0" dirty="0">
                <a:effectLst/>
                <a:latin typeface="Courier New" panose="02070309020205020404" pitchFamily="49" charset="0"/>
                <a:ea typeface="Times New Roman" panose="02020603050405020304" pitchFamily="18" charset="0"/>
                <a:cs typeface="Times New Roman" panose="02020603050405020304" pitchFamily="18" charset="0"/>
              </a:rPr>
              <a:t>Uffici comunali già esistenti</a:t>
            </a:r>
            <a:endParaRPr lang="it-IT"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sz="1800" kern="0" dirty="0">
                <a:effectLst/>
                <a:latin typeface="Courier New" panose="02070309020205020404" pitchFamily="49" charset="0"/>
                <a:ea typeface="Times New Roman" panose="02020603050405020304" pitchFamily="18" charset="0"/>
                <a:cs typeface="Times New Roman" panose="02020603050405020304" pitchFamily="18" charset="0"/>
              </a:rPr>
              <a:t>        ↓</a:t>
            </a:r>
            <a:endParaRPr lang="it-IT"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sz="1800" kern="0" dirty="0">
                <a:effectLst/>
                <a:latin typeface="Courier New" panose="02070309020205020404" pitchFamily="49" charset="0"/>
                <a:ea typeface="Times New Roman" panose="02020603050405020304" pitchFamily="18" charset="0"/>
                <a:cs typeface="Times New Roman" panose="02020603050405020304" pitchFamily="18" charset="0"/>
              </a:rPr>
              <a:t>Nessuna nuova struttura</a:t>
            </a:r>
            <a:endParaRPr lang="it-IT"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Segnaposto piè di pagina 1">
            <a:extLst>
              <a:ext uri="{FF2B5EF4-FFF2-40B4-BE49-F238E27FC236}">
                <a16:creationId xmlns:a16="http://schemas.microsoft.com/office/drawing/2014/main" id="{D7A648A5-6FD4-8449-9C85-25A9933A0C9E}"/>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B799F125-062C-234F-FD93-F968AA6C2DEC}"/>
              </a:ext>
            </a:extLst>
          </p:cNvPr>
          <p:cNvSpPr>
            <a:spLocks noGrp="1"/>
          </p:cNvSpPr>
          <p:nvPr>
            <p:ph type="sldNum" sz="quarter" idx="12"/>
          </p:nvPr>
        </p:nvSpPr>
        <p:spPr/>
        <p:txBody>
          <a:bodyPr/>
          <a:lstStyle/>
          <a:p>
            <a:fld id="{56C962FA-7BBA-42EA-B52A-38530D7E724D}" type="slidenum">
              <a:rPr lang="it-IT" smtClean="0"/>
              <a:t>85</a:t>
            </a:fld>
            <a:endParaRPr lang="it-IT"/>
          </a:p>
        </p:txBody>
      </p:sp>
    </p:spTree>
    <p:extLst>
      <p:ext uri="{BB962C8B-B14F-4D97-AF65-F5344CB8AC3E}">
        <p14:creationId xmlns:p14="http://schemas.microsoft.com/office/powerpoint/2010/main" val="6332983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427A174-F688-FEE5-A63D-9AA3B9F856BB}"/>
              </a:ext>
            </a:extLst>
          </p:cNvPr>
          <p:cNvSpPr txBox="1"/>
          <p:nvPr/>
        </p:nvSpPr>
        <p:spPr>
          <a:xfrm>
            <a:off x="150920" y="79900"/>
            <a:ext cx="11890160" cy="6370975"/>
          </a:xfrm>
          <a:prstGeom prst="rect">
            <a:avLst/>
          </a:prstGeom>
          <a:noFill/>
        </p:spPr>
        <p:txBody>
          <a:bodyPr wrap="square">
            <a:spAutoFit/>
          </a:bodyPr>
          <a:lstStyle/>
          <a:p>
            <a:pPr>
              <a:buNone/>
            </a:pPr>
            <a:r>
              <a:rPr lang="it-IT" sz="1200" dirty="0">
                <a:latin typeface="Courier New" panose="02070309020205020404" pitchFamily="49" charset="0"/>
              </a:rPr>
              <a:t> Art. 4 </a:t>
            </a:r>
          </a:p>
          <a:p>
            <a:pPr>
              <a:buNone/>
            </a:pPr>
            <a:r>
              <a:rPr lang="it-IT" sz="1200" dirty="0">
                <a:latin typeface="Courier New" panose="02070309020205020404" pitchFamily="49" charset="0"/>
              </a:rPr>
              <a:t> </a:t>
            </a:r>
          </a:p>
          <a:p>
            <a:pPr algn="just">
              <a:buNone/>
            </a:pPr>
            <a:r>
              <a:rPr lang="it-IT" sz="1200" dirty="0">
                <a:latin typeface="Courier New" panose="02070309020205020404" pitchFamily="49" charset="0"/>
              </a:rPr>
              <a:t>                      Disposizioni finanziarie </a:t>
            </a:r>
          </a:p>
          <a:p>
            <a:pPr algn="just">
              <a:buNone/>
            </a:pPr>
            <a:r>
              <a:rPr lang="it-IT" sz="1200" dirty="0">
                <a:latin typeface="Courier New" panose="02070309020205020404" pitchFamily="49" charset="0"/>
              </a:rPr>
              <a:t> </a:t>
            </a:r>
          </a:p>
          <a:p>
            <a:pPr algn="just">
              <a:buNone/>
            </a:pPr>
            <a:r>
              <a:rPr lang="it-IT" sz="1200" dirty="0">
                <a:latin typeface="Courier New" panose="02070309020205020404" pitchFamily="49" charset="0"/>
              </a:rPr>
              <a:t>  1. Dalle disposizioni di cui al presente  decreto  legislativo  non devono derivare  nuovi  o  maggiori  oneri  a  carico  della  finanza pubblica. Agli adempimenti previsti si provvede con le risorse umane, finanziarie e strumentali disponibili a legislazione vigente. </a:t>
            </a:r>
          </a:p>
          <a:p>
            <a:pPr algn="just">
              <a:buNone/>
            </a:pPr>
            <a:r>
              <a:rPr lang="it-IT" sz="1200" dirty="0">
                <a:latin typeface="Courier New" panose="02070309020205020404" pitchFamily="49" charset="0"/>
              </a:rPr>
              <a:t>                               Art. 5 </a:t>
            </a:r>
          </a:p>
          <a:p>
            <a:pPr algn="just">
              <a:buNone/>
            </a:pPr>
            <a:r>
              <a:rPr lang="it-IT" sz="1200" dirty="0">
                <a:latin typeface="Courier New" panose="02070309020205020404" pitchFamily="49" charset="0"/>
              </a:rPr>
              <a:t> </a:t>
            </a:r>
          </a:p>
          <a:p>
            <a:pPr algn="just">
              <a:buNone/>
            </a:pPr>
            <a:r>
              <a:rPr lang="it-IT" sz="1200" dirty="0">
                <a:latin typeface="Courier New" panose="02070309020205020404" pitchFamily="49" charset="0"/>
              </a:rPr>
              <a:t>                          Norma transitoria </a:t>
            </a:r>
          </a:p>
          <a:p>
            <a:pPr algn="just">
              <a:buNone/>
            </a:pPr>
            <a:r>
              <a:rPr lang="it-IT" sz="1200" dirty="0">
                <a:latin typeface="Courier New" panose="02070309020205020404" pitchFamily="49" charset="0"/>
              </a:rPr>
              <a:t> </a:t>
            </a:r>
          </a:p>
          <a:p>
            <a:pPr algn="just">
              <a:buNone/>
            </a:pPr>
            <a:r>
              <a:rPr lang="it-IT" sz="1200" dirty="0">
                <a:latin typeface="Courier New" panose="02070309020205020404" pitchFamily="49" charset="0"/>
              </a:rPr>
              <a:t>  1.  Resta  di  </a:t>
            </a:r>
            <a:r>
              <a:rPr lang="it-IT" sz="1200" b="1" dirty="0">
                <a:latin typeface="Courier New" panose="02070309020205020404" pitchFamily="49" charset="0"/>
              </a:rPr>
              <a:t>competenza  dello   Stato   </a:t>
            </a:r>
            <a:r>
              <a:rPr lang="it-IT" sz="1200" dirty="0">
                <a:latin typeface="Courier New" panose="02070309020205020404" pitchFamily="49" charset="0"/>
              </a:rPr>
              <a:t>il   completamento   dei procedimenti amministrativi in materia di polizia amministrativa già avviati alla data di entrata in vigore del presente decreto. </a:t>
            </a:r>
          </a:p>
          <a:p>
            <a:pPr algn="just">
              <a:buNone/>
            </a:pPr>
            <a:r>
              <a:rPr lang="it-IT" sz="1200" dirty="0">
                <a:latin typeface="Courier New" panose="02070309020205020404" pitchFamily="49" charset="0"/>
              </a:rPr>
              <a:t>  Il presente decreto, munito del sigillo dello Stato, sarà inserito nella  Raccolta  ufficiale  degli  atti  normativi  della  Repubblica italiana. E' fatto obbligo a chiunque spetti di osservarlo e di farlo osservare. </a:t>
            </a:r>
          </a:p>
          <a:p>
            <a:pPr algn="just">
              <a:buNone/>
            </a:pPr>
            <a:r>
              <a:rPr lang="it-IT" sz="1200" dirty="0">
                <a:latin typeface="Courier New" panose="02070309020205020404" pitchFamily="49" charset="0"/>
              </a:rPr>
              <a:t> </a:t>
            </a:r>
          </a:p>
          <a:p>
            <a:pPr algn="just">
              <a:buNone/>
            </a:pPr>
            <a:r>
              <a:rPr lang="it-IT" sz="1200" dirty="0">
                <a:latin typeface="Courier New" panose="02070309020205020404" pitchFamily="49" charset="0"/>
              </a:rPr>
              <a:t>    Dato a Roma, addi' 12 settembre 2025 </a:t>
            </a:r>
          </a:p>
          <a:p>
            <a:pPr algn="just">
              <a:buNone/>
            </a:pPr>
            <a:r>
              <a:rPr lang="it-IT" sz="1200" dirty="0">
                <a:latin typeface="Courier New" panose="02070309020205020404" pitchFamily="49" charset="0"/>
              </a:rPr>
              <a:t> </a:t>
            </a:r>
          </a:p>
          <a:p>
            <a:pPr algn="just">
              <a:buNone/>
            </a:pPr>
            <a:r>
              <a:rPr lang="it-IT" sz="1200" dirty="0">
                <a:latin typeface="Courier New" panose="02070309020205020404" pitchFamily="49" charset="0"/>
              </a:rPr>
              <a:t>                             MATTARELLA </a:t>
            </a:r>
          </a:p>
          <a:p>
            <a:pPr algn="just">
              <a:buNone/>
            </a:pPr>
            <a:r>
              <a:rPr lang="it-IT" sz="1200" dirty="0">
                <a:latin typeface="Courier New" panose="02070309020205020404" pitchFamily="49" charset="0"/>
              </a:rPr>
              <a:t> </a:t>
            </a:r>
          </a:p>
          <a:p>
            <a:pPr algn="just">
              <a:buNone/>
            </a:pPr>
            <a:r>
              <a:rPr lang="it-IT" sz="1200" dirty="0">
                <a:latin typeface="Courier New" panose="02070309020205020404" pitchFamily="49" charset="0"/>
              </a:rPr>
              <a:t>                                Meloni, Presidente del Consiglio  dei</a:t>
            </a:r>
          </a:p>
          <a:p>
            <a:pPr algn="just">
              <a:buNone/>
            </a:pPr>
            <a:r>
              <a:rPr lang="it-IT" sz="1200" dirty="0">
                <a:latin typeface="Courier New" panose="02070309020205020404" pitchFamily="49" charset="0"/>
              </a:rPr>
              <a:t>                                ministri </a:t>
            </a:r>
          </a:p>
          <a:p>
            <a:pPr algn="just">
              <a:buNone/>
            </a:pPr>
            <a:r>
              <a:rPr lang="it-IT" sz="1200" dirty="0">
                <a:latin typeface="Courier New" panose="02070309020205020404" pitchFamily="49" charset="0"/>
              </a:rPr>
              <a:t> </a:t>
            </a:r>
          </a:p>
          <a:p>
            <a:pPr algn="just">
              <a:buNone/>
            </a:pPr>
            <a:r>
              <a:rPr lang="it-IT" sz="1200" dirty="0">
                <a:latin typeface="Courier New" panose="02070309020205020404" pitchFamily="49" charset="0"/>
              </a:rPr>
              <a:t>                                Calderoli, Ministro  per  gli  affari</a:t>
            </a:r>
          </a:p>
          <a:p>
            <a:pPr algn="just">
              <a:buNone/>
            </a:pPr>
            <a:r>
              <a:rPr lang="it-IT" sz="1200" dirty="0">
                <a:latin typeface="Courier New" panose="02070309020205020404" pitchFamily="49" charset="0"/>
              </a:rPr>
              <a:t>                                regionali e le autonomie </a:t>
            </a:r>
          </a:p>
          <a:p>
            <a:pPr algn="just">
              <a:buNone/>
            </a:pPr>
            <a:r>
              <a:rPr lang="it-IT" sz="1200" dirty="0">
                <a:latin typeface="Courier New" panose="02070309020205020404" pitchFamily="49" charset="0"/>
              </a:rPr>
              <a:t> </a:t>
            </a:r>
          </a:p>
          <a:p>
            <a:pPr algn="just">
              <a:buNone/>
            </a:pPr>
            <a:r>
              <a:rPr lang="it-IT" sz="1200" dirty="0">
                <a:latin typeface="Courier New" panose="02070309020205020404" pitchFamily="49" charset="0"/>
              </a:rPr>
              <a:t>                                Piantedosi, Ministro dell'interno </a:t>
            </a:r>
          </a:p>
          <a:p>
            <a:pPr algn="just">
              <a:buNone/>
            </a:pPr>
            <a:r>
              <a:rPr lang="it-IT" sz="1200" dirty="0">
                <a:latin typeface="Courier New" panose="02070309020205020404" pitchFamily="49" charset="0"/>
              </a:rPr>
              <a:t> </a:t>
            </a:r>
          </a:p>
          <a:p>
            <a:pPr algn="just">
              <a:buNone/>
            </a:pPr>
            <a:r>
              <a:rPr lang="it-IT" sz="1200" dirty="0">
                <a:latin typeface="Courier New" panose="02070309020205020404" pitchFamily="49" charset="0"/>
              </a:rPr>
              <a:t>                                Giorgetti, Ministro  dell'economia  e</a:t>
            </a:r>
          </a:p>
          <a:p>
            <a:pPr algn="just">
              <a:buNone/>
            </a:pPr>
            <a:r>
              <a:rPr lang="it-IT" sz="1200" dirty="0">
                <a:latin typeface="Courier New" panose="02070309020205020404" pitchFamily="49" charset="0"/>
              </a:rPr>
              <a:t>                                delle finanze </a:t>
            </a:r>
          </a:p>
          <a:p>
            <a:pPr algn="just">
              <a:buNone/>
            </a:pPr>
            <a:r>
              <a:rPr lang="it-IT" sz="1200" dirty="0">
                <a:latin typeface="Courier New" panose="02070309020205020404" pitchFamily="49" charset="0"/>
              </a:rPr>
              <a:t> </a:t>
            </a:r>
          </a:p>
          <a:p>
            <a:pPr algn="just">
              <a:buNone/>
            </a:pPr>
            <a:r>
              <a:rPr lang="it-IT" sz="1200" dirty="0">
                <a:latin typeface="Courier New" panose="02070309020205020404" pitchFamily="49" charset="0"/>
              </a:rPr>
              <a:t>                                Zangrillo, Ministro per  la  pubblica</a:t>
            </a:r>
          </a:p>
          <a:p>
            <a:pPr algn="just">
              <a:buNone/>
            </a:pPr>
            <a:r>
              <a:rPr lang="it-IT" sz="1200" dirty="0">
                <a:latin typeface="Courier New" panose="02070309020205020404" pitchFamily="49" charset="0"/>
              </a:rPr>
              <a:t>                                amministrazione </a:t>
            </a:r>
          </a:p>
          <a:p>
            <a:pPr algn="just">
              <a:buNone/>
            </a:pPr>
            <a:r>
              <a:rPr lang="it-IT" sz="1200" dirty="0">
                <a:latin typeface="Courier New" panose="02070309020205020404" pitchFamily="49" charset="0"/>
              </a:rPr>
              <a:t>Visto, il Guardasigilli: Nordio </a:t>
            </a:r>
            <a:endParaRPr lang="it-IT" sz="1200" dirty="0"/>
          </a:p>
        </p:txBody>
      </p:sp>
      <p:sp>
        <p:nvSpPr>
          <p:cNvPr id="3" name="Segnaposto piè di pagina 2">
            <a:extLst>
              <a:ext uri="{FF2B5EF4-FFF2-40B4-BE49-F238E27FC236}">
                <a16:creationId xmlns:a16="http://schemas.microsoft.com/office/drawing/2014/main" id="{6B4A7F75-BDEF-CC31-97FC-5E01EC439FFE}"/>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C8A40E22-F902-B2EF-7190-34F996E42DDB}"/>
              </a:ext>
            </a:extLst>
          </p:cNvPr>
          <p:cNvSpPr>
            <a:spLocks noGrp="1"/>
          </p:cNvSpPr>
          <p:nvPr>
            <p:ph type="sldNum" sz="quarter" idx="12"/>
          </p:nvPr>
        </p:nvSpPr>
        <p:spPr/>
        <p:txBody>
          <a:bodyPr/>
          <a:lstStyle/>
          <a:p>
            <a:fld id="{56C962FA-7BBA-42EA-B52A-38530D7E724D}" type="slidenum">
              <a:rPr lang="it-IT" smtClean="0"/>
              <a:t>86</a:t>
            </a:fld>
            <a:endParaRPr lang="it-IT"/>
          </a:p>
        </p:txBody>
      </p:sp>
    </p:spTree>
    <p:extLst>
      <p:ext uri="{BB962C8B-B14F-4D97-AF65-F5344CB8AC3E}">
        <p14:creationId xmlns:p14="http://schemas.microsoft.com/office/powerpoint/2010/main" val="38649640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26445D0-5FCD-ED8D-B74D-881472870896}"/>
              </a:ext>
            </a:extLst>
          </p:cNvPr>
          <p:cNvSpPr txBox="1"/>
          <p:nvPr/>
        </p:nvSpPr>
        <p:spPr>
          <a:xfrm>
            <a:off x="0" y="0"/>
            <a:ext cx="12067713" cy="6001643"/>
          </a:xfrm>
          <a:prstGeom prst="rect">
            <a:avLst/>
          </a:prstGeom>
          <a:noFill/>
        </p:spPr>
        <p:txBody>
          <a:bodyPr wrap="square">
            <a:spAutoFit/>
          </a:bodyPr>
          <a:lstStyle/>
          <a:p>
            <a:pPr algn="just">
              <a:buNone/>
            </a:pPr>
            <a:r>
              <a:rPr lang="it-IT" sz="1600" dirty="0">
                <a:latin typeface="Courier New" panose="02070309020205020404" pitchFamily="49" charset="0"/>
              </a:rPr>
              <a:t>- Si riporta il testo degli articoli 68 e 69 del  regio decreto 18 giugno 1931, n. 773 recante:  «Approvazione  del testo unico delle leggi di pubblica  sicurezza»  pubblicato nella Gazzetta Ufficiale n. 146 del 26 giugno 1931: </a:t>
            </a:r>
          </a:p>
          <a:p>
            <a:pPr algn="just">
              <a:buNone/>
            </a:pPr>
            <a:endParaRPr lang="it-IT" sz="1600" dirty="0">
              <a:latin typeface="Courier New" panose="02070309020205020404" pitchFamily="49" charset="0"/>
            </a:endParaRPr>
          </a:p>
          <a:p>
            <a:pPr algn="just">
              <a:buNone/>
            </a:pPr>
            <a:r>
              <a:rPr lang="it-IT" sz="1600" b="1" dirty="0">
                <a:solidFill>
                  <a:srgbClr val="FF0000"/>
                </a:solidFill>
                <a:latin typeface="Courier New" panose="02070309020205020404" pitchFamily="49" charset="0"/>
              </a:rPr>
              <a:t>«Art. 68.</a:t>
            </a:r>
            <a:r>
              <a:rPr lang="it-IT" sz="1600" dirty="0">
                <a:latin typeface="Courier New" panose="02070309020205020404" pitchFamily="49" charset="0"/>
              </a:rPr>
              <a:t> - Senza licenza del questore non si possono dare in luogo pubblico o  aperto  o  esposto  al  pubblico , accademie, feste da ballo,  corse  di  cavalli,  ne'  altri simili spettacoli o trattenimenti, e non si possono  aprire o esercitare circoli, scuole di ballo e sale  pubbliche  di audizione. </a:t>
            </a:r>
          </a:p>
          <a:p>
            <a:pPr algn="just">
              <a:buNone/>
            </a:pPr>
            <a:r>
              <a:rPr lang="it-IT" sz="1600" dirty="0">
                <a:latin typeface="Courier New" panose="02070309020205020404" pitchFamily="49" charset="0"/>
              </a:rPr>
              <a:t>Per eventi fino ad un massimo di 200  partecipanti  e che sì svolgono entro le ore 24 del giorno di  inizio,  la licenza è sostituita  dalla  segnalazione  certificata  di inizio attività di cui all'art. 19 della  legge  7  agosto           1990, n. 241, e successive modificazioni,  presentata  allo sportello unico  per  le  attività produttive   o  ufficio analogo. </a:t>
            </a:r>
          </a:p>
          <a:p>
            <a:pPr algn="just">
              <a:buNone/>
            </a:pPr>
            <a:r>
              <a:rPr lang="it-IT" sz="1600" dirty="0">
                <a:latin typeface="Courier New" panose="02070309020205020404" pitchFamily="49" charset="0"/>
              </a:rPr>
              <a:t>Per le gare di velocità di autoveicoli e per le gare aeronautiche si  applicano le disposizioni  delle  leggi speciali. </a:t>
            </a:r>
          </a:p>
          <a:p>
            <a:pPr algn="just">
              <a:buNone/>
            </a:pPr>
            <a:r>
              <a:rPr lang="it-IT" sz="1600" dirty="0">
                <a:latin typeface="Courier New" panose="02070309020205020404" pitchFamily="49" charset="0"/>
              </a:rPr>
              <a:t>               </a:t>
            </a:r>
          </a:p>
          <a:p>
            <a:pPr algn="just">
              <a:buNone/>
            </a:pPr>
            <a:r>
              <a:rPr lang="it-IT" sz="1600" b="1" dirty="0">
                <a:solidFill>
                  <a:srgbClr val="FF0000"/>
                </a:solidFill>
                <a:latin typeface="Courier New" panose="02070309020205020404" pitchFamily="49" charset="0"/>
              </a:rPr>
              <a:t>Art. 69. </a:t>
            </a:r>
            <a:r>
              <a:rPr lang="it-IT" sz="1600" dirty="0">
                <a:latin typeface="Courier New" panose="02070309020205020404" pitchFamily="49" charset="0"/>
              </a:rPr>
              <a:t>- Senza  licenza  dell'autorità locale  di pubblica sicurezza è vietato dare, anche  temporaneamente, per mestiere, pubblici </a:t>
            </a:r>
            <a:r>
              <a:rPr lang="it-IT" sz="1600" b="1" dirty="0">
                <a:latin typeface="Courier New" panose="02070309020205020404" pitchFamily="49" charset="0"/>
              </a:rPr>
              <a:t>trattenimenti</a:t>
            </a:r>
            <a:r>
              <a:rPr lang="it-IT" sz="1600" dirty="0">
                <a:latin typeface="Courier New" panose="02070309020205020404" pitchFamily="49" charset="0"/>
              </a:rPr>
              <a:t>, esporre alla pubblica vista rarità, persone, animali, gabinetti ottici o altri oggetti di curiosità, ovvero dare audizioni all'aperto. </a:t>
            </a:r>
          </a:p>
          <a:p>
            <a:pPr algn="just">
              <a:buNone/>
            </a:pPr>
            <a:r>
              <a:rPr lang="it-IT" sz="1600" b="1" dirty="0">
                <a:latin typeface="Courier New" panose="02070309020205020404" pitchFamily="49" charset="0"/>
              </a:rPr>
              <a:t>Per eventi fino ad un massimo di 200  partecipanti  e che si svolgono entro le ore 24 del giorno  di  inizio,  la licenza è sostituita  dalla  segnalazione  certificata  di inizio attività di cui all'art. 19 della legge n. 241 del 1990, presentata allo  sportello unico per le attività produttive o ufficio analogo.». </a:t>
            </a:r>
          </a:p>
          <a:p>
            <a:pPr algn="just">
              <a:buNone/>
            </a:pPr>
            <a:r>
              <a:rPr lang="it-IT" sz="1600" b="1" dirty="0">
                <a:latin typeface="Courier New" panose="02070309020205020404" pitchFamily="49" charset="0"/>
              </a:rPr>
              <a:t>              </a:t>
            </a:r>
          </a:p>
        </p:txBody>
      </p:sp>
      <p:sp>
        <p:nvSpPr>
          <p:cNvPr id="2" name="Segnaposto piè di pagina 1">
            <a:extLst>
              <a:ext uri="{FF2B5EF4-FFF2-40B4-BE49-F238E27FC236}">
                <a16:creationId xmlns:a16="http://schemas.microsoft.com/office/drawing/2014/main" id="{6C5F8CF6-495D-4E91-FED7-1A9D697BE478}"/>
              </a:ext>
            </a:extLst>
          </p:cNvPr>
          <p:cNvSpPr>
            <a:spLocks noGrp="1"/>
          </p:cNvSpPr>
          <p:nvPr>
            <p:ph type="ftr" sz="quarter" idx="11"/>
          </p:nvPr>
        </p:nvSpPr>
        <p:spPr/>
        <p:txBody>
          <a:bodyPr/>
          <a:lstStyle/>
          <a:p>
            <a:r>
              <a:rPr lang="it-IT"/>
              <a:t>M.Serio-Riproduzione riservata -Palermo, 27 febbraio 2026 (ANCI SICILIA)</a:t>
            </a:r>
          </a:p>
        </p:txBody>
      </p:sp>
      <p:sp>
        <p:nvSpPr>
          <p:cNvPr id="3" name="Segnaposto numero diapositiva 2">
            <a:extLst>
              <a:ext uri="{FF2B5EF4-FFF2-40B4-BE49-F238E27FC236}">
                <a16:creationId xmlns:a16="http://schemas.microsoft.com/office/drawing/2014/main" id="{CE6463E0-49C6-FBE0-45AB-4A84A7C959A6}"/>
              </a:ext>
            </a:extLst>
          </p:cNvPr>
          <p:cNvSpPr>
            <a:spLocks noGrp="1"/>
          </p:cNvSpPr>
          <p:nvPr>
            <p:ph type="sldNum" sz="quarter" idx="12"/>
          </p:nvPr>
        </p:nvSpPr>
        <p:spPr/>
        <p:txBody>
          <a:bodyPr/>
          <a:lstStyle/>
          <a:p>
            <a:fld id="{56C962FA-7BBA-42EA-B52A-38530D7E724D}" type="slidenum">
              <a:rPr lang="it-IT" smtClean="0"/>
              <a:t>87</a:t>
            </a:fld>
            <a:endParaRPr lang="it-IT"/>
          </a:p>
        </p:txBody>
      </p:sp>
    </p:spTree>
    <p:extLst>
      <p:ext uri="{BB962C8B-B14F-4D97-AF65-F5344CB8AC3E}">
        <p14:creationId xmlns:p14="http://schemas.microsoft.com/office/powerpoint/2010/main" val="13839509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128C4AD-A16E-D54F-9DF2-D99607356CAC}"/>
              </a:ext>
            </a:extLst>
          </p:cNvPr>
          <p:cNvPicPr>
            <a:picLocks noChangeAspect="1"/>
          </p:cNvPicPr>
          <p:nvPr/>
        </p:nvPicPr>
        <p:blipFill>
          <a:blip r:embed="rId2"/>
          <a:stretch>
            <a:fillRect/>
          </a:stretch>
        </p:blipFill>
        <p:spPr>
          <a:xfrm>
            <a:off x="2309812" y="495300"/>
            <a:ext cx="7572375" cy="5867400"/>
          </a:xfrm>
          <a:prstGeom prst="rect">
            <a:avLst/>
          </a:prstGeom>
        </p:spPr>
      </p:pic>
      <p:sp>
        <p:nvSpPr>
          <p:cNvPr id="2" name="Segnaposto piè di pagina 1">
            <a:extLst>
              <a:ext uri="{FF2B5EF4-FFF2-40B4-BE49-F238E27FC236}">
                <a16:creationId xmlns:a16="http://schemas.microsoft.com/office/drawing/2014/main" id="{20C52B66-7921-E444-BE5E-6A5E680374C7}"/>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1B5A2031-EE1E-92A9-91AB-8248E627A277}"/>
              </a:ext>
            </a:extLst>
          </p:cNvPr>
          <p:cNvSpPr>
            <a:spLocks noGrp="1"/>
          </p:cNvSpPr>
          <p:nvPr>
            <p:ph type="sldNum" sz="quarter" idx="12"/>
          </p:nvPr>
        </p:nvSpPr>
        <p:spPr/>
        <p:txBody>
          <a:bodyPr/>
          <a:lstStyle/>
          <a:p>
            <a:fld id="{56C962FA-7BBA-42EA-B52A-38530D7E724D}" type="slidenum">
              <a:rPr lang="it-IT" smtClean="0"/>
              <a:t>88</a:t>
            </a:fld>
            <a:endParaRPr lang="it-IT"/>
          </a:p>
        </p:txBody>
      </p:sp>
    </p:spTree>
    <p:extLst>
      <p:ext uri="{BB962C8B-B14F-4D97-AF65-F5344CB8AC3E}">
        <p14:creationId xmlns:p14="http://schemas.microsoft.com/office/powerpoint/2010/main" val="41416282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14DAF56-E82E-C8B3-EA56-3B7C35132F49}"/>
              </a:ext>
            </a:extLst>
          </p:cNvPr>
          <p:cNvPicPr>
            <a:picLocks noChangeAspect="1"/>
          </p:cNvPicPr>
          <p:nvPr/>
        </p:nvPicPr>
        <p:blipFill>
          <a:blip r:embed="rId2"/>
          <a:stretch>
            <a:fillRect/>
          </a:stretch>
        </p:blipFill>
        <p:spPr>
          <a:xfrm>
            <a:off x="160860" y="638175"/>
            <a:ext cx="6543675" cy="5581650"/>
          </a:xfrm>
          <a:prstGeom prst="rect">
            <a:avLst/>
          </a:prstGeom>
        </p:spPr>
      </p:pic>
      <p:pic>
        <p:nvPicPr>
          <p:cNvPr id="5" name="Immagine 4">
            <a:extLst>
              <a:ext uri="{FF2B5EF4-FFF2-40B4-BE49-F238E27FC236}">
                <a16:creationId xmlns:a16="http://schemas.microsoft.com/office/drawing/2014/main" id="{D2B49751-72F3-E71E-66EB-EA79A9AD9A9D}"/>
              </a:ext>
            </a:extLst>
          </p:cNvPr>
          <p:cNvPicPr>
            <a:picLocks noChangeAspect="1"/>
          </p:cNvPicPr>
          <p:nvPr/>
        </p:nvPicPr>
        <p:blipFill>
          <a:blip r:embed="rId3"/>
          <a:stretch>
            <a:fillRect/>
          </a:stretch>
        </p:blipFill>
        <p:spPr>
          <a:xfrm>
            <a:off x="6839767" y="2217012"/>
            <a:ext cx="4987186" cy="2237173"/>
          </a:xfrm>
          <a:prstGeom prst="rect">
            <a:avLst/>
          </a:prstGeom>
        </p:spPr>
      </p:pic>
      <p:sp>
        <p:nvSpPr>
          <p:cNvPr id="2" name="Segnaposto piè di pagina 1">
            <a:extLst>
              <a:ext uri="{FF2B5EF4-FFF2-40B4-BE49-F238E27FC236}">
                <a16:creationId xmlns:a16="http://schemas.microsoft.com/office/drawing/2014/main" id="{529E3620-669F-4C26-B5E0-B944EEE69334}"/>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E67A6570-CCC8-19F8-F7D8-651C91754E89}"/>
              </a:ext>
            </a:extLst>
          </p:cNvPr>
          <p:cNvSpPr>
            <a:spLocks noGrp="1"/>
          </p:cNvSpPr>
          <p:nvPr>
            <p:ph type="sldNum" sz="quarter" idx="12"/>
          </p:nvPr>
        </p:nvSpPr>
        <p:spPr/>
        <p:txBody>
          <a:bodyPr/>
          <a:lstStyle/>
          <a:p>
            <a:fld id="{56C962FA-7BBA-42EA-B52A-38530D7E724D}" type="slidenum">
              <a:rPr lang="it-IT" smtClean="0"/>
              <a:t>89</a:t>
            </a:fld>
            <a:endParaRPr lang="it-IT"/>
          </a:p>
        </p:txBody>
      </p:sp>
    </p:spTree>
    <p:extLst>
      <p:ext uri="{BB962C8B-B14F-4D97-AF65-F5344CB8AC3E}">
        <p14:creationId xmlns:p14="http://schemas.microsoft.com/office/powerpoint/2010/main" val="3599664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hermata, Carattere, documento">
            <a:extLst>
              <a:ext uri="{FF2B5EF4-FFF2-40B4-BE49-F238E27FC236}">
                <a16:creationId xmlns:a16="http://schemas.microsoft.com/office/drawing/2014/main" id="{5597D5BB-BCFA-05B1-8667-AA34FA3C1631}"/>
              </a:ext>
            </a:extLst>
          </p:cNvPr>
          <p:cNvPicPr>
            <a:picLocks noChangeAspect="1"/>
          </p:cNvPicPr>
          <p:nvPr/>
        </p:nvPicPr>
        <p:blipFill>
          <a:blip r:embed="rId2"/>
          <a:stretch>
            <a:fillRect/>
          </a:stretch>
        </p:blipFill>
        <p:spPr>
          <a:xfrm>
            <a:off x="1877962" y="184995"/>
            <a:ext cx="8603226" cy="5972710"/>
          </a:xfrm>
          <a:prstGeom prst="rect">
            <a:avLst/>
          </a:prstGeom>
        </p:spPr>
      </p:pic>
      <p:pic>
        <p:nvPicPr>
          <p:cNvPr id="2" name="Immagine 1">
            <a:extLst>
              <a:ext uri="{FF2B5EF4-FFF2-40B4-BE49-F238E27FC236}">
                <a16:creationId xmlns:a16="http://schemas.microsoft.com/office/drawing/2014/main" id="{15B614EC-83AC-405C-8613-2F5E1EDC1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81829" cy="2081829"/>
          </a:xfrm>
          <a:prstGeom prst="rect">
            <a:avLst/>
          </a:prstGeom>
        </p:spPr>
      </p:pic>
      <p:sp>
        <p:nvSpPr>
          <p:cNvPr id="4" name="Segnaposto piè di pagina 3">
            <a:extLst>
              <a:ext uri="{FF2B5EF4-FFF2-40B4-BE49-F238E27FC236}">
                <a16:creationId xmlns:a16="http://schemas.microsoft.com/office/drawing/2014/main" id="{E6B40CAB-99A0-1C65-AD29-A9BA5BEF10C3}"/>
              </a:ext>
            </a:extLst>
          </p:cNvPr>
          <p:cNvSpPr>
            <a:spLocks noGrp="1"/>
          </p:cNvSpPr>
          <p:nvPr>
            <p:ph type="ftr" sz="quarter" idx="11"/>
          </p:nvPr>
        </p:nvSpPr>
        <p:spPr/>
        <p:txBody>
          <a:bodyPr/>
          <a:lstStyle/>
          <a:p>
            <a:r>
              <a:rPr lang="it-IT"/>
              <a:t>M.Serio-Riproduzione riservata -Palermo, 27 febbraio 2026 (ANCI SICILIA)</a:t>
            </a:r>
          </a:p>
        </p:txBody>
      </p:sp>
      <p:sp>
        <p:nvSpPr>
          <p:cNvPr id="5" name="Segnaposto numero diapositiva 4">
            <a:extLst>
              <a:ext uri="{FF2B5EF4-FFF2-40B4-BE49-F238E27FC236}">
                <a16:creationId xmlns:a16="http://schemas.microsoft.com/office/drawing/2014/main" id="{3CBA098C-6A48-FE03-64EB-8908E85CAC12}"/>
              </a:ext>
            </a:extLst>
          </p:cNvPr>
          <p:cNvSpPr>
            <a:spLocks noGrp="1"/>
          </p:cNvSpPr>
          <p:nvPr>
            <p:ph type="sldNum" sz="quarter" idx="12"/>
          </p:nvPr>
        </p:nvSpPr>
        <p:spPr/>
        <p:txBody>
          <a:bodyPr/>
          <a:lstStyle/>
          <a:p>
            <a:fld id="{56C962FA-7BBA-42EA-B52A-38530D7E724D}" type="slidenum">
              <a:rPr lang="it-IT" smtClean="0"/>
              <a:t>9</a:t>
            </a:fld>
            <a:endParaRPr lang="it-IT"/>
          </a:p>
        </p:txBody>
      </p:sp>
    </p:spTree>
    <p:extLst>
      <p:ext uri="{BB962C8B-B14F-4D97-AF65-F5344CB8AC3E}">
        <p14:creationId xmlns:p14="http://schemas.microsoft.com/office/powerpoint/2010/main" val="17355414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CE7CA2F7-3FA3-ECEC-3DBA-FE72AE321FE6}"/>
              </a:ext>
            </a:extLst>
          </p:cNvPr>
          <p:cNvSpPr txBox="1"/>
          <p:nvPr/>
        </p:nvSpPr>
        <p:spPr>
          <a:xfrm>
            <a:off x="603680" y="1296855"/>
            <a:ext cx="11176987" cy="3877985"/>
          </a:xfrm>
          <a:prstGeom prst="rect">
            <a:avLst/>
          </a:prstGeom>
          <a:noFill/>
        </p:spPr>
        <p:txBody>
          <a:bodyPr wrap="square">
            <a:spAutoFit/>
          </a:bodyPr>
          <a:lstStyle/>
          <a:p>
            <a:pPr algn="just">
              <a:buNone/>
            </a:pPr>
            <a:r>
              <a:rPr lang="it-IT" sz="1800" dirty="0">
                <a:effectLst/>
                <a:latin typeface="Times New Roman" panose="02020603050405020304" pitchFamily="18" charset="0"/>
                <a:ea typeface="Times New Roman" panose="02020603050405020304" pitchFamily="18" charset="0"/>
              </a:rPr>
              <a:t>Al riguardo, al fine di consentire il preventivo vaglio della Prefettura è </a:t>
            </a:r>
            <a:r>
              <a:rPr lang="it-IT" sz="1800" b="1" dirty="0">
                <a:solidFill>
                  <a:srgbClr val="FF0000"/>
                </a:solidFill>
                <a:effectLst/>
                <a:latin typeface="Times New Roman" panose="02020603050405020304" pitchFamily="18" charset="0"/>
                <a:ea typeface="Times New Roman" panose="02020603050405020304" pitchFamily="18" charset="0"/>
              </a:rPr>
              <a:t>necessario che il Comune interessato provveda a </a:t>
            </a:r>
            <a:r>
              <a:rPr lang="it-IT" sz="1800" b="1" dirty="0">
                <a:solidFill>
                  <a:srgbClr val="FF0000"/>
                </a:solidFill>
                <a:effectLst/>
                <a:highlight>
                  <a:srgbClr val="FFFF00"/>
                </a:highlight>
                <a:latin typeface="Times New Roman" panose="02020603050405020304" pitchFamily="18" charset="0"/>
                <a:ea typeface="Times New Roman" panose="02020603050405020304" pitchFamily="18" charset="0"/>
              </a:rPr>
              <a:t>trasmettere gli atti adottati e la correlata documentazione entro un adeguato lasso temporale precedente lo svolgimento degli eventi.</a:t>
            </a:r>
            <a:endParaRPr lang="it-IT" sz="1200" b="1" dirty="0">
              <a:solidFill>
                <a:srgbClr val="FF0000"/>
              </a:solidFill>
              <a:effectLst/>
              <a:highlight>
                <a:srgbClr val="FFFF00"/>
              </a:highlight>
              <a:latin typeface="Times New Roman" panose="02020603050405020304" pitchFamily="18" charset="0"/>
              <a:ea typeface="Times New Roman" panose="02020603050405020304" pitchFamily="18" charset="0"/>
            </a:endParaRPr>
          </a:p>
          <a:p>
            <a:pPr algn="just">
              <a:buNone/>
            </a:pPr>
            <a:r>
              <a:rPr lang="it-IT" sz="1800" dirty="0">
                <a:effectLst/>
                <a:latin typeface="Times New Roman" panose="02020603050405020304" pitchFamily="18" charset="0"/>
                <a:ea typeface="Times New Roman" panose="02020603050405020304" pitchFamily="18" charset="0"/>
              </a:rPr>
              <a:t>In considerazione della preminente rilevanza del profilo della sicurezza pubblica nell’ambito dei provvedimenti autorizzatori delle manifestazioni ed eventi aperti al pubblico, è stata, pertanto, posta </a:t>
            </a:r>
            <a:r>
              <a:rPr lang="it-IT" sz="1800" dirty="0">
                <a:effectLst/>
                <a:highlight>
                  <a:srgbClr val="FFFF00"/>
                </a:highlight>
                <a:latin typeface="Times New Roman" panose="02020603050405020304" pitchFamily="18" charset="0"/>
                <a:ea typeface="Times New Roman" panose="02020603050405020304" pitchFamily="18" charset="0"/>
              </a:rPr>
              <a:t>particolare attenzione alla </a:t>
            </a:r>
            <a:r>
              <a:rPr lang="it-IT" sz="1800" b="1" dirty="0">
                <a:solidFill>
                  <a:srgbClr val="FF0000"/>
                </a:solidFill>
                <a:effectLst/>
                <a:highlight>
                  <a:srgbClr val="FFFF00"/>
                </a:highlight>
                <a:latin typeface="Times New Roman" panose="02020603050405020304" pitchFamily="18" charset="0"/>
                <a:ea typeface="Times New Roman" panose="02020603050405020304" pitchFamily="18" charset="0"/>
              </a:rPr>
              <a:t>fase istruttoria di valutazione del rischio</a:t>
            </a:r>
            <a:r>
              <a:rPr lang="it-IT" sz="1800" b="1" dirty="0">
                <a:solidFill>
                  <a:srgbClr val="FF0000"/>
                </a:solidFill>
                <a:effectLst/>
                <a:latin typeface="Times New Roman" panose="02020603050405020304" pitchFamily="18" charset="0"/>
                <a:ea typeface="Times New Roman" panose="02020603050405020304" pitchFamily="18" charset="0"/>
              </a:rPr>
              <a:t> </a:t>
            </a:r>
            <a:r>
              <a:rPr lang="it-IT" sz="1800" b="1" dirty="0">
                <a:effectLst/>
                <a:latin typeface="Times New Roman" panose="02020603050405020304" pitchFamily="18" charset="0"/>
                <a:ea typeface="Times New Roman" panose="02020603050405020304" pitchFamily="18" charset="0"/>
              </a:rPr>
              <a:t>e a un approccio integrato che combini </a:t>
            </a:r>
            <a:r>
              <a:rPr lang="it-IT" sz="1800" b="1" dirty="0">
                <a:effectLst/>
                <a:highlight>
                  <a:srgbClr val="FFFF00"/>
                </a:highlight>
                <a:latin typeface="Times New Roman" panose="02020603050405020304" pitchFamily="18" charset="0"/>
                <a:ea typeface="Times New Roman" panose="02020603050405020304" pitchFamily="18" charset="0"/>
              </a:rPr>
              <a:t>misure di </a:t>
            </a:r>
            <a:r>
              <a:rPr lang="it-IT" sz="1800" b="1" i="1" dirty="0" err="1">
                <a:solidFill>
                  <a:srgbClr val="FF0000"/>
                </a:solidFill>
                <a:effectLst/>
                <a:highlight>
                  <a:srgbClr val="FFFF00"/>
                </a:highlight>
                <a:latin typeface="Times New Roman" panose="02020603050405020304" pitchFamily="18" charset="0"/>
                <a:ea typeface="Times New Roman" panose="02020603050405020304" pitchFamily="18" charset="0"/>
              </a:rPr>
              <a:t>safety</a:t>
            </a:r>
            <a:r>
              <a:rPr lang="it-IT" sz="1800" b="1" dirty="0">
                <a:solidFill>
                  <a:srgbClr val="FF0000"/>
                </a:solidFill>
                <a:effectLst/>
                <a:highlight>
                  <a:srgbClr val="FFFF00"/>
                </a:highlight>
                <a:latin typeface="Times New Roman" panose="02020603050405020304" pitchFamily="18" charset="0"/>
                <a:ea typeface="Times New Roman" panose="02020603050405020304" pitchFamily="18" charset="0"/>
              </a:rPr>
              <a:t> e </a:t>
            </a:r>
            <a:r>
              <a:rPr lang="it-IT" sz="1800" b="1" i="1" dirty="0">
                <a:solidFill>
                  <a:srgbClr val="FF0000"/>
                </a:solidFill>
                <a:effectLst/>
                <a:highlight>
                  <a:srgbClr val="FFFF00"/>
                </a:highlight>
                <a:latin typeface="Times New Roman" panose="02020603050405020304" pitchFamily="18" charset="0"/>
                <a:ea typeface="Times New Roman" panose="02020603050405020304" pitchFamily="18" charset="0"/>
              </a:rPr>
              <a:t>security</a:t>
            </a:r>
            <a:r>
              <a:rPr lang="it-IT" sz="1800" b="1" dirty="0">
                <a:solidFill>
                  <a:srgbClr val="FF0000"/>
                </a:solidFill>
                <a:effectLst/>
                <a:highlight>
                  <a:srgbClr val="FFFF00"/>
                </a:highlight>
                <a:latin typeface="Times New Roman" panose="02020603050405020304" pitchFamily="18" charset="0"/>
                <a:ea typeface="Times New Roman" panose="02020603050405020304" pitchFamily="18" charset="0"/>
              </a:rPr>
              <a:t> </a:t>
            </a:r>
            <a:r>
              <a:rPr lang="it-IT" sz="1800" b="1" dirty="0">
                <a:effectLst/>
                <a:latin typeface="Times New Roman" panose="02020603050405020304" pitchFamily="18" charset="0"/>
                <a:ea typeface="Times New Roman" panose="02020603050405020304" pitchFamily="18" charset="0"/>
              </a:rPr>
              <a:t>per garantire la protezione dei partecipanti e il buon svolgimento delle iniziative</a:t>
            </a:r>
            <a:r>
              <a:rPr lang="it-IT" sz="1800" dirty="0">
                <a:effectLst/>
                <a:latin typeface="Times New Roman" panose="02020603050405020304" pitchFamily="18" charset="0"/>
                <a:ea typeface="Times New Roman" panose="02020603050405020304" pitchFamily="18" charset="0"/>
              </a:rPr>
              <a:t>, da cui l’esigenza di mantenere sempre uno stretto raccordo con la Questura, cui compete il servizio di ordine pubblico.</a:t>
            </a:r>
          </a:p>
          <a:p>
            <a:pPr algn="just">
              <a:buNone/>
            </a:pPr>
            <a:endParaRPr lang="it-IT" sz="1200" dirty="0">
              <a:effectLst/>
              <a:latin typeface="Times New Roman" panose="02020603050405020304" pitchFamily="18" charset="0"/>
              <a:ea typeface="Times New Roman" panose="02020603050405020304" pitchFamily="18" charset="0"/>
            </a:endParaRPr>
          </a:p>
          <a:p>
            <a:pPr>
              <a:buNone/>
            </a:pPr>
            <a:r>
              <a:rPr lang="it-IT" sz="1800" dirty="0">
                <a:effectLst/>
                <a:latin typeface="Times New Roman" panose="02020603050405020304" pitchFamily="18" charset="0"/>
                <a:ea typeface="Times New Roman" panose="02020603050405020304" pitchFamily="18" charset="0"/>
              </a:rPr>
              <a:t>In conclusione dei lavori, il Prefetto, nel manifestare la disponibilità degli uffici del Palazzo di Governo, della Questura e del Comando provinciale dei Vigili del Fuoco a supportare gli Enti locali per ogni esigenza anche di assistenza informativa, soprattutto in questa fase di organizzazione delle nuove attribuzioni, ha inteso sottolineare come la collaborazione istituzionale sia essenziale per assicurare l’efficacia dei controlli e la sicurezza nello svolgimento delle manifestazioni pubbliche</a:t>
            </a:r>
            <a:endParaRPr lang="it-IT" dirty="0"/>
          </a:p>
        </p:txBody>
      </p:sp>
      <p:sp>
        <p:nvSpPr>
          <p:cNvPr id="5" name="CasellaDiTesto 4">
            <a:extLst>
              <a:ext uri="{FF2B5EF4-FFF2-40B4-BE49-F238E27FC236}">
                <a16:creationId xmlns:a16="http://schemas.microsoft.com/office/drawing/2014/main" id="{3FDF3606-3067-398A-6067-7C439860FD2C}"/>
              </a:ext>
            </a:extLst>
          </p:cNvPr>
          <p:cNvSpPr txBox="1"/>
          <p:nvPr/>
        </p:nvSpPr>
        <p:spPr>
          <a:xfrm>
            <a:off x="2851952" y="387943"/>
            <a:ext cx="6094520" cy="923330"/>
          </a:xfrm>
          <a:prstGeom prst="rect">
            <a:avLst/>
          </a:prstGeom>
          <a:noFill/>
        </p:spPr>
        <p:txBody>
          <a:bodyPr wrap="square">
            <a:spAutoFit/>
          </a:bodyPr>
          <a:lstStyle/>
          <a:p>
            <a:pPr algn="ctr">
              <a:buNone/>
            </a:pPr>
            <a:r>
              <a:rPr lang="it-IT" sz="1800" b="1" dirty="0">
                <a:effectLst/>
                <a:latin typeface="Times New Roman" panose="02020603050405020304" pitchFamily="18" charset="0"/>
                <a:ea typeface="Times New Roman" panose="02020603050405020304" pitchFamily="18" charset="0"/>
              </a:rPr>
              <a:t>PREFETTURA DI MESSINA</a:t>
            </a:r>
          </a:p>
          <a:p>
            <a:pPr algn="ctr">
              <a:buNone/>
            </a:pPr>
            <a:r>
              <a:rPr lang="it-IT" sz="1800" b="1" dirty="0">
                <a:effectLst/>
                <a:latin typeface="Times New Roman" panose="02020603050405020304" pitchFamily="18" charset="0"/>
                <a:ea typeface="Times New Roman" panose="02020603050405020304" pitchFamily="18" charset="0"/>
              </a:rPr>
              <a:t>COMUNICAZIONE PER LA STAMPA</a:t>
            </a:r>
          </a:p>
          <a:p>
            <a:pPr algn="ctr">
              <a:buNone/>
            </a:pPr>
            <a:r>
              <a:rPr lang="it-IT" b="1" dirty="0">
                <a:latin typeface="Times New Roman" panose="02020603050405020304" pitchFamily="18" charset="0"/>
                <a:ea typeface="Times New Roman" panose="02020603050405020304" pitchFamily="18" charset="0"/>
              </a:rPr>
              <a:t>DEL 28/12/2026</a:t>
            </a:r>
            <a:endParaRPr lang="it-IT" sz="1100" dirty="0">
              <a:effectLst/>
              <a:latin typeface="Times New Roman" panose="02020603050405020304" pitchFamily="18" charset="0"/>
              <a:ea typeface="Times New Roman" panose="02020603050405020304" pitchFamily="18" charset="0"/>
            </a:endParaRPr>
          </a:p>
        </p:txBody>
      </p:sp>
      <p:sp>
        <p:nvSpPr>
          <p:cNvPr id="2" name="Segnaposto piè di pagina 1">
            <a:extLst>
              <a:ext uri="{FF2B5EF4-FFF2-40B4-BE49-F238E27FC236}">
                <a16:creationId xmlns:a16="http://schemas.microsoft.com/office/drawing/2014/main" id="{3029B4CC-B3DF-047A-5269-053D77EA9D73}"/>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599F8FA1-5BC0-E861-3758-56E0830F4BED}"/>
              </a:ext>
            </a:extLst>
          </p:cNvPr>
          <p:cNvSpPr>
            <a:spLocks noGrp="1"/>
          </p:cNvSpPr>
          <p:nvPr>
            <p:ph type="sldNum" sz="quarter" idx="12"/>
          </p:nvPr>
        </p:nvSpPr>
        <p:spPr/>
        <p:txBody>
          <a:bodyPr/>
          <a:lstStyle/>
          <a:p>
            <a:fld id="{56C962FA-7BBA-42EA-B52A-38530D7E724D}" type="slidenum">
              <a:rPr lang="it-IT" smtClean="0"/>
              <a:t>90</a:t>
            </a:fld>
            <a:endParaRPr lang="it-IT"/>
          </a:p>
        </p:txBody>
      </p:sp>
    </p:spTree>
    <p:extLst>
      <p:ext uri="{BB962C8B-B14F-4D97-AF65-F5344CB8AC3E}">
        <p14:creationId xmlns:p14="http://schemas.microsoft.com/office/powerpoint/2010/main" val="36755037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503F1F33-DA12-457B-6D3E-9F8D33592150}"/>
              </a:ext>
            </a:extLst>
          </p:cNvPr>
          <p:cNvSpPr txBox="1"/>
          <p:nvPr/>
        </p:nvSpPr>
        <p:spPr>
          <a:xfrm>
            <a:off x="299729" y="883060"/>
            <a:ext cx="7433187" cy="5047536"/>
          </a:xfrm>
          <a:prstGeom prst="rect">
            <a:avLst/>
          </a:prstGeom>
          <a:noFill/>
        </p:spPr>
        <p:txBody>
          <a:bodyPr wrap="square">
            <a:spAutoFit/>
          </a:bodyPr>
          <a:lstStyle/>
          <a:p>
            <a:pPr algn="just"/>
            <a:r>
              <a:rPr lang="it-IT" sz="1400" b="1" dirty="0"/>
              <a:t>DECRETO-LEGGE 16 luglio 2020, n. 76 convertito con modificazioni dalla L. 11 settembre 2020, n. 120 </a:t>
            </a:r>
          </a:p>
          <a:p>
            <a:pPr algn="just"/>
            <a:r>
              <a:rPr lang="it-IT" sz="1400" i="1" dirty="0"/>
              <a:t>Misure urgenti per la semplificazione e l'innovazione digitale.</a:t>
            </a:r>
          </a:p>
          <a:p>
            <a:pPr algn="just">
              <a:buNone/>
            </a:pPr>
            <a:r>
              <a:rPr lang="it-IT" sz="1400" b="1" dirty="0"/>
              <a:t>Art. 38-bis</a:t>
            </a:r>
          </a:p>
          <a:p>
            <a:pPr algn="just">
              <a:buNone/>
            </a:pPr>
            <a:r>
              <a:rPr lang="it-IT" sz="1400" b="1" dirty="0"/>
              <a:t>(Semplificazioni per la realizzazione di spettacoli dal vivo e proiezioni cinematografiche)</a:t>
            </a:r>
          </a:p>
          <a:p>
            <a:pPr algn="just">
              <a:buNone/>
            </a:pPr>
            <a:endParaRPr lang="it-IT" sz="1400" b="1" dirty="0"/>
          </a:p>
          <a:p>
            <a:pPr algn="just">
              <a:buNone/>
            </a:pPr>
            <a:r>
              <a:rPr lang="it-IT" sz="1400" dirty="0"/>
              <a:t>1. Fuori dei casi di cui agli articoli 142 e 143 del regolamento di cui al </a:t>
            </a:r>
            <a:r>
              <a:rPr lang="it-IT" sz="1400" dirty="0">
                <a:hlinkClick r:id="rId2"/>
              </a:rPr>
              <a:t>regio decreto 6 maggio 1940, n. 635</a:t>
            </a:r>
            <a:r>
              <a:rPr lang="it-IT" sz="1400" dirty="0"/>
              <a:t>, </a:t>
            </a:r>
            <a:r>
              <a:rPr lang="it-IT" sz="1400" b="1" dirty="0"/>
              <a:t>al fine di far fronte alle ricadute economiche negative per il settore dell'industria culturale conseguenti alle misure di contenimento dell'emergenza epidemiologica da COVID-19</a:t>
            </a:r>
            <a:r>
              <a:rPr lang="it-IT" sz="1400" dirty="0"/>
              <a:t>, in via sperimentale fino al 31 dicembre 2024, per la realizzazione di </a:t>
            </a:r>
            <a:r>
              <a:rPr lang="it-IT" b="1" dirty="0">
                <a:solidFill>
                  <a:srgbClr val="FF0000"/>
                </a:solidFill>
                <a:highlight>
                  <a:srgbClr val="FFFF00"/>
                </a:highlight>
              </a:rPr>
              <a:t>spettacoli</a:t>
            </a:r>
            <a:r>
              <a:rPr lang="it-IT" sz="1400" dirty="0"/>
              <a:t> dal vivo che comprendono attività culturali quali il teatro, la musica, la </a:t>
            </a:r>
            <a:r>
              <a:rPr lang="it-IT" sz="2400" b="1" dirty="0">
                <a:solidFill>
                  <a:srgbClr val="FF0000"/>
                </a:solidFill>
                <a:highlight>
                  <a:srgbClr val="FFFF00"/>
                </a:highlight>
              </a:rPr>
              <a:t>danza</a:t>
            </a:r>
            <a:r>
              <a:rPr lang="it-IT" sz="2400" dirty="0"/>
              <a:t> </a:t>
            </a:r>
            <a:r>
              <a:rPr lang="it-IT" sz="1400" dirty="0"/>
              <a:t>e il musical nonché le proiezioni cinematografiche, che si svolgono in un orario compreso tra le ore 8.00 e le ore 1.00 del giorno seguente, destinati ad un massimo di 2.000 partecipanti, ogni atto di autorizzazione, licenza, concessione non costitutiva, permesso o nulla osta comunque denominato, richiesto per l'organizzazione di spettacoli dal vivo, il cui rilascio dipenda esclusivamente dall'accertamento di requisiti e presupposti richiesti dalla legge o da atti amministrativi a contenuto generale, è sostituito dalla segnalazione certificata di inizio attività di cui all'</a:t>
            </a:r>
            <a:r>
              <a:rPr lang="it-IT" sz="1400" dirty="0">
                <a:hlinkClick r:id="rId3"/>
              </a:rPr>
              <a:t>articolo 19 della legge 7 agosto 1990, n. 241</a:t>
            </a:r>
            <a:r>
              <a:rPr lang="it-IT" sz="1400" dirty="0"/>
              <a:t>, presentata dall'interessato allo sportello unico per le attività produttive o ufficio analogo, fermo restando il rispetto delle disposizioni e delle linee guida adottate per la prevenzione e il contrasto della diffusione del contagio da COVID-19 e con esclusione dei casi in cui sussistono vincoli ambientali, paesaggistici o culturali nel luogo in cui si svolge lo spettacolo in oggetto.</a:t>
            </a:r>
          </a:p>
        </p:txBody>
      </p:sp>
      <p:pic>
        <p:nvPicPr>
          <p:cNvPr id="1030" name="Picture 6" descr="Segno Di Timbro Approvato O Design Di Sigillo Con Colore Verde | Elementi  grafici PNG download gratis - Pikbest">
            <a:extLst>
              <a:ext uri="{FF2B5EF4-FFF2-40B4-BE49-F238E27FC236}">
                <a16:creationId xmlns:a16="http://schemas.microsoft.com/office/drawing/2014/main" id="{7C8A2E68-67B4-F463-62D9-3665D00467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9654" y="197351"/>
            <a:ext cx="1760397" cy="13668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30/09/2020 – Le novità in materia di procedimento amministrativo contenute  nella legge 120/2020 – Associazione Segretari Comunali e Provinciali">
            <a:extLst>
              <a:ext uri="{FF2B5EF4-FFF2-40B4-BE49-F238E27FC236}">
                <a16:creationId xmlns:a16="http://schemas.microsoft.com/office/drawing/2014/main" id="{3606FD56-D1F0-CB8F-76EE-0B22DB5D38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1124" y="1719724"/>
            <a:ext cx="3850461" cy="1564249"/>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2CF95382-9623-AF4C-BF89-EC42D8404E3D}"/>
              </a:ext>
            </a:extLst>
          </p:cNvPr>
          <p:cNvSpPr txBox="1"/>
          <p:nvPr/>
        </p:nvSpPr>
        <p:spPr>
          <a:xfrm>
            <a:off x="8180439" y="3429000"/>
            <a:ext cx="3711832" cy="584775"/>
          </a:xfrm>
          <a:prstGeom prst="rect">
            <a:avLst/>
          </a:prstGeom>
          <a:solidFill>
            <a:srgbClr val="FFFF00"/>
          </a:solidFill>
        </p:spPr>
        <p:txBody>
          <a:bodyPr wrap="square">
            <a:spAutoFit/>
          </a:bodyPr>
          <a:lstStyle/>
          <a:p>
            <a:pPr algn="ctr"/>
            <a:r>
              <a:rPr lang="it-IT" sz="3200" b="1" i="0" u="none" strike="noStrike" baseline="0" dirty="0">
                <a:latin typeface="CIDFont+F3"/>
              </a:rPr>
              <a:t>Art. 38-bis</a:t>
            </a:r>
            <a:endParaRPr lang="it-IT" sz="3200" b="1" dirty="0">
              <a:solidFill>
                <a:srgbClr val="FF0000"/>
              </a:solidFill>
            </a:endParaRPr>
          </a:p>
        </p:txBody>
      </p:sp>
      <p:sp>
        <p:nvSpPr>
          <p:cNvPr id="2" name="Segnaposto piè di pagina 1">
            <a:extLst>
              <a:ext uri="{FF2B5EF4-FFF2-40B4-BE49-F238E27FC236}">
                <a16:creationId xmlns:a16="http://schemas.microsoft.com/office/drawing/2014/main" id="{C8C3B569-9097-7909-E881-C1DD12845DCF}"/>
              </a:ext>
            </a:extLst>
          </p:cNvPr>
          <p:cNvSpPr>
            <a:spLocks noGrp="1"/>
          </p:cNvSpPr>
          <p:nvPr>
            <p:ph type="ftr" sz="quarter" idx="11"/>
          </p:nvPr>
        </p:nvSpPr>
        <p:spPr/>
        <p:txBody>
          <a:bodyPr/>
          <a:lstStyle/>
          <a:p>
            <a:r>
              <a:rPr lang="it-IT"/>
              <a:t>M.Serio-Riproduzione riservata -Palermo, 27 febbraio 2026 (ANCI SICILIA)</a:t>
            </a:r>
          </a:p>
        </p:txBody>
      </p:sp>
      <p:sp>
        <p:nvSpPr>
          <p:cNvPr id="3" name="Segnaposto numero diapositiva 2">
            <a:extLst>
              <a:ext uri="{FF2B5EF4-FFF2-40B4-BE49-F238E27FC236}">
                <a16:creationId xmlns:a16="http://schemas.microsoft.com/office/drawing/2014/main" id="{B33C9064-77B2-D3AF-5358-664238C13AD2}"/>
              </a:ext>
            </a:extLst>
          </p:cNvPr>
          <p:cNvSpPr>
            <a:spLocks noGrp="1"/>
          </p:cNvSpPr>
          <p:nvPr>
            <p:ph type="sldNum" sz="quarter" idx="12"/>
          </p:nvPr>
        </p:nvSpPr>
        <p:spPr/>
        <p:txBody>
          <a:bodyPr/>
          <a:lstStyle/>
          <a:p>
            <a:fld id="{56C962FA-7BBA-42EA-B52A-38530D7E724D}" type="slidenum">
              <a:rPr lang="it-IT" smtClean="0"/>
              <a:t>91</a:t>
            </a:fld>
            <a:endParaRPr lang="it-IT"/>
          </a:p>
        </p:txBody>
      </p:sp>
    </p:spTree>
    <p:extLst>
      <p:ext uri="{BB962C8B-B14F-4D97-AF65-F5344CB8AC3E}">
        <p14:creationId xmlns:p14="http://schemas.microsoft.com/office/powerpoint/2010/main" val="26245410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7E801-D245-3E91-26A4-844EC5B74DA0}"/>
            </a:ext>
          </a:extLst>
        </p:cNvPr>
        <p:cNvGrpSpPr/>
        <p:nvPr/>
      </p:nvGrpSpPr>
      <p:grpSpPr>
        <a:xfrm>
          <a:off x="0" y="0"/>
          <a:ext cx="0" cy="0"/>
          <a:chOff x="0" y="0"/>
          <a:chExt cx="0" cy="0"/>
        </a:xfrm>
      </p:grpSpPr>
      <p:pic>
        <p:nvPicPr>
          <p:cNvPr id="1030" name="Picture 6" descr="Segno Di Timbro Approvato O Design Di Sigillo Con Colore Verde | Elementi  grafici PNG download gratis - Pikbest">
            <a:extLst>
              <a:ext uri="{FF2B5EF4-FFF2-40B4-BE49-F238E27FC236}">
                <a16:creationId xmlns:a16="http://schemas.microsoft.com/office/drawing/2014/main" id="{546425E1-2C95-AEEE-A53D-13C72698C9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9654" y="197351"/>
            <a:ext cx="1760397" cy="13668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30/09/2020 – Le novità in materia di procedimento amministrativo contenute  nella legge 120/2020 – Associazione Segretari Comunali e Provinciali">
            <a:extLst>
              <a:ext uri="{FF2B5EF4-FFF2-40B4-BE49-F238E27FC236}">
                <a16:creationId xmlns:a16="http://schemas.microsoft.com/office/drawing/2014/main" id="{511E4C90-8762-737C-97E6-15D855644A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1124" y="1719724"/>
            <a:ext cx="3850461" cy="1564249"/>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73294B23-8156-34BA-CB15-F37C393B5DE8}"/>
              </a:ext>
            </a:extLst>
          </p:cNvPr>
          <p:cNvSpPr txBox="1"/>
          <p:nvPr/>
        </p:nvSpPr>
        <p:spPr>
          <a:xfrm>
            <a:off x="8180439" y="3429000"/>
            <a:ext cx="3711832" cy="584775"/>
          </a:xfrm>
          <a:prstGeom prst="rect">
            <a:avLst/>
          </a:prstGeom>
          <a:solidFill>
            <a:srgbClr val="FFFF00"/>
          </a:solidFill>
        </p:spPr>
        <p:txBody>
          <a:bodyPr wrap="square">
            <a:spAutoFit/>
          </a:bodyPr>
          <a:lstStyle/>
          <a:p>
            <a:pPr algn="ctr"/>
            <a:r>
              <a:rPr lang="it-IT" sz="3200" b="1" i="0" u="none" strike="noStrike" baseline="0" dirty="0">
                <a:latin typeface="CIDFont+F3"/>
              </a:rPr>
              <a:t>Art. 38-bis</a:t>
            </a:r>
            <a:endParaRPr lang="it-IT" sz="3200" b="1" dirty="0">
              <a:solidFill>
                <a:srgbClr val="FF0000"/>
              </a:solidFill>
            </a:endParaRPr>
          </a:p>
        </p:txBody>
      </p:sp>
      <p:sp>
        <p:nvSpPr>
          <p:cNvPr id="3" name="CasellaDiTesto 2">
            <a:extLst>
              <a:ext uri="{FF2B5EF4-FFF2-40B4-BE49-F238E27FC236}">
                <a16:creationId xmlns:a16="http://schemas.microsoft.com/office/drawing/2014/main" id="{783DF181-D1AF-743F-7341-18035D3A0AB2}"/>
              </a:ext>
            </a:extLst>
          </p:cNvPr>
          <p:cNvSpPr txBox="1"/>
          <p:nvPr/>
        </p:nvSpPr>
        <p:spPr>
          <a:xfrm>
            <a:off x="183312" y="223838"/>
            <a:ext cx="7927812" cy="5469040"/>
          </a:xfrm>
          <a:prstGeom prst="rect">
            <a:avLst/>
          </a:prstGeom>
          <a:noFill/>
        </p:spPr>
        <p:txBody>
          <a:bodyPr wrap="square">
            <a:spAutoFit/>
          </a:bodyPr>
          <a:lstStyle/>
          <a:p>
            <a:pPr algn="just">
              <a:buNone/>
            </a:pPr>
            <a:r>
              <a:rPr lang="it-IT" sz="1400" dirty="0"/>
              <a:t>2. La segnalazione di cui al comma 1 indica il numero massimo di partecipanti, il luogo e l'orario in cui si svolge lo spettacolo ed è corredata dalle dichiarazioni sostitutive di certificazioni e dell'atto di notorietà per quanto riguarda tutti gli stati, le qualità personali e i fatti previsti negli articoli 46 e 47 del testo unico di cui al </a:t>
            </a:r>
            <a:r>
              <a:rPr lang="it-IT" sz="1400" dirty="0">
                <a:hlinkClick r:id="rId4"/>
              </a:rPr>
              <a:t>decreto del Presidente della Repubblica 28 dicembre 2000, n. 445</a:t>
            </a:r>
            <a:r>
              <a:rPr lang="it-IT" sz="1400" dirty="0"/>
              <a:t>, nonché da una relazione tecnica di un professionista iscritto nell'albo degli ingegneri o nell'albo degli architetti o nell'albo dei periti industriali o nell'albo dei geometri ((che attesta)) la rispondenza del luogo dove si svolge lo spettacolo alle regole tecniche stabilite con decreto del Ministro dell'interno.</a:t>
            </a:r>
          </a:p>
          <a:p>
            <a:pPr algn="just">
              <a:buNone/>
            </a:pPr>
            <a:r>
              <a:rPr lang="it-IT" sz="1400" dirty="0"/>
              <a:t> </a:t>
            </a:r>
            <a:br>
              <a:rPr lang="it-IT" sz="1400" dirty="0"/>
            </a:br>
            <a:r>
              <a:rPr lang="it-IT" sz="1400" dirty="0"/>
              <a:t>3. L'attività oggetto della segnalazione può essere iniziata dalla data della presentazione della segnalazione all'amministrazione competente. </a:t>
            </a:r>
          </a:p>
          <a:p>
            <a:pPr algn="just">
              <a:buNone/>
            </a:pPr>
            <a:br>
              <a:rPr lang="it-IT" sz="1400" dirty="0"/>
            </a:br>
            <a:r>
              <a:rPr lang="it-IT" sz="1400" dirty="0"/>
              <a:t>4. L'amministrazione competente, in caso di accertata carenza dei requisiti e dei presupposti di cui al comma 1, nel termine di sessanta giorni dal ricevimento della segnalazione di cui al medesimo comma, adotta motivati provvedimenti di divieto di prosecuzione dell'attività e di rimozione degli eventuali effetti dannosi di essa. In caso di dichiarazioni sostitutive di certificazioni e dell'atto di notorietà false o mendaci, l'amministrazione, ferma restando l'applicazione delle sanzioni penali di cui al comma 5, nonché di quelle di cui al capo VI del testo unico di cui al </a:t>
            </a:r>
            <a:r>
              <a:rPr lang="it-IT" sz="1400" dirty="0">
                <a:hlinkClick r:id="rId4"/>
              </a:rPr>
              <a:t>decreto del Presidente della Repubblica 28 dicembre 2000, n. 445</a:t>
            </a:r>
            <a:r>
              <a:rPr lang="it-IT" sz="1400" dirty="0"/>
              <a:t>, può adottare i provvedimenti di cui al primo periodo anche dopo la scadenza del termine di sessanta giorni.</a:t>
            </a:r>
          </a:p>
          <a:p>
            <a:pPr algn="just">
              <a:buNone/>
            </a:pPr>
            <a:r>
              <a:rPr lang="it-IT" sz="1400" dirty="0"/>
              <a:t> </a:t>
            </a:r>
            <a:br>
              <a:rPr lang="it-IT" sz="1400" dirty="0"/>
            </a:br>
            <a:r>
              <a:rPr lang="it-IT" sz="1400" dirty="0"/>
              <a:t>5. Ogni controversia relativa all'applicazione del presente articolo è devoluta alla giurisdizione esclusiva del giudice amministrativo. Ove il fatto non costituisca più grave reato, chiunque, nelle dichiarazioni, attestazioni o asseverazioni che corredano la segnalazione certificata di inizio attività, dichiara o attesta falsamente l'esistenza dei requisiti o dei presupposti di cui al comma 1 è punito con la reclusione da uno a tre anni. </a:t>
            </a:r>
          </a:p>
        </p:txBody>
      </p:sp>
      <p:sp>
        <p:nvSpPr>
          <p:cNvPr id="2" name="Segnaposto piè di pagina 1">
            <a:extLst>
              <a:ext uri="{FF2B5EF4-FFF2-40B4-BE49-F238E27FC236}">
                <a16:creationId xmlns:a16="http://schemas.microsoft.com/office/drawing/2014/main" id="{8541C5F9-6E14-231E-051D-ADB7F75340AC}"/>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9646CF14-3272-BFC2-A582-8EFD2D6F3BFC}"/>
              </a:ext>
            </a:extLst>
          </p:cNvPr>
          <p:cNvSpPr>
            <a:spLocks noGrp="1"/>
          </p:cNvSpPr>
          <p:nvPr>
            <p:ph type="sldNum" sz="quarter" idx="12"/>
          </p:nvPr>
        </p:nvSpPr>
        <p:spPr/>
        <p:txBody>
          <a:bodyPr/>
          <a:lstStyle/>
          <a:p>
            <a:fld id="{56C962FA-7BBA-42EA-B52A-38530D7E724D}" type="slidenum">
              <a:rPr lang="it-IT" smtClean="0"/>
              <a:t>92</a:t>
            </a:fld>
            <a:endParaRPr lang="it-IT"/>
          </a:p>
        </p:txBody>
      </p:sp>
    </p:spTree>
    <p:extLst>
      <p:ext uri="{BB962C8B-B14F-4D97-AF65-F5344CB8AC3E}">
        <p14:creationId xmlns:p14="http://schemas.microsoft.com/office/powerpoint/2010/main" val="38370128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69455" y="6661118"/>
            <a:ext cx="1000861" cy="146258"/>
          </a:xfrm>
          <a:prstGeom prst="rect">
            <a:avLst/>
          </a:prstGeom>
        </p:spPr>
        <p:txBody>
          <a:bodyPr vert="horz" wrap="square" lIns="0" tIns="0" rIns="0" bIns="0" rtlCol="0">
            <a:spAutoFit/>
          </a:bodyPr>
          <a:lstStyle/>
          <a:p>
            <a:pPr>
              <a:lnSpc>
                <a:spcPts val="1136"/>
              </a:lnSpc>
            </a:pPr>
            <a:r>
              <a:rPr sz="1196" spc="-20" dirty="0">
                <a:solidFill>
                  <a:srgbClr val="888888"/>
                </a:solidFill>
                <a:latin typeface="Calibri"/>
                <a:cs typeface="Calibri"/>
              </a:rPr>
              <a:t>Miranda</a:t>
            </a:r>
            <a:r>
              <a:rPr sz="1196" spc="40" dirty="0">
                <a:solidFill>
                  <a:srgbClr val="888888"/>
                </a:solidFill>
                <a:latin typeface="Calibri"/>
                <a:cs typeface="Calibri"/>
              </a:rPr>
              <a:t> </a:t>
            </a:r>
            <a:r>
              <a:rPr sz="1196" spc="-20" dirty="0">
                <a:solidFill>
                  <a:srgbClr val="888888"/>
                </a:solidFill>
                <a:latin typeface="Calibri"/>
                <a:cs typeface="Calibri"/>
              </a:rPr>
              <a:t>Corradi</a:t>
            </a:r>
            <a:endParaRPr sz="1196">
              <a:latin typeface="Calibri"/>
              <a:cs typeface="Calibri"/>
            </a:endParaRPr>
          </a:p>
        </p:txBody>
      </p:sp>
      <p:pic>
        <p:nvPicPr>
          <p:cNvPr id="3" name="object 3"/>
          <p:cNvPicPr/>
          <p:nvPr/>
        </p:nvPicPr>
        <p:blipFill>
          <a:blip r:embed="rId2" cstate="print"/>
          <a:stretch>
            <a:fillRect/>
          </a:stretch>
        </p:blipFill>
        <p:spPr>
          <a:xfrm>
            <a:off x="9842" y="18219"/>
            <a:ext cx="5256294" cy="6820545"/>
          </a:xfrm>
          <a:prstGeom prst="rect">
            <a:avLst/>
          </a:prstGeom>
        </p:spPr>
      </p:pic>
      <p:pic>
        <p:nvPicPr>
          <p:cNvPr id="5" name="object 5"/>
          <p:cNvPicPr/>
          <p:nvPr/>
        </p:nvPicPr>
        <p:blipFill>
          <a:blip r:embed="rId3" cstate="print"/>
          <a:stretch>
            <a:fillRect/>
          </a:stretch>
        </p:blipFill>
        <p:spPr>
          <a:xfrm>
            <a:off x="5129808" y="962650"/>
            <a:ext cx="6838765" cy="5402381"/>
          </a:xfrm>
          <a:prstGeom prst="rect">
            <a:avLst/>
          </a:prstGeom>
        </p:spPr>
      </p:pic>
      <p:sp>
        <p:nvSpPr>
          <p:cNvPr id="6" name="object 6"/>
          <p:cNvSpPr txBox="1"/>
          <p:nvPr/>
        </p:nvSpPr>
        <p:spPr>
          <a:xfrm>
            <a:off x="5714796" y="348294"/>
            <a:ext cx="5744524" cy="514859"/>
          </a:xfrm>
          <a:prstGeom prst="rect">
            <a:avLst/>
          </a:prstGeom>
        </p:spPr>
        <p:txBody>
          <a:bodyPr vert="horz" wrap="square" lIns="0" tIns="24041" rIns="0" bIns="0" rtlCol="0">
            <a:spAutoFit/>
          </a:bodyPr>
          <a:lstStyle/>
          <a:p>
            <a:pPr marL="25306">
              <a:spcBef>
                <a:spcPts val="189"/>
              </a:spcBef>
            </a:pPr>
            <a:r>
              <a:rPr sz="3188" b="1" dirty="0">
                <a:solidFill>
                  <a:srgbClr val="FF0000"/>
                </a:solidFill>
                <a:latin typeface="Calibri"/>
                <a:cs typeface="Calibri"/>
              </a:rPr>
              <a:t>Circolare</a:t>
            </a:r>
            <a:r>
              <a:rPr sz="3188" b="1" spc="-100" dirty="0">
                <a:solidFill>
                  <a:srgbClr val="FF0000"/>
                </a:solidFill>
                <a:latin typeface="Calibri"/>
                <a:cs typeface="Calibri"/>
              </a:rPr>
              <a:t> </a:t>
            </a:r>
            <a:r>
              <a:rPr sz="3188" b="1" dirty="0">
                <a:solidFill>
                  <a:srgbClr val="FF0000"/>
                </a:solidFill>
                <a:latin typeface="Calibri"/>
                <a:cs typeface="Calibri"/>
              </a:rPr>
              <a:t>0015015</a:t>
            </a:r>
            <a:r>
              <a:rPr sz="3188" b="1" spc="-70" dirty="0">
                <a:solidFill>
                  <a:srgbClr val="FF0000"/>
                </a:solidFill>
                <a:latin typeface="Calibri"/>
                <a:cs typeface="Calibri"/>
              </a:rPr>
              <a:t> </a:t>
            </a:r>
            <a:r>
              <a:rPr sz="3188" b="1" dirty="0">
                <a:solidFill>
                  <a:srgbClr val="FF0000"/>
                </a:solidFill>
                <a:latin typeface="Calibri"/>
                <a:cs typeface="Calibri"/>
              </a:rPr>
              <a:t>del</a:t>
            </a:r>
            <a:r>
              <a:rPr sz="3188" b="1" spc="-130" dirty="0">
                <a:solidFill>
                  <a:srgbClr val="FF0000"/>
                </a:solidFill>
                <a:latin typeface="Calibri"/>
                <a:cs typeface="Calibri"/>
              </a:rPr>
              <a:t> </a:t>
            </a:r>
            <a:r>
              <a:rPr sz="3188" b="1" spc="-20" dirty="0">
                <a:solidFill>
                  <a:srgbClr val="FF0000"/>
                </a:solidFill>
                <a:latin typeface="Calibri"/>
                <a:cs typeface="Calibri"/>
              </a:rPr>
              <a:t>07/05/2024</a:t>
            </a:r>
            <a:endParaRPr sz="3188">
              <a:latin typeface="Calibri"/>
              <a:cs typeface="Calibri"/>
            </a:endParaRPr>
          </a:p>
        </p:txBody>
      </p:sp>
      <p:grpSp>
        <p:nvGrpSpPr>
          <p:cNvPr id="7" name="object 7"/>
          <p:cNvGrpSpPr/>
          <p:nvPr/>
        </p:nvGrpSpPr>
        <p:grpSpPr>
          <a:xfrm>
            <a:off x="9842" y="6073"/>
            <a:ext cx="12144480" cy="6830161"/>
            <a:chOff x="0" y="3047"/>
            <a:chExt cx="6094730" cy="3427729"/>
          </a:xfrm>
        </p:grpSpPr>
        <p:sp>
          <p:nvSpPr>
            <p:cNvPr id="8" name="object 8"/>
            <p:cNvSpPr/>
            <p:nvPr/>
          </p:nvSpPr>
          <p:spPr>
            <a:xfrm>
              <a:off x="2610611" y="484631"/>
              <a:ext cx="3339465" cy="2750820"/>
            </a:xfrm>
            <a:custGeom>
              <a:avLst/>
              <a:gdLst/>
              <a:ahLst/>
              <a:cxnLst/>
              <a:rect l="l" t="t" r="r" b="b"/>
              <a:pathLst>
                <a:path w="3339465" h="2750820">
                  <a:moveTo>
                    <a:pt x="0" y="0"/>
                  </a:moveTo>
                  <a:lnTo>
                    <a:pt x="3339084" y="0"/>
                  </a:lnTo>
                  <a:lnTo>
                    <a:pt x="3339084" y="2750820"/>
                  </a:lnTo>
                  <a:lnTo>
                    <a:pt x="0" y="2750820"/>
                  </a:lnTo>
                  <a:lnTo>
                    <a:pt x="0" y="0"/>
                  </a:lnTo>
                  <a:close/>
                </a:path>
              </a:pathLst>
            </a:custGeom>
            <a:ln w="6096">
              <a:solidFill>
                <a:srgbClr val="4471C4"/>
              </a:solidFill>
            </a:ln>
          </p:spPr>
          <p:txBody>
            <a:bodyPr wrap="square" lIns="0" tIns="0" rIns="0" bIns="0" rtlCol="0"/>
            <a:lstStyle/>
            <a:p>
              <a:endParaRPr sz="3587"/>
            </a:p>
          </p:txBody>
        </p:sp>
        <p:pic>
          <p:nvPicPr>
            <p:cNvPr id="9" name="object 9"/>
            <p:cNvPicPr/>
            <p:nvPr/>
          </p:nvPicPr>
          <p:blipFill>
            <a:blip r:embed="rId4" cstate="print"/>
            <a:stretch>
              <a:fillRect/>
            </a:stretch>
          </p:blipFill>
          <p:spPr>
            <a:xfrm>
              <a:off x="4759452" y="2714243"/>
              <a:ext cx="1159763" cy="140207"/>
            </a:xfrm>
            <a:prstGeom prst="rect">
              <a:avLst/>
            </a:prstGeom>
          </p:spPr>
        </p:pic>
        <p:pic>
          <p:nvPicPr>
            <p:cNvPr id="10" name="object 10"/>
            <p:cNvPicPr/>
            <p:nvPr/>
          </p:nvPicPr>
          <p:blipFill>
            <a:blip r:embed="rId5" cstate="print"/>
            <a:stretch>
              <a:fillRect/>
            </a:stretch>
          </p:blipFill>
          <p:spPr>
            <a:xfrm>
              <a:off x="2901695" y="2776727"/>
              <a:ext cx="1234439" cy="144779"/>
            </a:xfrm>
            <a:prstGeom prst="rect">
              <a:avLst/>
            </a:prstGeom>
          </p:spPr>
        </p:pic>
        <p:sp>
          <p:nvSpPr>
            <p:cNvPr id="11" name="object 11"/>
            <p:cNvSpPr/>
            <p:nvPr/>
          </p:nvSpPr>
          <p:spPr>
            <a:xfrm>
              <a:off x="4831079" y="1662683"/>
              <a:ext cx="1082040" cy="12700"/>
            </a:xfrm>
            <a:custGeom>
              <a:avLst/>
              <a:gdLst/>
              <a:ahLst/>
              <a:cxnLst/>
              <a:rect l="l" t="t" r="r" b="b"/>
              <a:pathLst>
                <a:path w="1082039" h="12700">
                  <a:moveTo>
                    <a:pt x="0" y="0"/>
                  </a:moveTo>
                  <a:lnTo>
                    <a:pt x="1082039" y="12192"/>
                  </a:lnTo>
                </a:path>
              </a:pathLst>
            </a:custGeom>
            <a:ln w="13716">
              <a:solidFill>
                <a:srgbClr val="FF0000"/>
              </a:solidFill>
            </a:ln>
          </p:spPr>
          <p:txBody>
            <a:bodyPr wrap="square" lIns="0" tIns="0" rIns="0" bIns="0" rtlCol="0"/>
            <a:lstStyle/>
            <a:p>
              <a:endParaRPr sz="3587"/>
            </a:p>
          </p:txBody>
        </p:sp>
        <p:sp>
          <p:nvSpPr>
            <p:cNvPr id="12" name="object 12"/>
            <p:cNvSpPr/>
            <p:nvPr/>
          </p:nvSpPr>
          <p:spPr>
            <a:xfrm>
              <a:off x="2610611" y="1726691"/>
              <a:ext cx="3302635" cy="44450"/>
            </a:xfrm>
            <a:custGeom>
              <a:avLst/>
              <a:gdLst/>
              <a:ahLst/>
              <a:cxnLst/>
              <a:rect l="l" t="t" r="r" b="b"/>
              <a:pathLst>
                <a:path w="3302635" h="44450">
                  <a:moveTo>
                    <a:pt x="0" y="0"/>
                  </a:moveTo>
                  <a:lnTo>
                    <a:pt x="3302508" y="44195"/>
                  </a:lnTo>
                </a:path>
              </a:pathLst>
            </a:custGeom>
            <a:ln w="13715">
              <a:solidFill>
                <a:srgbClr val="FF0000"/>
              </a:solidFill>
            </a:ln>
          </p:spPr>
          <p:txBody>
            <a:bodyPr wrap="square" lIns="0" tIns="0" rIns="0" bIns="0" rtlCol="0"/>
            <a:lstStyle/>
            <a:p>
              <a:endParaRPr sz="3587"/>
            </a:p>
          </p:txBody>
        </p:sp>
        <p:sp>
          <p:nvSpPr>
            <p:cNvPr id="13" name="object 13"/>
            <p:cNvSpPr/>
            <p:nvPr/>
          </p:nvSpPr>
          <p:spPr>
            <a:xfrm>
              <a:off x="2657856" y="1856231"/>
              <a:ext cx="3255645" cy="40005"/>
            </a:xfrm>
            <a:custGeom>
              <a:avLst/>
              <a:gdLst/>
              <a:ahLst/>
              <a:cxnLst/>
              <a:rect l="l" t="t" r="r" b="b"/>
              <a:pathLst>
                <a:path w="3255645" h="40005">
                  <a:moveTo>
                    <a:pt x="0" y="0"/>
                  </a:moveTo>
                  <a:lnTo>
                    <a:pt x="3255264" y="39624"/>
                  </a:lnTo>
                </a:path>
              </a:pathLst>
            </a:custGeom>
            <a:ln w="13716">
              <a:solidFill>
                <a:srgbClr val="FF0000"/>
              </a:solidFill>
            </a:ln>
          </p:spPr>
          <p:txBody>
            <a:bodyPr wrap="square" lIns="0" tIns="0" rIns="0" bIns="0" rtlCol="0"/>
            <a:lstStyle/>
            <a:p>
              <a:endParaRPr sz="3587"/>
            </a:p>
          </p:txBody>
        </p:sp>
        <p:sp>
          <p:nvSpPr>
            <p:cNvPr id="14" name="object 14"/>
            <p:cNvSpPr/>
            <p:nvPr/>
          </p:nvSpPr>
          <p:spPr>
            <a:xfrm>
              <a:off x="2631948" y="1981199"/>
              <a:ext cx="2359660" cy="27940"/>
            </a:xfrm>
            <a:custGeom>
              <a:avLst/>
              <a:gdLst/>
              <a:ahLst/>
              <a:cxnLst/>
              <a:rect l="l" t="t" r="r" b="b"/>
              <a:pathLst>
                <a:path w="2359660" h="27939">
                  <a:moveTo>
                    <a:pt x="0" y="0"/>
                  </a:moveTo>
                  <a:lnTo>
                    <a:pt x="2359152" y="27432"/>
                  </a:lnTo>
                </a:path>
              </a:pathLst>
            </a:custGeom>
            <a:ln w="13716">
              <a:solidFill>
                <a:srgbClr val="FF0000"/>
              </a:solidFill>
            </a:ln>
          </p:spPr>
          <p:txBody>
            <a:bodyPr wrap="square" lIns="0" tIns="0" rIns="0" bIns="0" rtlCol="0"/>
            <a:lstStyle/>
            <a:p>
              <a:endParaRPr sz="3587"/>
            </a:p>
          </p:txBody>
        </p:sp>
        <p:sp>
          <p:nvSpPr>
            <p:cNvPr id="15" name="object 15"/>
            <p:cNvSpPr/>
            <p:nvPr/>
          </p:nvSpPr>
          <p:spPr>
            <a:xfrm>
              <a:off x="6096" y="9143"/>
              <a:ext cx="6082665" cy="3415665"/>
            </a:xfrm>
            <a:custGeom>
              <a:avLst/>
              <a:gdLst/>
              <a:ahLst/>
              <a:cxnLst/>
              <a:rect l="l" t="t" r="r" b="b"/>
              <a:pathLst>
                <a:path w="6082665" h="3415665">
                  <a:moveTo>
                    <a:pt x="6082283" y="0"/>
                  </a:moveTo>
                  <a:lnTo>
                    <a:pt x="0" y="0"/>
                  </a:lnTo>
                  <a:lnTo>
                    <a:pt x="0" y="3415284"/>
                  </a:lnTo>
                  <a:lnTo>
                    <a:pt x="6082283" y="3415284"/>
                  </a:lnTo>
                  <a:lnTo>
                    <a:pt x="6082283" y="0"/>
                  </a:lnTo>
                  <a:close/>
                </a:path>
              </a:pathLst>
            </a:custGeom>
            <a:ln w="12192">
              <a:solidFill>
                <a:srgbClr val="000000"/>
              </a:solidFill>
            </a:ln>
          </p:spPr>
          <p:txBody>
            <a:bodyPr wrap="square" lIns="0" tIns="0" rIns="0" bIns="0" rtlCol="0"/>
            <a:lstStyle/>
            <a:p>
              <a:endParaRPr sz="3587"/>
            </a:p>
          </p:txBody>
        </p:sp>
      </p:grpSp>
      <p:sp>
        <p:nvSpPr>
          <p:cNvPr id="4" name="Segnaposto piè di pagina 3">
            <a:extLst>
              <a:ext uri="{FF2B5EF4-FFF2-40B4-BE49-F238E27FC236}">
                <a16:creationId xmlns:a16="http://schemas.microsoft.com/office/drawing/2014/main" id="{02EB867A-A89C-FCA5-2218-7374402D2336}"/>
              </a:ext>
            </a:extLst>
          </p:cNvPr>
          <p:cNvSpPr>
            <a:spLocks noGrp="1"/>
          </p:cNvSpPr>
          <p:nvPr>
            <p:ph type="ftr" sz="quarter" idx="5"/>
          </p:nvPr>
        </p:nvSpPr>
        <p:spPr/>
        <p:txBody>
          <a:bodyPr/>
          <a:lstStyle/>
          <a:p>
            <a:r>
              <a:rPr lang="it-IT"/>
              <a:t>M.Serio-Riproduzione riservata -Palermo, 27 febbraio 2026 (ANCI SICILIA)</a:t>
            </a:r>
          </a:p>
        </p:txBody>
      </p:sp>
      <p:sp>
        <p:nvSpPr>
          <p:cNvPr id="16" name="Segnaposto numero diapositiva 15">
            <a:extLst>
              <a:ext uri="{FF2B5EF4-FFF2-40B4-BE49-F238E27FC236}">
                <a16:creationId xmlns:a16="http://schemas.microsoft.com/office/drawing/2014/main" id="{141B9AD7-B5DB-D42C-A1F1-1E5F189AFAA2}"/>
              </a:ext>
            </a:extLst>
          </p:cNvPr>
          <p:cNvSpPr>
            <a:spLocks noGrp="1"/>
          </p:cNvSpPr>
          <p:nvPr>
            <p:ph type="sldNum" sz="quarter" idx="7"/>
          </p:nvPr>
        </p:nvSpPr>
        <p:spPr/>
        <p:txBody>
          <a:bodyPr/>
          <a:lstStyle/>
          <a:p>
            <a:fld id="{B6F15528-21DE-4FAA-801E-634DDDAF4B2B}" type="slidenum">
              <a:rPr lang="it-IT" smtClean="0"/>
              <a:t>93</a:t>
            </a:fld>
            <a:endParaRPr lang="it-IT"/>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Carattere, bianco&#10;&#10;Il contenuto generato dall'IA potrebbe non essere corretto.">
            <a:extLst>
              <a:ext uri="{FF2B5EF4-FFF2-40B4-BE49-F238E27FC236}">
                <a16:creationId xmlns:a16="http://schemas.microsoft.com/office/drawing/2014/main" id="{A52AA6B1-4F01-B909-B89C-FFAADC39FFC7}"/>
              </a:ext>
            </a:extLst>
          </p:cNvPr>
          <p:cNvPicPr>
            <a:picLocks noChangeAspect="1"/>
          </p:cNvPicPr>
          <p:nvPr/>
        </p:nvPicPr>
        <p:blipFill>
          <a:blip r:embed="rId2"/>
          <a:stretch>
            <a:fillRect/>
          </a:stretch>
        </p:blipFill>
        <p:spPr>
          <a:xfrm>
            <a:off x="524900" y="3890691"/>
            <a:ext cx="10729246" cy="2057826"/>
          </a:xfrm>
          <a:prstGeom prst="rect">
            <a:avLst/>
          </a:prstGeom>
        </p:spPr>
      </p:pic>
      <p:sp>
        <p:nvSpPr>
          <p:cNvPr id="5" name="CasellaDiTesto 4">
            <a:extLst>
              <a:ext uri="{FF2B5EF4-FFF2-40B4-BE49-F238E27FC236}">
                <a16:creationId xmlns:a16="http://schemas.microsoft.com/office/drawing/2014/main" id="{BF7FC711-F6FF-3D5F-A578-13D972928C66}"/>
              </a:ext>
            </a:extLst>
          </p:cNvPr>
          <p:cNvSpPr txBox="1"/>
          <p:nvPr/>
        </p:nvSpPr>
        <p:spPr>
          <a:xfrm>
            <a:off x="717756" y="3499754"/>
            <a:ext cx="10068232" cy="523220"/>
          </a:xfrm>
          <a:prstGeom prst="rect">
            <a:avLst/>
          </a:prstGeom>
          <a:solidFill>
            <a:srgbClr val="FFFF00"/>
          </a:solidFill>
        </p:spPr>
        <p:txBody>
          <a:bodyPr wrap="square">
            <a:spAutoFit/>
          </a:bodyPr>
          <a:lstStyle/>
          <a:p>
            <a:r>
              <a:rPr lang="it-IT" sz="2800" b="1" dirty="0"/>
              <a:t>Circolare Ministero dell’Interno 24547 del 17/07/2024</a:t>
            </a:r>
          </a:p>
        </p:txBody>
      </p:sp>
      <p:pic>
        <p:nvPicPr>
          <p:cNvPr id="4" name="Immagine 3" descr="Immagine che contiene testo, Carattere, logo, calligrafia">
            <a:extLst>
              <a:ext uri="{FF2B5EF4-FFF2-40B4-BE49-F238E27FC236}">
                <a16:creationId xmlns:a16="http://schemas.microsoft.com/office/drawing/2014/main" id="{86D513D0-030E-0F54-6C24-20CFCDB43DF8}"/>
              </a:ext>
            </a:extLst>
          </p:cNvPr>
          <p:cNvPicPr>
            <a:picLocks noChangeAspect="1"/>
          </p:cNvPicPr>
          <p:nvPr/>
        </p:nvPicPr>
        <p:blipFill>
          <a:blip r:embed="rId3"/>
          <a:stretch>
            <a:fillRect/>
          </a:stretch>
        </p:blipFill>
        <p:spPr>
          <a:xfrm>
            <a:off x="1816999" y="315612"/>
            <a:ext cx="8558002" cy="2903472"/>
          </a:xfrm>
          <a:prstGeom prst="rect">
            <a:avLst/>
          </a:prstGeom>
        </p:spPr>
      </p:pic>
      <p:sp>
        <p:nvSpPr>
          <p:cNvPr id="2" name="Segnaposto piè di pagina 1">
            <a:extLst>
              <a:ext uri="{FF2B5EF4-FFF2-40B4-BE49-F238E27FC236}">
                <a16:creationId xmlns:a16="http://schemas.microsoft.com/office/drawing/2014/main" id="{B6EED1B6-BD72-E7C0-6701-76F89CECBFA1}"/>
              </a:ext>
            </a:extLst>
          </p:cNvPr>
          <p:cNvSpPr>
            <a:spLocks noGrp="1"/>
          </p:cNvSpPr>
          <p:nvPr>
            <p:ph type="ftr" sz="quarter" idx="11"/>
          </p:nvPr>
        </p:nvSpPr>
        <p:spPr/>
        <p:txBody>
          <a:bodyPr/>
          <a:lstStyle/>
          <a:p>
            <a:r>
              <a:rPr lang="it-IT"/>
              <a:t>M.Serio-Riproduzione riservata -Palermo, 27 febbraio 2026 (ANCI SICILIA)</a:t>
            </a:r>
          </a:p>
        </p:txBody>
      </p:sp>
      <p:sp>
        <p:nvSpPr>
          <p:cNvPr id="6" name="Segnaposto numero diapositiva 5">
            <a:extLst>
              <a:ext uri="{FF2B5EF4-FFF2-40B4-BE49-F238E27FC236}">
                <a16:creationId xmlns:a16="http://schemas.microsoft.com/office/drawing/2014/main" id="{D35F48B2-90CA-CE83-6D8F-4A4B81158C58}"/>
              </a:ext>
            </a:extLst>
          </p:cNvPr>
          <p:cNvSpPr>
            <a:spLocks noGrp="1"/>
          </p:cNvSpPr>
          <p:nvPr>
            <p:ph type="sldNum" sz="quarter" idx="12"/>
          </p:nvPr>
        </p:nvSpPr>
        <p:spPr/>
        <p:txBody>
          <a:bodyPr/>
          <a:lstStyle/>
          <a:p>
            <a:fld id="{56C962FA-7BBA-42EA-B52A-38530D7E724D}" type="slidenum">
              <a:rPr lang="it-IT" smtClean="0"/>
              <a:t>94</a:t>
            </a:fld>
            <a:endParaRPr lang="it-IT"/>
          </a:p>
        </p:txBody>
      </p:sp>
    </p:spTree>
    <p:extLst>
      <p:ext uri="{BB962C8B-B14F-4D97-AF65-F5344CB8AC3E}">
        <p14:creationId xmlns:p14="http://schemas.microsoft.com/office/powerpoint/2010/main" val="8874846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C5442AC-6CF4-2A40-E4A8-6066C71D1AC5}"/>
              </a:ext>
            </a:extLst>
          </p:cNvPr>
          <p:cNvSpPr txBox="1"/>
          <p:nvPr/>
        </p:nvSpPr>
        <p:spPr>
          <a:xfrm>
            <a:off x="1" y="0"/>
            <a:ext cx="12191999" cy="4893647"/>
          </a:xfrm>
          <a:prstGeom prst="rect">
            <a:avLst/>
          </a:prstGeom>
          <a:noFill/>
        </p:spPr>
        <p:txBody>
          <a:bodyPr wrap="square">
            <a:spAutoFit/>
          </a:bodyPr>
          <a:lstStyle/>
          <a:p>
            <a:pPr algn="just"/>
            <a:r>
              <a:rPr lang="it-IT" sz="2400" b="1" i="0" u="none" strike="noStrike" baseline="0" dirty="0">
                <a:highlight>
                  <a:srgbClr val="FFFF00"/>
                </a:highlight>
                <a:latin typeface="TimesNewRomanPSMT"/>
              </a:rPr>
              <a:t>Articolo 7 del decreto-legge 27 dicembre 2024, n. 201</a:t>
            </a:r>
            <a:r>
              <a:rPr lang="it-IT" sz="2400" b="1" i="0" u="none" strike="noStrike" baseline="0" dirty="0">
                <a:latin typeface="TimesNewRomanPSMT"/>
              </a:rPr>
              <a:t>, convertito con modificazioni, dalla legge 21 febbraio 2025,n. 16, recante «Misure urgenti in materia di cultura», come modificato dall’art. 34 della LEGGE 2 dicembre 2025 , n. 182</a:t>
            </a:r>
          </a:p>
          <a:p>
            <a:pPr algn="just"/>
            <a:endParaRPr lang="it-IT" sz="2400" b="0" i="0" u="none" strike="noStrike" baseline="0" dirty="0">
              <a:latin typeface="TimesNewRomanPSMT"/>
            </a:endParaRPr>
          </a:p>
          <a:p>
            <a:pPr algn="just"/>
            <a:r>
              <a:rPr lang="it-IT" sz="1800" b="0" i="0" u="none" strike="noStrike" baseline="0" dirty="0">
                <a:latin typeface="TimesNewRomanPSMT"/>
              </a:rPr>
              <a:t>«Art. 7 </a:t>
            </a:r>
            <a:r>
              <a:rPr lang="it-IT" sz="1800" b="0" i="1" u="none" strike="noStrike" baseline="0" dirty="0">
                <a:latin typeface="TimesNewRomanPS-ItalicMT"/>
              </a:rPr>
              <a:t>(Misure urgenti per la semplificazione degli interventi sul patrimonio culturale, per il cinema e per il settore audiovisivo). —</a:t>
            </a:r>
          </a:p>
          <a:p>
            <a:pPr algn="just"/>
            <a:endParaRPr lang="it-IT" sz="1800" b="0" i="1" u="none" strike="noStrike" baseline="0" dirty="0">
              <a:latin typeface="TimesNewRomanPS-ItalicMT"/>
            </a:endParaRPr>
          </a:p>
          <a:p>
            <a:pPr algn="just"/>
            <a:r>
              <a:rPr lang="it-IT" sz="1800" b="1" i="0" u="none" strike="noStrike" baseline="0" dirty="0">
                <a:solidFill>
                  <a:srgbClr val="FF0000"/>
                </a:solidFill>
                <a:highlight>
                  <a:srgbClr val="FFFF00"/>
                </a:highlight>
                <a:latin typeface="TimesNewRomanPSMT"/>
              </a:rPr>
              <a:t>2. </a:t>
            </a:r>
            <a:r>
              <a:rPr lang="it-IT" sz="1800" b="0" i="0" u="none" strike="noStrike" baseline="0" dirty="0">
                <a:latin typeface="TimesNewRomanPSMT"/>
              </a:rPr>
              <a:t>Al fine di favorire l’accesso al settore dell’industria culturale, </a:t>
            </a:r>
            <a:r>
              <a:rPr lang="it-IT" sz="1800" b="1" i="0" u="none" strike="noStrike" baseline="0" dirty="0">
                <a:solidFill>
                  <a:srgbClr val="FF0000"/>
                </a:solidFill>
                <a:latin typeface="TimesNewRomanPSMT"/>
              </a:rPr>
              <a:t>a decorrere dal 1° gennaio 2025</a:t>
            </a:r>
            <a:r>
              <a:rPr lang="it-IT" sz="1800" b="0" i="0" u="none" strike="noStrike" baseline="0" dirty="0">
                <a:latin typeface="TimesNewRomanPSMT"/>
              </a:rPr>
              <a:t>, fuori dei casi previsti dagli articoli 142 e 143 del regolamento di cui al regio decreto 6 maggio 1940, n. 635, per la realizzazione di </a:t>
            </a:r>
            <a:r>
              <a:rPr lang="it-IT" sz="1800" b="1" i="0" u="none" strike="noStrike" baseline="0" dirty="0">
                <a:solidFill>
                  <a:srgbClr val="FF0000"/>
                </a:solidFill>
                <a:latin typeface="TimesNewRomanPSMT"/>
              </a:rPr>
              <a:t>spettacoli dal vivo </a:t>
            </a:r>
            <a:r>
              <a:rPr lang="it-IT" sz="1800" b="0" i="0" u="none" strike="noStrike" baseline="0" dirty="0">
                <a:latin typeface="TimesNewRomanPSMT"/>
              </a:rPr>
              <a:t>che comprendono attività culturali quali il teatro, la musica, la </a:t>
            </a:r>
            <a:r>
              <a:rPr lang="it-IT" sz="1800" b="1" i="0" u="none" strike="noStrike" baseline="0" dirty="0">
                <a:solidFill>
                  <a:srgbClr val="FF0000"/>
                </a:solidFill>
                <a:latin typeface="TimesNewRomanPSMT"/>
              </a:rPr>
              <a:t>danza</a:t>
            </a:r>
            <a:r>
              <a:rPr lang="it-IT" sz="1800" b="0" i="0" u="none" strike="noStrike" baseline="0" dirty="0">
                <a:latin typeface="TimesNewRomanPSMT"/>
              </a:rPr>
              <a:t> e il musical nonché le proiezioni cinematografiche, che si svolgono in un orario compreso tra le ore 8.00 e le ore 1.00 del giorno seguente ((, compresi le rassegne e i festival che si svolgono per più giorni con le medesime modalità artistiche e organizzative)), destinati ad un massimo di 2.000 partecipanti, ogni atto di autorizzazione, licenza, concessione non costitutiva, permesso o nulla osta comunque denominato, richiesto per l’organizzazione di spettacoli dal vivo, il cui rilascio dipenda esclusivamente dall’accertamento di requisiti e presupposti richiesti dalla legge o da atti amministrativi a contenuto generale, è sostituito dalla </a:t>
            </a:r>
            <a:r>
              <a:rPr lang="it-IT" sz="1800" b="1" i="0" u="none" strike="noStrike" baseline="0" dirty="0">
                <a:solidFill>
                  <a:srgbClr val="FF0000"/>
                </a:solidFill>
                <a:latin typeface="TimesNewRomanPSMT"/>
              </a:rPr>
              <a:t>segnalazione certificata di inizio attività </a:t>
            </a:r>
            <a:r>
              <a:rPr lang="it-IT" sz="1800" b="0" i="0" u="none" strike="noStrike" baseline="0" dirty="0">
                <a:latin typeface="TimesNewRomanPSMT"/>
              </a:rPr>
              <a:t>di cui all’articolo 19 della legge 7 agosto 1990, n. 241, presentata dall’interessato allo sportello</a:t>
            </a:r>
            <a:endParaRPr lang="it-IT" dirty="0"/>
          </a:p>
        </p:txBody>
      </p:sp>
      <p:sp>
        <p:nvSpPr>
          <p:cNvPr id="2" name="Segnaposto piè di pagina 1">
            <a:extLst>
              <a:ext uri="{FF2B5EF4-FFF2-40B4-BE49-F238E27FC236}">
                <a16:creationId xmlns:a16="http://schemas.microsoft.com/office/drawing/2014/main" id="{F665996A-BCC1-63D2-8ED2-56E60A94A628}"/>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8A0FF8E9-7DEB-E6DD-4554-7FFC3AC447C5}"/>
              </a:ext>
            </a:extLst>
          </p:cNvPr>
          <p:cNvSpPr>
            <a:spLocks noGrp="1"/>
          </p:cNvSpPr>
          <p:nvPr>
            <p:ph type="sldNum" sz="quarter" idx="12"/>
          </p:nvPr>
        </p:nvSpPr>
        <p:spPr/>
        <p:txBody>
          <a:bodyPr/>
          <a:lstStyle/>
          <a:p>
            <a:fld id="{56C962FA-7BBA-42EA-B52A-38530D7E724D}" type="slidenum">
              <a:rPr lang="it-IT" smtClean="0"/>
              <a:t>95</a:t>
            </a:fld>
            <a:endParaRPr lang="it-IT"/>
          </a:p>
        </p:txBody>
      </p:sp>
    </p:spTree>
    <p:extLst>
      <p:ext uri="{BB962C8B-B14F-4D97-AF65-F5344CB8AC3E}">
        <p14:creationId xmlns:p14="http://schemas.microsoft.com/office/powerpoint/2010/main" val="381702099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FF9D147F-5DC1-E86C-CCC1-AF0F966AE38B}"/>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F337CE9C-C1F8-487D-0712-593134DA9B40}"/>
              </a:ext>
            </a:extLst>
          </p:cNvPr>
          <p:cNvSpPr txBox="1"/>
          <p:nvPr/>
        </p:nvSpPr>
        <p:spPr>
          <a:xfrm>
            <a:off x="1" y="0"/>
            <a:ext cx="12191999" cy="6278642"/>
          </a:xfrm>
          <a:prstGeom prst="rect">
            <a:avLst/>
          </a:prstGeom>
          <a:noFill/>
        </p:spPr>
        <p:txBody>
          <a:bodyPr wrap="square">
            <a:spAutoFit/>
          </a:bodyPr>
          <a:lstStyle/>
          <a:p>
            <a:pPr algn="just"/>
            <a:r>
              <a:rPr lang="it-IT" sz="2400" b="1" i="0" u="none" strike="noStrike" baseline="0" dirty="0">
                <a:highlight>
                  <a:srgbClr val="FFFF00"/>
                </a:highlight>
                <a:latin typeface="TimesNewRomanPSMT"/>
              </a:rPr>
              <a:t>Articolo 7 del decreto-legge 27 dicembre 2024, n. 201</a:t>
            </a:r>
            <a:r>
              <a:rPr lang="it-IT" sz="2400" b="1" i="0" u="none" strike="noStrike" baseline="0" dirty="0">
                <a:latin typeface="TimesNewRomanPSMT"/>
              </a:rPr>
              <a:t>, convertito con modificazioni, dalla legge 21 febbraio 2025,n. 16, recante «Misure urgenti in materia di cultura», come modificato dall’art. 34 della LEGGE 2 dicembre 2025 , n. 182</a:t>
            </a:r>
          </a:p>
          <a:p>
            <a:pPr algn="just"/>
            <a:endParaRPr lang="it-IT" sz="2400" b="0" i="0" u="none" strike="noStrike" baseline="0" dirty="0">
              <a:latin typeface="TimesNewRomanPSMT"/>
            </a:endParaRPr>
          </a:p>
          <a:p>
            <a:pPr algn="just"/>
            <a:r>
              <a:rPr lang="it-IT" dirty="0">
                <a:latin typeface="TimesNewRomanPSMT"/>
              </a:rPr>
              <a:t>unico per le attività produttive o ufficio analogo, con esclusione dei casi in cui sussistono vincoli ambientali, paesaggistici o culturali nel luogo in cui si svolge lo spettacolo.</a:t>
            </a:r>
          </a:p>
          <a:p>
            <a:pPr algn="just"/>
            <a:r>
              <a:rPr lang="it-IT" b="1" i="1" dirty="0">
                <a:solidFill>
                  <a:srgbClr val="FF0000"/>
                </a:solidFill>
                <a:highlight>
                  <a:srgbClr val="FFFF00"/>
                </a:highlight>
                <a:latin typeface="TimesNewRomanPS-ItalicMT"/>
              </a:rPr>
              <a:t>2 </a:t>
            </a:r>
            <a:r>
              <a:rPr lang="it-IT" b="1" dirty="0">
                <a:solidFill>
                  <a:srgbClr val="FF0000"/>
                </a:solidFill>
                <a:highlight>
                  <a:srgbClr val="FFFF00"/>
                </a:highlight>
                <a:latin typeface="TimesNewRomanPSMT"/>
              </a:rPr>
              <a:t>-bis </a:t>
            </a:r>
            <a:r>
              <a:rPr lang="it-IT" b="1" i="1" dirty="0">
                <a:solidFill>
                  <a:srgbClr val="FF0000"/>
                </a:solidFill>
                <a:highlight>
                  <a:srgbClr val="FFFF00"/>
                </a:highlight>
                <a:latin typeface="TimesNewRomanPS-ItalicMT"/>
              </a:rPr>
              <a:t>. </a:t>
            </a:r>
            <a:r>
              <a:rPr lang="it-IT" i="1" dirty="0">
                <a:latin typeface="TimesNewRomanPS-ItalicMT"/>
              </a:rPr>
              <a:t>La segnalazione di cui al comma 2 indica il numero massimo di partecipanti, il luogo e l’orario in cui si svolge lo spettacolo ed è corredata delle dichiarazioni sostitutive di certificazioni e dell’atto di notorietà per quanto riguarda tutti gli stati, le qualità personali e i fatti previsti negli articoli 46 e 47 del testo unico di cui al decreto del Presidente della Repubblica 28 dicembre 2000, n. 445, e di una </a:t>
            </a:r>
            <a:r>
              <a:rPr lang="it-IT" b="1" i="1" dirty="0">
                <a:solidFill>
                  <a:srgbClr val="FF0000"/>
                </a:solidFill>
                <a:latin typeface="TimesNewRomanPS-ItalicMT"/>
              </a:rPr>
              <a:t>relazione tecnica </a:t>
            </a:r>
            <a:r>
              <a:rPr lang="it-IT" i="1" dirty="0">
                <a:latin typeface="TimesNewRomanPS-ItalicMT"/>
              </a:rPr>
              <a:t>di un professionista iscritto nell’albo degli ingegneri o nell’albo degli architetti o nell’albo dei periti industriali o nell’albo dei geometri </a:t>
            </a:r>
            <a:r>
              <a:rPr lang="it-IT" b="1" i="1" dirty="0">
                <a:latin typeface="TimesNewRomanPS-ItalicMT"/>
              </a:rPr>
              <a:t>che attesta </a:t>
            </a:r>
            <a:r>
              <a:rPr lang="it-IT" i="1" dirty="0">
                <a:latin typeface="TimesNewRomanPS-ItalicMT"/>
              </a:rPr>
              <a:t>la rispondenza del luogo dove si svolge lo spettacolo alle </a:t>
            </a:r>
            <a:r>
              <a:rPr lang="it-IT" b="1" i="1" dirty="0">
                <a:solidFill>
                  <a:srgbClr val="FF0000"/>
                </a:solidFill>
                <a:latin typeface="TimesNewRomanPS-ItalicMT"/>
              </a:rPr>
              <a:t>regole tecniche stabilite con decreto del Ministro dell’interno</a:t>
            </a:r>
            <a:r>
              <a:rPr lang="it-IT" i="1" dirty="0">
                <a:latin typeface="TimesNewRomanPS-ItalicMT"/>
              </a:rPr>
              <a:t>, </a:t>
            </a:r>
            <a:r>
              <a:rPr lang="it-IT" b="1" i="1" dirty="0">
                <a:latin typeface="TimesNewRomanPS-ItalicMT"/>
              </a:rPr>
              <a:t>nonché della documentazione attestante il rispetto delle misure di sicurezza e di contenimento del rischio applicabili secondo le vigenti disposizioni</a:t>
            </a:r>
            <a:r>
              <a:rPr lang="it-IT" i="1" dirty="0">
                <a:latin typeface="TimesNewRomanPS-ItalicMT"/>
              </a:rPr>
              <a:t>.</a:t>
            </a:r>
          </a:p>
          <a:p>
            <a:pPr algn="just"/>
            <a:r>
              <a:rPr lang="it-IT" b="1" i="1" dirty="0">
                <a:solidFill>
                  <a:srgbClr val="FF0000"/>
                </a:solidFill>
                <a:highlight>
                  <a:srgbClr val="FFFF00"/>
                </a:highlight>
                <a:latin typeface="TimesNewRomanPS-ItalicMT"/>
              </a:rPr>
              <a:t>2 </a:t>
            </a:r>
            <a:r>
              <a:rPr lang="it-IT" b="1" dirty="0">
                <a:solidFill>
                  <a:srgbClr val="FF0000"/>
                </a:solidFill>
                <a:highlight>
                  <a:srgbClr val="FFFF00"/>
                </a:highlight>
                <a:latin typeface="TimesNewRomanPSMT"/>
              </a:rPr>
              <a:t>-ter </a:t>
            </a:r>
            <a:r>
              <a:rPr lang="it-IT" b="1" i="1" dirty="0">
                <a:solidFill>
                  <a:srgbClr val="FF0000"/>
                </a:solidFill>
                <a:highlight>
                  <a:srgbClr val="FFFF00"/>
                </a:highlight>
                <a:latin typeface="TimesNewRomanPS-ItalicMT"/>
              </a:rPr>
              <a:t>. </a:t>
            </a:r>
            <a:r>
              <a:rPr lang="it-IT" i="1" dirty="0">
                <a:latin typeface="TimesNewRomanPS-ItalicMT"/>
              </a:rPr>
              <a:t>L’attività oggetto della segnalazione di cui al comma 2 può essere iniziata dalla data della presentazione della segnalazione all’amministrazione competente.</a:t>
            </a:r>
          </a:p>
          <a:p>
            <a:pPr algn="just"/>
            <a:r>
              <a:rPr lang="it-IT" b="1" i="1" dirty="0">
                <a:solidFill>
                  <a:srgbClr val="FF0000"/>
                </a:solidFill>
                <a:highlight>
                  <a:srgbClr val="FFFF00"/>
                </a:highlight>
                <a:latin typeface="TimesNewRomanPS-ItalicMT"/>
              </a:rPr>
              <a:t>2 </a:t>
            </a:r>
            <a:r>
              <a:rPr lang="it-IT" b="1" dirty="0">
                <a:solidFill>
                  <a:srgbClr val="FF0000"/>
                </a:solidFill>
                <a:highlight>
                  <a:srgbClr val="FFFF00"/>
                </a:highlight>
                <a:latin typeface="TimesNewRomanPSMT"/>
              </a:rPr>
              <a:t>-quater </a:t>
            </a:r>
            <a:r>
              <a:rPr lang="it-IT" b="1" i="1" dirty="0">
                <a:solidFill>
                  <a:srgbClr val="FF0000"/>
                </a:solidFill>
                <a:highlight>
                  <a:srgbClr val="FFFF00"/>
                </a:highlight>
                <a:latin typeface="TimesNewRomanPS-ItalicMT"/>
              </a:rPr>
              <a:t>. </a:t>
            </a:r>
            <a:r>
              <a:rPr lang="it-IT" i="1" dirty="0">
                <a:latin typeface="TimesNewRomanPS-ItalicMT"/>
              </a:rPr>
              <a:t>L’amministrazione competente, in caso di accertata carenza dei requisiti e dei presupposti di cui al comma 2, nel termine di sessanta giorni dal ricevimento della segnalazione di cui al medesimo comma, adotta motivati provvedimenti di divieto di prosecuzione dell’attività e di rimozione degli eventuali effetti dannosi di essa. In caso di dichiarazioni sostitutive di certificazioni e dell’atto di notorietà false o mendaci, l’amministrazione, ferma restando l’applicazione delle sanzioni penali di cui al capo VI del testo unico di cui al decreto del Presidente della Repubblica 28 dicembre 2000, n. 445, può adottare i provvedimenti di cui al primo periodo anche dopo la scadenza del termine di sessanta giorni.</a:t>
            </a:r>
            <a:endParaRPr lang="it-IT" sz="1800" b="0" i="1" u="none" strike="noStrike" baseline="0" dirty="0">
              <a:latin typeface="TimesNewRomanPS-ItalicMT"/>
            </a:endParaRPr>
          </a:p>
        </p:txBody>
      </p:sp>
      <p:sp>
        <p:nvSpPr>
          <p:cNvPr id="2" name="Segnaposto piè di pagina 1">
            <a:extLst>
              <a:ext uri="{FF2B5EF4-FFF2-40B4-BE49-F238E27FC236}">
                <a16:creationId xmlns:a16="http://schemas.microsoft.com/office/drawing/2014/main" id="{475259B4-0487-42BD-DFDD-C62F22238D85}"/>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117AC4CE-0669-28A1-08A1-5F2AC460A97E}"/>
              </a:ext>
            </a:extLst>
          </p:cNvPr>
          <p:cNvSpPr>
            <a:spLocks noGrp="1"/>
          </p:cNvSpPr>
          <p:nvPr>
            <p:ph type="sldNum" sz="quarter" idx="12"/>
          </p:nvPr>
        </p:nvSpPr>
        <p:spPr/>
        <p:txBody>
          <a:bodyPr/>
          <a:lstStyle/>
          <a:p>
            <a:fld id="{56C962FA-7BBA-42EA-B52A-38530D7E724D}" type="slidenum">
              <a:rPr lang="it-IT" smtClean="0"/>
              <a:t>96</a:t>
            </a:fld>
            <a:endParaRPr lang="it-IT"/>
          </a:p>
        </p:txBody>
      </p:sp>
    </p:spTree>
    <p:extLst>
      <p:ext uri="{BB962C8B-B14F-4D97-AF65-F5344CB8AC3E}">
        <p14:creationId xmlns:p14="http://schemas.microsoft.com/office/powerpoint/2010/main" val="29834940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35645" y="6671"/>
            <a:ext cx="6606540" cy="1062022"/>
          </a:xfrm>
          <a:prstGeom prst="rect">
            <a:avLst/>
          </a:prstGeom>
        </p:spPr>
        <p:txBody>
          <a:bodyPr vert="horz" wrap="square" lIns="0" tIns="17780" rIns="0" bIns="0" rtlCol="0">
            <a:spAutoFit/>
          </a:bodyPr>
          <a:lstStyle/>
          <a:p>
            <a:pPr marL="364058" marR="356438" algn="ctr">
              <a:spcBef>
                <a:spcPts val="140"/>
              </a:spcBef>
            </a:pPr>
            <a:r>
              <a:rPr sz="1467" b="1" dirty="0">
                <a:solidFill>
                  <a:srgbClr val="4285F4"/>
                </a:solidFill>
                <a:latin typeface="Tahoma"/>
                <a:cs typeface="Tahoma"/>
              </a:rPr>
              <a:t>MANIFESTAZIONI</a:t>
            </a:r>
            <a:r>
              <a:rPr sz="1467" b="1" spc="-40" dirty="0">
                <a:solidFill>
                  <a:srgbClr val="4285F4"/>
                </a:solidFill>
                <a:latin typeface="Tahoma"/>
                <a:cs typeface="Tahoma"/>
              </a:rPr>
              <a:t> </a:t>
            </a:r>
            <a:r>
              <a:rPr sz="1467" b="1" dirty="0">
                <a:solidFill>
                  <a:srgbClr val="4285F4"/>
                </a:solidFill>
                <a:latin typeface="Tahoma"/>
                <a:cs typeface="Tahoma"/>
              </a:rPr>
              <a:t>TEMPORANEE</a:t>
            </a:r>
            <a:r>
              <a:rPr sz="1467" b="1" spc="-60" dirty="0">
                <a:solidFill>
                  <a:srgbClr val="4285F4"/>
                </a:solidFill>
                <a:latin typeface="Tahoma"/>
                <a:cs typeface="Tahoma"/>
              </a:rPr>
              <a:t> </a:t>
            </a:r>
            <a:r>
              <a:rPr sz="1467" b="1" dirty="0">
                <a:solidFill>
                  <a:srgbClr val="4285F4"/>
                </a:solidFill>
                <a:latin typeface="Tahoma"/>
                <a:cs typeface="Tahoma"/>
              </a:rPr>
              <a:t>DI</a:t>
            </a:r>
            <a:r>
              <a:rPr sz="1467" b="1" spc="-27" dirty="0">
                <a:solidFill>
                  <a:srgbClr val="4285F4"/>
                </a:solidFill>
                <a:latin typeface="Tahoma"/>
                <a:cs typeface="Tahoma"/>
              </a:rPr>
              <a:t> </a:t>
            </a:r>
            <a:r>
              <a:rPr sz="1467" b="1" dirty="0">
                <a:solidFill>
                  <a:srgbClr val="4285F4"/>
                </a:solidFill>
                <a:latin typeface="Tahoma"/>
                <a:cs typeface="Tahoma"/>
              </a:rPr>
              <a:t>PUBBLICO</a:t>
            </a:r>
            <a:r>
              <a:rPr sz="1467" b="1" spc="-47" dirty="0">
                <a:solidFill>
                  <a:srgbClr val="4285F4"/>
                </a:solidFill>
                <a:latin typeface="Tahoma"/>
                <a:cs typeface="Tahoma"/>
              </a:rPr>
              <a:t> </a:t>
            </a:r>
            <a:r>
              <a:rPr sz="1467" b="1" dirty="0">
                <a:solidFill>
                  <a:srgbClr val="4285F4"/>
                </a:solidFill>
                <a:latin typeface="Tahoma"/>
                <a:cs typeface="Tahoma"/>
              </a:rPr>
              <a:t>SPETTACOLO</a:t>
            </a:r>
            <a:r>
              <a:rPr sz="1467" b="1" spc="-27" dirty="0">
                <a:solidFill>
                  <a:srgbClr val="4285F4"/>
                </a:solidFill>
                <a:latin typeface="Tahoma"/>
                <a:cs typeface="Tahoma"/>
              </a:rPr>
              <a:t> </a:t>
            </a:r>
            <a:r>
              <a:rPr sz="1467" b="1" spc="-67" dirty="0">
                <a:solidFill>
                  <a:srgbClr val="4285F4"/>
                </a:solidFill>
                <a:latin typeface="Tahoma"/>
                <a:cs typeface="Tahoma"/>
              </a:rPr>
              <a:t>O </a:t>
            </a:r>
            <a:r>
              <a:rPr sz="1467" b="1" dirty="0">
                <a:solidFill>
                  <a:srgbClr val="4285F4"/>
                </a:solidFill>
                <a:latin typeface="Tahoma"/>
                <a:cs typeface="Tahoma"/>
              </a:rPr>
              <a:t>INTRATTENIMENTO</a:t>
            </a:r>
            <a:r>
              <a:rPr sz="1467" b="1" spc="-13" dirty="0">
                <a:solidFill>
                  <a:srgbClr val="4285F4"/>
                </a:solidFill>
                <a:latin typeface="Tahoma"/>
                <a:cs typeface="Tahoma"/>
              </a:rPr>
              <a:t> </a:t>
            </a:r>
            <a:r>
              <a:rPr sz="1467" b="1" dirty="0">
                <a:solidFill>
                  <a:srgbClr val="4285F4"/>
                </a:solidFill>
                <a:latin typeface="Tahoma"/>
                <a:cs typeface="Tahoma"/>
              </a:rPr>
              <a:t>SINO</a:t>
            </a:r>
            <a:r>
              <a:rPr sz="1467" b="1" spc="7" dirty="0">
                <a:solidFill>
                  <a:srgbClr val="4285F4"/>
                </a:solidFill>
                <a:latin typeface="Tahoma"/>
                <a:cs typeface="Tahoma"/>
              </a:rPr>
              <a:t> </a:t>
            </a:r>
            <a:r>
              <a:rPr sz="1467" b="1" dirty="0">
                <a:solidFill>
                  <a:srgbClr val="4285F4"/>
                </a:solidFill>
                <a:latin typeface="Tahoma"/>
                <a:cs typeface="Tahoma"/>
              </a:rPr>
              <a:t>A</a:t>
            </a:r>
            <a:r>
              <a:rPr sz="1467" b="1" spc="-27" dirty="0">
                <a:solidFill>
                  <a:srgbClr val="4285F4"/>
                </a:solidFill>
                <a:latin typeface="Tahoma"/>
                <a:cs typeface="Tahoma"/>
              </a:rPr>
              <a:t> </a:t>
            </a:r>
            <a:r>
              <a:rPr sz="1467" b="1" dirty="0">
                <a:solidFill>
                  <a:srgbClr val="4285F4"/>
                </a:solidFill>
                <a:latin typeface="Tahoma"/>
                <a:cs typeface="Tahoma"/>
              </a:rPr>
              <a:t>2.000</a:t>
            </a:r>
            <a:r>
              <a:rPr sz="1467" b="1" spc="-40" dirty="0">
                <a:solidFill>
                  <a:srgbClr val="4285F4"/>
                </a:solidFill>
                <a:latin typeface="Tahoma"/>
                <a:cs typeface="Tahoma"/>
              </a:rPr>
              <a:t> </a:t>
            </a:r>
            <a:r>
              <a:rPr sz="1467" b="1" spc="-13" dirty="0">
                <a:solidFill>
                  <a:srgbClr val="4285F4"/>
                </a:solidFill>
                <a:latin typeface="Tahoma"/>
                <a:cs typeface="Tahoma"/>
              </a:rPr>
              <a:t>SPETTATORI</a:t>
            </a:r>
            <a:endParaRPr sz="1467">
              <a:latin typeface="Tahoma"/>
              <a:cs typeface="Tahoma"/>
            </a:endParaRPr>
          </a:p>
          <a:p>
            <a:pPr algn="ctr">
              <a:spcBef>
                <a:spcPts val="7"/>
              </a:spcBef>
            </a:pPr>
            <a:r>
              <a:rPr sz="1467" b="1" dirty="0">
                <a:solidFill>
                  <a:srgbClr val="4285F4"/>
                </a:solidFill>
                <a:latin typeface="Tahoma"/>
                <a:cs typeface="Tahoma"/>
              </a:rPr>
              <a:t>(ART.</a:t>
            </a:r>
            <a:r>
              <a:rPr sz="1467" b="1" spc="-27" dirty="0">
                <a:solidFill>
                  <a:srgbClr val="4285F4"/>
                </a:solidFill>
                <a:latin typeface="Tahoma"/>
                <a:cs typeface="Tahoma"/>
              </a:rPr>
              <a:t> </a:t>
            </a:r>
            <a:r>
              <a:rPr sz="1467" b="1" dirty="0">
                <a:solidFill>
                  <a:srgbClr val="4285F4"/>
                </a:solidFill>
                <a:latin typeface="Tahoma"/>
                <a:cs typeface="Tahoma"/>
              </a:rPr>
              <a:t>38-bis</a:t>
            </a:r>
            <a:r>
              <a:rPr sz="1467" b="1" spc="-27" dirty="0">
                <a:solidFill>
                  <a:srgbClr val="4285F4"/>
                </a:solidFill>
                <a:latin typeface="Tahoma"/>
                <a:cs typeface="Tahoma"/>
              </a:rPr>
              <a:t> </a:t>
            </a:r>
            <a:r>
              <a:rPr sz="1467" b="1" dirty="0">
                <a:solidFill>
                  <a:srgbClr val="4285F4"/>
                </a:solidFill>
                <a:latin typeface="Tahoma"/>
                <a:cs typeface="Tahoma"/>
              </a:rPr>
              <a:t>DL</a:t>
            </a:r>
            <a:r>
              <a:rPr sz="1467" b="1" spc="-20" dirty="0">
                <a:solidFill>
                  <a:srgbClr val="4285F4"/>
                </a:solidFill>
                <a:latin typeface="Tahoma"/>
                <a:cs typeface="Tahoma"/>
              </a:rPr>
              <a:t> </a:t>
            </a:r>
            <a:r>
              <a:rPr sz="1467" b="1" dirty="0">
                <a:solidFill>
                  <a:srgbClr val="4285F4"/>
                </a:solidFill>
                <a:latin typeface="Tahoma"/>
                <a:cs typeface="Tahoma"/>
              </a:rPr>
              <a:t>76/2020,</a:t>
            </a:r>
            <a:r>
              <a:rPr sz="1467" b="1" spc="-53" dirty="0">
                <a:solidFill>
                  <a:srgbClr val="4285F4"/>
                </a:solidFill>
                <a:latin typeface="Tahoma"/>
                <a:cs typeface="Tahoma"/>
              </a:rPr>
              <a:t> </a:t>
            </a:r>
            <a:r>
              <a:rPr sz="1467" b="1" dirty="0">
                <a:solidFill>
                  <a:srgbClr val="4285F4"/>
                </a:solidFill>
                <a:latin typeface="Tahoma"/>
                <a:cs typeface="Tahoma"/>
              </a:rPr>
              <a:t>convertito</a:t>
            </a:r>
            <a:r>
              <a:rPr sz="1467" b="1" spc="-53" dirty="0">
                <a:solidFill>
                  <a:srgbClr val="4285F4"/>
                </a:solidFill>
                <a:latin typeface="Tahoma"/>
                <a:cs typeface="Tahoma"/>
              </a:rPr>
              <a:t> </a:t>
            </a:r>
            <a:r>
              <a:rPr sz="1467" b="1" dirty="0">
                <a:solidFill>
                  <a:srgbClr val="4285F4"/>
                </a:solidFill>
                <a:latin typeface="Tahoma"/>
                <a:cs typeface="Tahoma"/>
              </a:rPr>
              <a:t>con</a:t>
            </a:r>
            <a:r>
              <a:rPr sz="1467" b="1" spc="-33" dirty="0">
                <a:solidFill>
                  <a:srgbClr val="4285F4"/>
                </a:solidFill>
                <a:latin typeface="Tahoma"/>
                <a:cs typeface="Tahoma"/>
              </a:rPr>
              <a:t> </a:t>
            </a:r>
            <a:r>
              <a:rPr sz="1467" b="1" dirty="0">
                <a:solidFill>
                  <a:srgbClr val="4285F4"/>
                </a:solidFill>
                <a:latin typeface="Tahoma"/>
                <a:cs typeface="Tahoma"/>
              </a:rPr>
              <a:t>Legge</a:t>
            </a:r>
            <a:r>
              <a:rPr sz="1467" b="1" spc="-67" dirty="0">
                <a:solidFill>
                  <a:srgbClr val="4285F4"/>
                </a:solidFill>
                <a:latin typeface="Tahoma"/>
                <a:cs typeface="Tahoma"/>
              </a:rPr>
              <a:t> </a:t>
            </a:r>
            <a:r>
              <a:rPr sz="1467" b="1" spc="-13" dirty="0">
                <a:solidFill>
                  <a:srgbClr val="4285F4"/>
                </a:solidFill>
                <a:latin typeface="Tahoma"/>
                <a:cs typeface="Tahoma"/>
              </a:rPr>
              <a:t>120/2020)</a:t>
            </a:r>
            <a:endParaRPr sz="1467">
              <a:latin typeface="Tahoma"/>
              <a:cs typeface="Tahoma"/>
            </a:endParaRPr>
          </a:p>
          <a:p>
            <a:pPr algn="ctr">
              <a:spcBef>
                <a:spcPts val="733"/>
              </a:spcBef>
            </a:pPr>
            <a:r>
              <a:rPr b="1" i="1" spc="-27" dirty="0">
                <a:solidFill>
                  <a:srgbClr val="FF0000"/>
                </a:solidFill>
                <a:latin typeface="Tahoma"/>
                <a:cs typeface="Tahoma"/>
              </a:rPr>
              <a:t>ora</a:t>
            </a:r>
            <a:r>
              <a:rPr b="1" i="1" spc="-80" dirty="0">
                <a:solidFill>
                  <a:srgbClr val="FF0000"/>
                </a:solidFill>
                <a:latin typeface="Tahoma"/>
                <a:cs typeface="Tahoma"/>
              </a:rPr>
              <a:t> </a:t>
            </a:r>
            <a:r>
              <a:rPr b="1" i="1" spc="-47" dirty="0">
                <a:solidFill>
                  <a:srgbClr val="FF0000"/>
                </a:solidFill>
                <a:latin typeface="Tahoma"/>
                <a:cs typeface="Tahoma"/>
              </a:rPr>
              <a:t>Articolo</a:t>
            </a:r>
            <a:r>
              <a:rPr b="1" i="1" spc="-73" dirty="0">
                <a:solidFill>
                  <a:srgbClr val="FF0000"/>
                </a:solidFill>
                <a:latin typeface="Tahoma"/>
                <a:cs typeface="Tahoma"/>
              </a:rPr>
              <a:t> </a:t>
            </a:r>
            <a:r>
              <a:rPr b="1" i="1" dirty="0">
                <a:solidFill>
                  <a:srgbClr val="FF0000"/>
                </a:solidFill>
                <a:latin typeface="Tahoma"/>
                <a:cs typeface="Tahoma"/>
              </a:rPr>
              <a:t>7</a:t>
            </a:r>
            <a:r>
              <a:rPr b="1" i="1" spc="-73" dirty="0">
                <a:solidFill>
                  <a:srgbClr val="FF0000"/>
                </a:solidFill>
                <a:latin typeface="Tahoma"/>
                <a:cs typeface="Tahoma"/>
              </a:rPr>
              <a:t> </a:t>
            </a:r>
            <a:r>
              <a:rPr b="1" i="1" spc="-27" dirty="0">
                <a:solidFill>
                  <a:srgbClr val="FF0000"/>
                </a:solidFill>
                <a:latin typeface="Tahoma"/>
                <a:cs typeface="Tahoma"/>
              </a:rPr>
              <a:t>del</a:t>
            </a:r>
            <a:r>
              <a:rPr b="1" i="1" spc="-80" dirty="0">
                <a:solidFill>
                  <a:srgbClr val="FF0000"/>
                </a:solidFill>
                <a:latin typeface="Tahoma"/>
                <a:cs typeface="Tahoma"/>
              </a:rPr>
              <a:t> </a:t>
            </a:r>
            <a:r>
              <a:rPr b="1" i="1" spc="-60" dirty="0">
                <a:solidFill>
                  <a:srgbClr val="FF0000"/>
                </a:solidFill>
                <a:latin typeface="Tahoma"/>
                <a:cs typeface="Tahoma"/>
              </a:rPr>
              <a:t>decreto-</a:t>
            </a:r>
            <a:r>
              <a:rPr b="1" i="1" spc="-40" dirty="0">
                <a:solidFill>
                  <a:srgbClr val="FF0000"/>
                </a:solidFill>
                <a:latin typeface="Tahoma"/>
                <a:cs typeface="Tahoma"/>
              </a:rPr>
              <a:t>legge</a:t>
            </a:r>
            <a:r>
              <a:rPr b="1" i="1" spc="-73" dirty="0">
                <a:solidFill>
                  <a:srgbClr val="FF0000"/>
                </a:solidFill>
                <a:latin typeface="Tahoma"/>
                <a:cs typeface="Tahoma"/>
              </a:rPr>
              <a:t> </a:t>
            </a:r>
            <a:r>
              <a:rPr b="1" i="1" spc="-13" dirty="0">
                <a:solidFill>
                  <a:srgbClr val="FF0000"/>
                </a:solidFill>
                <a:latin typeface="Tahoma"/>
                <a:cs typeface="Tahoma"/>
              </a:rPr>
              <a:t>27</a:t>
            </a:r>
            <a:r>
              <a:rPr b="1" i="1" spc="-73" dirty="0">
                <a:solidFill>
                  <a:srgbClr val="FF0000"/>
                </a:solidFill>
                <a:latin typeface="Tahoma"/>
                <a:cs typeface="Tahoma"/>
              </a:rPr>
              <a:t> </a:t>
            </a:r>
            <a:r>
              <a:rPr b="1" i="1" spc="-47" dirty="0">
                <a:solidFill>
                  <a:srgbClr val="FF0000"/>
                </a:solidFill>
                <a:latin typeface="Tahoma"/>
                <a:cs typeface="Tahoma"/>
              </a:rPr>
              <a:t>dicembre</a:t>
            </a:r>
            <a:r>
              <a:rPr b="1" i="1" spc="-80" dirty="0">
                <a:solidFill>
                  <a:srgbClr val="FF0000"/>
                </a:solidFill>
                <a:latin typeface="Tahoma"/>
                <a:cs typeface="Tahoma"/>
              </a:rPr>
              <a:t> </a:t>
            </a:r>
            <a:r>
              <a:rPr b="1" i="1" spc="-40" dirty="0">
                <a:solidFill>
                  <a:srgbClr val="FF0000"/>
                </a:solidFill>
                <a:latin typeface="Tahoma"/>
                <a:cs typeface="Tahoma"/>
              </a:rPr>
              <a:t>2024,</a:t>
            </a:r>
            <a:r>
              <a:rPr b="1" i="1" spc="-73" dirty="0">
                <a:solidFill>
                  <a:srgbClr val="FF0000"/>
                </a:solidFill>
                <a:latin typeface="Tahoma"/>
                <a:cs typeface="Tahoma"/>
              </a:rPr>
              <a:t> </a:t>
            </a:r>
            <a:r>
              <a:rPr b="1" i="1" dirty="0">
                <a:solidFill>
                  <a:srgbClr val="FF0000"/>
                </a:solidFill>
                <a:latin typeface="Tahoma"/>
                <a:cs typeface="Tahoma"/>
              </a:rPr>
              <a:t>n.</a:t>
            </a:r>
            <a:r>
              <a:rPr b="1" i="1" spc="-73" dirty="0">
                <a:solidFill>
                  <a:srgbClr val="FF0000"/>
                </a:solidFill>
                <a:latin typeface="Tahoma"/>
                <a:cs typeface="Tahoma"/>
              </a:rPr>
              <a:t> </a:t>
            </a:r>
            <a:r>
              <a:rPr b="1" i="1" spc="-13" dirty="0">
                <a:solidFill>
                  <a:srgbClr val="FF0000"/>
                </a:solidFill>
                <a:latin typeface="Tahoma"/>
                <a:cs typeface="Tahoma"/>
              </a:rPr>
              <a:t>201...</a:t>
            </a:r>
            <a:endParaRPr>
              <a:latin typeface="Tahoma"/>
              <a:cs typeface="Tahoma"/>
            </a:endParaRPr>
          </a:p>
        </p:txBody>
      </p:sp>
      <p:sp>
        <p:nvSpPr>
          <p:cNvPr id="3" name="object 3"/>
          <p:cNvSpPr txBox="1"/>
          <p:nvPr/>
        </p:nvSpPr>
        <p:spPr>
          <a:xfrm>
            <a:off x="317296" y="1352803"/>
            <a:ext cx="8998373" cy="314551"/>
          </a:xfrm>
          <a:prstGeom prst="rect">
            <a:avLst/>
          </a:prstGeom>
          <a:ln w="9525">
            <a:solidFill>
              <a:srgbClr val="4285F4"/>
            </a:solidFill>
          </a:ln>
        </p:spPr>
        <p:txBody>
          <a:bodyPr vert="horz" wrap="square" lIns="0" tIns="77892" rIns="0" bIns="0" rtlCol="0">
            <a:spAutoFit/>
          </a:bodyPr>
          <a:lstStyle/>
          <a:p>
            <a:pPr algn="ctr">
              <a:spcBef>
                <a:spcPts val="612"/>
              </a:spcBef>
            </a:pPr>
            <a:r>
              <a:rPr sz="1533" i="1" spc="-27" dirty="0">
                <a:solidFill>
                  <a:srgbClr val="4285F4"/>
                </a:solidFill>
                <a:latin typeface="Tahoma"/>
                <a:cs typeface="Tahoma"/>
              </a:rPr>
              <a:t>Condizioni</a:t>
            </a:r>
            <a:r>
              <a:rPr sz="1533" i="1" spc="-67" dirty="0">
                <a:solidFill>
                  <a:srgbClr val="4285F4"/>
                </a:solidFill>
                <a:latin typeface="Tahoma"/>
                <a:cs typeface="Tahoma"/>
              </a:rPr>
              <a:t> </a:t>
            </a:r>
            <a:r>
              <a:rPr sz="1533" i="1" spc="-13" dirty="0">
                <a:solidFill>
                  <a:srgbClr val="4285F4"/>
                </a:solidFill>
                <a:latin typeface="Tahoma"/>
                <a:cs typeface="Tahoma"/>
              </a:rPr>
              <a:t>che</a:t>
            </a:r>
            <a:r>
              <a:rPr sz="1533" i="1" spc="-67" dirty="0">
                <a:solidFill>
                  <a:srgbClr val="4285F4"/>
                </a:solidFill>
                <a:latin typeface="Tahoma"/>
                <a:cs typeface="Tahoma"/>
              </a:rPr>
              <a:t> </a:t>
            </a:r>
            <a:r>
              <a:rPr sz="1533" i="1" spc="-27" dirty="0">
                <a:solidFill>
                  <a:srgbClr val="4285F4"/>
                </a:solidFill>
                <a:latin typeface="Tahoma"/>
                <a:cs typeface="Tahoma"/>
              </a:rPr>
              <a:t>devono</a:t>
            </a:r>
            <a:r>
              <a:rPr sz="1533" i="1" spc="-60" dirty="0">
                <a:solidFill>
                  <a:srgbClr val="4285F4"/>
                </a:solidFill>
                <a:latin typeface="Tahoma"/>
                <a:cs typeface="Tahoma"/>
              </a:rPr>
              <a:t> </a:t>
            </a:r>
            <a:r>
              <a:rPr sz="1533" i="1" u="sng" spc="-33" dirty="0">
                <a:solidFill>
                  <a:srgbClr val="4285F4"/>
                </a:solidFill>
                <a:uFill>
                  <a:solidFill>
                    <a:srgbClr val="4285F4"/>
                  </a:solidFill>
                </a:uFill>
                <a:latin typeface="Tahoma"/>
                <a:cs typeface="Tahoma"/>
              </a:rPr>
              <a:t>tutte</a:t>
            </a:r>
            <a:r>
              <a:rPr sz="1533" i="1" spc="-87" dirty="0">
                <a:solidFill>
                  <a:srgbClr val="4285F4"/>
                </a:solidFill>
                <a:latin typeface="Tahoma"/>
                <a:cs typeface="Tahoma"/>
              </a:rPr>
              <a:t> </a:t>
            </a:r>
            <a:r>
              <a:rPr sz="1533" i="1" spc="-27" dirty="0">
                <a:solidFill>
                  <a:srgbClr val="4285F4"/>
                </a:solidFill>
                <a:latin typeface="Tahoma"/>
                <a:cs typeface="Tahoma"/>
              </a:rPr>
              <a:t>ricorrere</a:t>
            </a:r>
            <a:r>
              <a:rPr sz="1533" i="1" spc="-40" dirty="0">
                <a:solidFill>
                  <a:srgbClr val="4285F4"/>
                </a:solidFill>
                <a:latin typeface="Tahoma"/>
                <a:cs typeface="Tahoma"/>
              </a:rPr>
              <a:t> </a:t>
            </a:r>
            <a:r>
              <a:rPr sz="1533" i="1" dirty="0">
                <a:solidFill>
                  <a:srgbClr val="4285F4"/>
                </a:solidFill>
                <a:latin typeface="Tahoma"/>
                <a:cs typeface="Tahoma"/>
              </a:rPr>
              <a:t>per</a:t>
            </a:r>
            <a:r>
              <a:rPr sz="1533" i="1" spc="-60" dirty="0">
                <a:solidFill>
                  <a:srgbClr val="4285F4"/>
                </a:solidFill>
                <a:latin typeface="Tahoma"/>
                <a:cs typeface="Tahoma"/>
              </a:rPr>
              <a:t> </a:t>
            </a:r>
            <a:r>
              <a:rPr sz="1533" i="1" spc="-33" dirty="0">
                <a:solidFill>
                  <a:srgbClr val="4285F4"/>
                </a:solidFill>
                <a:latin typeface="Tahoma"/>
                <a:cs typeface="Tahoma"/>
              </a:rPr>
              <a:t>poter</a:t>
            </a:r>
            <a:r>
              <a:rPr sz="1533" i="1" spc="-73" dirty="0">
                <a:solidFill>
                  <a:srgbClr val="4285F4"/>
                </a:solidFill>
                <a:latin typeface="Tahoma"/>
                <a:cs typeface="Tahoma"/>
              </a:rPr>
              <a:t> </a:t>
            </a:r>
            <a:r>
              <a:rPr sz="1533" i="1" spc="-33" dirty="0">
                <a:solidFill>
                  <a:srgbClr val="4285F4"/>
                </a:solidFill>
                <a:latin typeface="Tahoma"/>
                <a:cs typeface="Tahoma"/>
              </a:rPr>
              <a:t>applicare</a:t>
            </a:r>
            <a:r>
              <a:rPr sz="1533" i="1" spc="-60" dirty="0">
                <a:solidFill>
                  <a:srgbClr val="4285F4"/>
                </a:solidFill>
                <a:latin typeface="Tahoma"/>
                <a:cs typeface="Tahoma"/>
              </a:rPr>
              <a:t> </a:t>
            </a:r>
            <a:r>
              <a:rPr sz="1533" i="1" dirty="0">
                <a:solidFill>
                  <a:srgbClr val="4285F4"/>
                </a:solidFill>
                <a:latin typeface="Tahoma"/>
                <a:cs typeface="Tahoma"/>
              </a:rPr>
              <a:t>la</a:t>
            </a:r>
            <a:r>
              <a:rPr sz="1533" i="1" spc="-67" dirty="0">
                <a:solidFill>
                  <a:srgbClr val="4285F4"/>
                </a:solidFill>
                <a:latin typeface="Tahoma"/>
                <a:cs typeface="Tahoma"/>
              </a:rPr>
              <a:t> </a:t>
            </a:r>
            <a:r>
              <a:rPr sz="1533" i="1" spc="-27" dirty="0">
                <a:solidFill>
                  <a:srgbClr val="4285F4"/>
                </a:solidFill>
                <a:latin typeface="Tahoma"/>
                <a:cs typeface="Tahoma"/>
              </a:rPr>
              <a:t>Scia</a:t>
            </a:r>
            <a:endParaRPr sz="1533" dirty="0">
              <a:latin typeface="Tahoma"/>
              <a:cs typeface="Tahoma"/>
            </a:endParaRPr>
          </a:p>
        </p:txBody>
      </p:sp>
      <p:sp>
        <p:nvSpPr>
          <p:cNvPr id="4" name="object 4"/>
          <p:cNvSpPr txBox="1"/>
          <p:nvPr/>
        </p:nvSpPr>
        <p:spPr>
          <a:xfrm>
            <a:off x="445956" y="1946317"/>
            <a:ext cx="10347112" cy="4438865"/>
          </a:xfrm>
          <a:prstGeom prst="rect">
            <a:avLst/>
          </a:prstGeom>
        </p:spPr>
        <p:txBody>
          <a:bodyPr vert="horz" wrap="square" lIns="0" tIns="16087" rIns="0" bIns="0" rtlCol="0">
            <a:spAutoFit/>
          </a:bodyPr>
          <a:lstStyle/>
          <a:p>
            <a:pPr marL="414856" indent="-390304">
              <a:spcBef>
                <a:spcPts val="127"/>
              </a:spcBef>
              <a:buClr>
                <a:srgbClr val="119FE2"/>
              </a:buClr>
              <a:buAutoNum type="arabicParenR"/>
              <a:tabLst>
                <a:tab pos="414856" algn="l"/>
              </a:tabLst>
            </a:pPr>
            <a:r>
              <a:rPr sz="1333" dirty="0">
                <a:latin typeface="Tahoma"/>
                <a:cs typeface="Tahoma"/>
              </a:rPr>
              <a:t>L’evento</a:t>
            </a:r>
            <a:r>
              <a:rPr sz="1333" spc="-27" dirty="0">
                <a:latin typeface="Tahoma"/>
                <a:cs typeface="Tahoma"/>
              </a:rPr>
              <a:t> </a:t>
            </a:r>
            <a:r>
              <a:rPr sz="1333" dirty="0">
                <a:latin typeface="Tahoma"/>
                <a:cs typeface="Tahoma"/>
              </a:rPr>
              <a:t>deve</a:t>
            </a:r>
            <a:r>
              <a:rPr sz="1333" spc="-40" dirty="0">
                <a:latin typeface="Tahoma"/>
                <a:cs typeface="Tahoma"/>
              </a:rPr>
              <a:t> </a:t>
            </a:r>
            <a:r>
              <a:rPr sz="1333" dirty="0">
                <a:latin typeface="Tahoma"/>
                <a:cs typeface="Tahoma"/>
              </a:rPr>
              <a:t>riguardare</a:t>
            </a:r>
            <a:r>
              <a:rPr sz="1333" spc="-20" dirty="0">
                <a:latin typeface="Tahoma"/>
                <a:cs typeface="Tahoma"/>
              </a:rPr>
              <a:t> </a:t>
            </a:r>
            <a:r>
              <a:rPr sz="1333" dirty="0">
                <a:latin typeface="Tahoma"/>
                <a:cs typeface="Tahoma"/>
              </a:rPr>
              <a:t>una</a:t>
            </a:r>
            <a:r>
              <a:rPr sz="1333" spc="-27" dirty="0">
                <a:latin typeface="Tahoma"/>
                <a:cs typeface="Tahoma"/>
              </a:rPr>
              <a:t> </a:t>
            </a:r>
            <a:r>
              <a:rPr sz="1333" dirty="0">
                <a:latin typeface="Tahoma"/>
                <a:cs typeface="Tahoma"/>
              </a:rPr>
              <a:t>delle</a:t>
            </a:r>
            <a:r>
              <a:rPr sz="1333" spc="-53" dirty="0">
                <a:latin typeface="Tahoma"/>
                <a:cs typeface="Tahoma"/>
              </a:rPr>
              <a:t> </a:t>
            </a:r>
            <a:r>
              <a:rPr sz="1333" dirty="0">
                <a:latin typeface="Tahoma"/>
                <a:cs typeface="Tahoma"/>
              </a:rPr>
              <a:t>seguenti</a:t>
            </a:r>
            <a:r>
              <a:rPr sz="1333" spc="-20" dirty="0">
                <a:latin typeface="Tahoma"/>
                <a:cs typeface="Tahoma"/>
              </a:rPr>
              <a:t> </a:t>
            </a:r>
            <a:r>
              <a:rPr sz="1333" dirty="0">
                <a:latin typeface="Tahoma"/>
                <a:cs typeface="Tahoma"/>
              </a:rPr>
              <a:t>tipologie</a:t>
            </a:r>
            <a:r>
              <a:rPr sz="1333" spc="-60" dirty="0">
                <a:latin typeface="Tahoma"/>
                <a:cs typeface="Tahoma"/>
              </a:rPr>
              <a:t> </a:t>
            </a:r>
            <a:r>
              <a:rPr sz="1333" dirty="0">
                <a:latin typeface="Tahoma"/>
                <a:cs typeface="Tahoma"/>
              </a:rPr>
              <a:t>di</a:t>
            </a:r>
            <a:r>
              <a:rPr sz="1333" spc="-53" dirty="0">
                <a:latin typeface="Tahoma"/>
                <a:cs typeface="Tahoma"/>
              </a:rPr>
              <a:t> </a:t>
            </a:r>
            <a:r>
              <a:rPr sz="1333" dirty="0">
                <a:latin typeface="Tahoma"/>
                <a:cs typeface="Tahoma"/>
              </a:rPr>
              <a:t>spettacoli</a:t>
            </a:r>
            <a:r>
              <a:rPr sz="1333" spc="-33" dirty="0">
                <a:latin typeface="Tahoma"/>
                <a:cs typeface="Tahoma"/>
              </a:rPr>
              <a:t> </a:t>
            </a:r>
            <a:r>
              <a:rPr sz="1333" dirty="0">
                <a:latin typeface="Tahoma"/>
                <a:cs typeface="Tahoma"/>
              </a:rPr>
              <a:t>dal</a:t>
            </a:r>
            <a:r>
              <a:rPr sz="1333" spc="-60" dirty="0">
                <a:latin typeface="Tahoma"/>
                <a:cs typeface="Tahoma"/>
              </a:rPr>
              <a:t> </a:t>
            </a:r>
            <a:r>
              <a:rPr sz="1333" dirty="0">
                <a:latin typeface="Tahoma"/>
                <a:cs typeface="Tahoma"/>
              </a:rPr>
              <a:t>vivo,</a:t>
            </a:r>
            <a:r>
              <a:rPr sz="1333" spc="-40" dirty="0">
                <a:latin typeface="Tahoma"/>
                <a:cs typeface="Tahoma"/>
              </a:rPr>
              <a:t> </a:t>
            </a:r>
            <a:r>
              <a:rPr sz="1333" dirty="0">
                <a:latin typeface="Tahoma"/>
                <a:cs typeface="Tahoma"/>
              </a:rPr>
              <a:t>senza</a:t>
            </a:r>
            <a:r>
              <a:rPr sz="1333" spc="-27" dirty="0">
                <a:latin typeface="Tahoma"/>
                <a:cs typeface="Tahoma"/>
              </a:rPr>
              <a:t> </a:t>
            </a:r>
            <a:r>
              <a:rPr sz="1333" dirty="0">
                <a:latin typeface="Tahoma"/>
                <a:cs typeface="Tahoma"/>
              </a:rPr>
              <a:t>coinvolgimento</a:t>
            </a:r>
            <a:r>
              <a:rPr sz="1333" spc="-27" dirty="0">
                <a:latin typeface="Tahoma"/>
                <a:cs typeface="Tahoma"/>
              </a:rPr>
              <a:t> </a:t>
            </a:r>
            <a:r>
              <a:rPr sz="1333" dirty="0">
                <a:latin typeface="Tahoma"/>
                <a:cs typeface="Tahoma"/>
              </a:rPr>
              <a:t>attivo</a:t>
            </a:r>
            <a:r>
              <a:rPr sz="1333" spc="-33" dirty="0">
                <a:latin typeface="Tahoma"/>
                <a:cs typeface="Tahoma"/>
              </a:rPr>
              <a:t> </a:t>
            </a:r>
            <a:r>
              <a:rPr sz="1333" dirty="0">
                <a:latin typeface="Tahoma"/>
                <a:cs typeface="Tahoma"/>
              </a:rPr>
              <a:t>del</a:t>
            </a:r>
            <a:r>
              <a:rPr sz="1333" spc="-60" dirty="0">
                <a:latin typeface="Tahoma"/>
                <a:cs typeface="Tahoma"/>
              </a:rPr>
              <a:t> </a:t>
            </a:r>
            <a:r>
              <a:rPr sz="1333" spc="-13" dirty="0">
                <a:latin typeface="Tahoma"/>
                <a:cs typeface="Tahoma"/>
              </a:rPr>
              <a:t>pubblico:</a:t>
            </a:r>
            <a:endParaRPr sz="1333" dirty="0">
              <a:latin typeface="Tahoma"/>
              <a:cs typeface="Tahoma"/>
            </a:endParaRPr>
          </a:p>
          <a:p>
            <a:pPr marL="1024441" lvl="1" indent="-397923">
              <a:spcBef>
                <a:spcPts val="1113"/>
              </a:spcBef>
              <a:buChar char="●"/>
              <a:tabLst>
                <a:tab pos="1024441" algn="l"/>
              </a:tabLst>
            </a:pPr>
            <a:r>
              <a:rPr sz="1467" spc="-13" dirty="0">
                <a:latin typeface="Tahoma"/>
                <a:cs typeface="Tahoma"/>
              </a:rPr>
              <a:t>Teatro</a:t>
            </a:r>
            <a:endParaRPr sz="1467" dirty="0">
              <a:latin typeface="Tahoma"/>
              <a:cs typeface="Tahoma"/>
            </a:endParaRPr>
          </a:p>
          <a:p>
            <a:pPr marL="1024441" lvl="1" indent="-397923">
              <a:spcBef>
                <a:spcPts val="1120"/>
              </a:spcBef>
              <a:buChar char="●"/>
              <a:tabLst>
                <a:tab pos="1024441" algn="l"/>
              </a:tabLst>
            </a:pPr>
            <a:r>
              <a:rPr sz="1467" spc="-13" dirty="0">
                <a:latin typeface="Tahoma"/>
                <a:cs typeface="Tahoma"/>
              </a:rPr>
              <a:t>Musica</a:t>
            </a:r>
            <a:endParaRPr sz="1467" dirty="0">
              <a:latin typeface="Tahoma"/>
              <a:cs typeface="Tahoma"/>
            </a:endParaRPr>
          </a:p>
          <a:p>
            <a:pPr marL="1024441" lvl="1" indent="-397923">
              <a:spcBef>
                <a:spcPts val="1125"/>
              </a:spcBef>
              <a:buChar char="●"/>
              <a:tabLst>
                <a:tab pos="1024441" algn="l"/>
              </a:tabLst>
            </a:pPr>
            <a:r>
              <a:rPr sz="1467" dirty="0">
                <a:latin typeface="Tahoma"/>
                <a:cs typeface="Tahoma"/>
              </a:rPr>
              <a:t>Rappresentazioni</a:t>
            </a:r>
            <a:r>
              <a:rPr sz="1467" spc="-67" dirty="0">
                <a:latin typeface="Tahoma"/>
                <a:cs typeface="Tahoma"/>
              </a:rPr>
              <a:t> </a:t>
            </a:r>
            <a:r>
              <a:rPr sz="1467" spc="-13" dirty="0">
                <a:latin typeface="Tahoma"/>
                <a:cs typeface="Tahoma"/>
              </a:rPr>
              <a:t>cinematografiche</a:t>
            </a:r>
            <a:endParaRPr sz="1467" dirty="0">
              <a:latin typeface="Tahoma"/>
              <a:cs typeface="Tahoma"/>
            </a:endParaRPr>
          </a:p>
          <a:p>
            <a:pPr marL="1024441" lvl="1" indent="-397923">
              <a:spcBef>
                <a:spcPts val="1120"/>
              </a:spcBef>
              <a:buChar char="●"/>
              <a:tabLst>
                <a:tab pos="1024441" algn="l"/>
              </a:tabLst>
            </a:pPr>
            <a:r>
              <a:rPr sz="1467" spc="-13" dirty="0">
                <a:latin typeface="Tahoma"/>
                <a:cs typeface="Tahoma"/>
              </a:rPr>
              <a:t>Musical</a:t>
            </a:r>
            <a:endParaRPr sz="1467" dirty="0">
              <a:latin typeface="Tahoma"/>
              <a:cs typeface="Tahoma"/>
            </a:endParaRPr>
          </a:p>
          <a:p>
            <a:pPr marL="1024441" lvl="1" indent="-397923">
              <a:spcBef>
                <a:spcPts val="1120"/>
              </a:spcBef>
              <a:buChar char="●"/>
              <a:tabLst>
                <a:tab pos="1024441" algn="l"/>
              </a:tabLst>
            </a:pPr>
            <a:r>
              <a:rPr sz="1467" dirty="0">
                <a:latin typeface="Tahoma"/>
                <a:cs typeface="Tahoma"/>
              </a:rPr>
              <a:t>Danza</a:t>
            </a:r>
            <a:r>
              <a:rPr sz="1467" spc="-33" dirty="0">
                <a:latin typeface="Tahoma"/>
                <a:cs typeface="Tahoma"/>
              </a:rPr>
              <a:t> </a:t>
            </a:r>
            <a:r>
              <a:rPr sz="1467" spc="-67" dirty="0">
                <a:latin typeface="Tahoma"/>
                <a:cs typeface="Tahoma"/>
              </a:rPr>
              <a:t>*</a:t>
            </a:r>
            <a:endParaRPr sz="1467" dirty="0">
              <a:latin typeface="Tahoma"/>
              <a:cs typeface="Tahoma"/>
            </a:endParaRPr>
          </a:p>
          <a:p>
            <a:pPr marL="1024441" algn="just">
              <a:lnSpc>
                <a:spcPts val="1800"/>
              </a:lnSpc>
              <a:spcBef>
                <a:spcPts val="1053"/>
              </a:spcBef>
            </a:pPr>
            <a:r>
              <a:rPr sz="1533" b="1" i="1" dirty="0">
                <a:latin typeface="Tahoma"/>
                <a:cs typeface="Tahoma"/>
              </a:rPr>
              <a:t>*</a:t>
            </a:r>
            <a:r>
              <a:rPr sz="1533" b="1" i="1" spc="272" dirty="0">
                <a:latin typeface="Tahoma"/>
                <a:cs typeface="Tahoma"/>
              </a:rPr>
              <a:t> </a:t>
            </a:r>
            <a:r>
              <a:rPr sz="1533" b="1" i="1" u="sng" spc="-13" dirty="0">
                <a:uFill>
                  <a:solidFill>
                    <a:srgbClr val="000000"/>
                  </a:solidFill>
                </a:uFill>
                <a:latin typeface="Tahoma"/>
                <a:cs typeface="Tahoma"/>
              </a:rPr>
              <a:t>Attenzione:</a:t>
            </a:r>
            <a:r>
              <a:rPr sz="1533" b="1" i="1" spc="267" dirty="0">
                <a:latin typeface="Tahoma"/>
                <a:cs typeface="Tahoma"/>
              </a:rPr>
              <a:t> </a:t>
            </a:r>
            <a:r>
              <a:rPr sz="1533" i="1" spc="-13" dirty="0">
                <a:latin typeface="Tahoma"/>
                <a:cs typeface="Tahoma"/>
              </a:rPr>
              <a:t>agevolazione</a:t>
            </a:r>
            <a:r>
              <a:rPr sz="1533" i="1" spc="233" dirty="0">
                <a:latin typeface="Tahoma"/>
                <a:cs typeface="Tahoma"/>
              </a:rPr>
              <a:t> </a:t>
            </a:r>
            <a:r>
              <a:rPr sz="1533" b="1" i="1" dirty="0">
                <a:latin typeface="Tahoma"/>
                <a:cs typeface="Tahoma"/>
              </a:rPr>
              <a:t>non</a:t>
            </a:r>
            <a:r>
              <a:rPr sz="1533" b="1" i="1" spc="272" dirty="0">
                <a:latin typeface="Tahoma"/>
                <a:cs typeface="Tahoma"/>
              </a:rPr>
              <a:t> </a:t>
            </a:r>
            <a:r>
              <a:rPr sz="1533" b="1" i="1" spc="-13" dirty="0">
                <a:latin typeface="Tahoma"/>
                <a:cs typeface="Tahoma"/>
              </a:rPr>
              <a:t>ammessa</a:t>
            </a:r>
            <a:r>
              <a:rPr sz="1533" b="1" i="1" spc="260" dirty="0">
                <a:latin typeface="Tahoma"/>
                <a:cs typeface="Tahoma"/>
              </a:rPr>
              <a:t> </a:t>
            </a:r>
            <a:r>
              <a:rPr sz="1533" i="1" dirty="0">
                <a:latin typeface="Tahoma"/>
                <a:cs typeface="Tahoma"/>
              </a:rPr>
              <a:t>per</a:t>
            </a:r>
            <a:r>
              <a:rPr sz="1533" i="1" spc="240" dirty="0">
                <a:latin typeface="Tahoma"/>
                <a:cs typeface="Tahoma"/>
              </a:rPr>
              <a:t> </a:t>
            </a:r>
            <a:r>
              <a:rPr sz="1533" i="1" spc="-13" dirty="0">
                <a:latin typeface="Tahoma"/>
                <a:cs typeface="Tahoma"/>
              </a:rPr>
              <a:t>discoteche,</a:t>
            </a:r>
            <a:r>
              <a:rPr sz="1533" i="1" spc="247" dirty="0">
                <a:latin typeface="Tahoma"/>
                <a:cs typeface="Tahoma"/>
              </a:rPr>
              <a:t> </a:t>
            </a:r>
            <a:r>
              <a:rPr sz="1533" i="1" dirty="0">
                <a:latin typeface="Tahoma"/>
                <a:cs typeface="Tahoma"/>
              </a:rPr>
              <a:t>sale</a:t>
            </a:r>
            <a:r>
              <a:rPr sz="1533" i="1" spc="240" dirty="0">
                <a:latin typeface="Tahoma"/>
                <a:cs typeface="Tahoma"/>
              </a:rPr>
              <a:t> </a:t>
            </a:r>
            <a:r>
              <a:rPr sz="1533" i="1" dirty="0">
                <a:latin typeface="Tahoma"/>
                <a:cs typeface="Tahoma"/>
              </a:rPr>
              <a:t>da</a:t>
            </a:r>
            <a:r>
              <a:rPr sz="1533" i="1" spc="240" dirty="0">
                <a:latin typeface="Tahoma"/>
                <a:cs typeface="Tahoma"/>
              </a:rPr>
              <a:t> </a:t>
            </a:r>
            <a:r>
              <a:rPr sz="1533" i="1" dirty="0">
                <a:latin typeface="Tahoma"/>
                <a:cs typeface="Tahoma"/>
              </a:rPr>
              <a:t>ballo</a:t>
            </a:r>
            <a:r>
              <a:rPr sz="1533" i="1" spc="240" dirty="0">
                <a:latin typeface="Tahoma"/>
                <a:cs typeface="Tahoma"/>
              </a:rPr>
              <a:t> </a:t>
            </a:r>
            <a:r>
              <a:rPr sz="1533" i="1" dirty="0">
                <a:latin typeface="Tahoma"/>
                <a:cs typeface="Tahoma"/>
              </a:rPr>
              <a:t>e</a:t>
            </a:r>
            <a:r>
              <a:rPr sz="1533" i="1" spc="240" dirty="0">
                <a:latin typeface="Tahoma"/>
                <a:cs typeface="Tahoma"/>
              </a:rPr>
              <a:t> </a:t>
            </a:r>
            <a:r>
              <a:rPr sz="1533" i="1" dirty="0">
                <a:latin typeface="Tahoma"/>
                <a:cs typeface="Tahoma"/>
              </a:rPr>
              <a:t>locali</a:t>
            </a:r>
            <a:r>
              <a:rPr sz="1533" i="1" spc="240" dirty="0">
                <a:latin typeface="Tahoma"/>
                <a:cs typeface="Tahoma"/>
              </a:rPr>
              <a:t> </a:t>
            </a:r>
            <a:r>
              <a:rPr sz="1533" i="1" dirty="0">
                <a:latin typeface="Tahoma"/>
                <a:cs typeface="Tahoma"/>
              </a:rPr>
              <a:t>similari</a:t>
            </a:r>
            <a:r>
              <a:rPr sz="1533" i="1" spc="233" dirty="0">
                <a:latin typeface="Tahoma"/>
                <a:cs typeface="Tahoma"/>
              </a:rPr>
              <a:t> </a:t>
            </a:r>
            <a:r>
              <a:rPr sz="1533" i="1" u="sng" dirty="0">
                <a:solidFill>
                  <a:srgbClr val="0000FF"/>
                </a:solidFill>
                <a:uFill>
                  <a:solidFill>
                    <a:srgbClr val="0000FF"/>
                  </a:solidFill>
                </a:uFill>
                <a:latin typeface="Tahoma"/>
                <a:cs typeface="Tahoma"/>
                <a:hlinkClick r:id="rId2"/>
              </a:rPr>
              <a:t>(Circolare</a:t>
            </a:r>
            <a:r>
              <a:rPr sz="1533" i="1" u="sng" spc="240" dirty="0">
                <a:solidFill>
                  <a:srgbClr val="0000FF"/>
                </a:solidFill>
                <a:uFill>
                  <a:solidFill>
                    <a:srgbClr val="0000FF"/>
                  </a:solidFill>
                </a:uFill>
                <a:latin typeface="Tahoma"/>
                <a:cs typeface="Tahoma"/>
                <a:hlinkClick r:id="rId2"/>
              </a:rPr>
              <a:t> </a:t>
            </a:r>
            <a:r>
              <a:rPr sz="1533" i="1" u="sng" spc="-33" dirty="0">
                <a:solidFill>
                  <a:srgbClr val="0000FF"/>
                </a:solidFill>
                <a:uFill>
                  <a:solidFill>
                    <a:srgbClr val="0000FF"/>
                  </a:solidFill>
                </a:uFill>
                <a:latin typeface="Tahoma"/>
                <a:cs typeface="Tahoma"/>
                <a:hlinkClick r:id="rId2"/>
              </a:rPr>
              <a:t>del</a:t>
            </a:r>
            <a:endParaRPr sz="1533" dirty="0">
              <a:latin typeface="Tahoma"/>
              <a:cs typeface="Tahoma"/>
            </a:endParaRPr>
          </a:p>
          <a:p>
            <a:pPr marL="1024441" algn="just">
              <a:lnSpc>
                <a:spcPts val="1800"/>
              </a:lnSpc>
            </a:pPr>
            <a:r>
              <a:rPr sz="1533" i="1" u="sng" spc="-33" dirty="0">
                <a:solidFill>
                  <a:srgbClr val="0000FF"/>
                </a:solidFill>
                <a:uFill>
                  <a:solidFill>
                    <a:srgbClr val="0000FF"/>
                  </a:solidFill>
                </a:uFill>
                <a:latin typeface="Tahoma"/>
                <a:cs typeface="Tahoma"/>
                <a:hlinkClick r:id="rId2"/>
              </a:rPr>
              <a:t>Ministero</a:t>
            </a:r>
            <a:r>
              <a:rPr sz="1533" i="1" u="sng" spc="-80" dirty="0">
                <a:solidFill>
                  <a:srgbClr val="0000FF"/>
                </a:solidFill>
                <a:uFill>
                  <a:solidFill>
                    <a:srgbClr val="0000FF"/>
                  </a:solidFill>
                </a:uFill>
                <a:latin typeface="Tahoma"/>
                <a:cs typeface="Tahoma"/>
                <a:hlinkClick r:id="rId2"/>
              </a:rPr>
              <a:t> </a:t>
            </a:r>
            <a:r>
              <a:rPr sz="1533" i="1" u="sng" spc="-13" dirty="0">
                <a:solidFill>
                  <a:srgbClr val="0000FF"/>
                </a:solidFill>
                <a:uFill>
                  <a:solidFill>
                    <a:srgbClr val="0000FF"/>
                  </a:solidFill>
                </a:uFill>
                <a:latin typeface="Tahoma"/>
                <a:cs typeface="Tahoma"/>
                <a:hlinkClick r:id="rId2"/>
              </a:rPr>
              <a:t>degli</a:t>
            </a:r>
            <a:r>
              <a:rPr sz="1533" i="1" u="sng" spc="-60" dirty="0">
                <a:solidFill>
                  <a:srgbClr val="0000FF"/>
                </a:solidFill>
                <a:uFill>
                  <a:solidFill>
                    <a:srgbClr val="0000FF"/>
                  </a:solidFill>
                </a:uFill>
                <a:latin typeface="Tahoma"/>
                <a:cs typeface="Tahoma"/>
                <a:hlinkClick r:id="rId2"/>
              </a:rPr>
              <a:t> </a:t>
            </a:r>
            <a:r>
              <a:rPr sz="1533" i="1" u="sng" spc="-27" dirty="0">
                <a:solidFill>
                  <a:srgbClr val="0000FF"/>
                </a:solidFill>
                <a:uFill>
                  <a:solidFill>
                    <a:srgbClr val="0000FF"/>
                  </a:solidFill>
                </a:uFill>
                <a:latin typeface="Tahoma"/>
                <a:cs typeface="Tahoma"/>
                <a:hlinkClick r:id="rId2"/>
              </a:rPr>
              <a:t>Interni</a:t>
            </a:r>
            <a:r>
              <a:rPr sz="1533" i="1" u="sng" spc="-67" dirty="0">
                <a:solidFill>
                  <a:srgbClr val="0000FF"/>
                </a:solidFill>
                <a:uFill>
                  <a:solidFill>
                    <a:srgbClr val="0000FF"/>
                  </a:solidFill>
                </a:uFill>
                <a:latin typeface="Tahoma"/>
                <a:cs typeface="Tahoma"/>
                <a:hlinkClick r:id="rId2"/>
              </a:rPr>
              <a:t> </a:t>
            </a:r>
            <a:r>
              <a:rPr sz="1533" i="1" u="sng" spc="-27" dirty="0">
                <a:solidFill>
                  <a:srgbClr val="0000FF"/>
                </a:solidFill>
                <a:uFill>
                  <a:solidFill>
                    <a:srgbClr val="0000FF"/>
                  </a:solidFill>
                </a:uFill>
                <a:latin typeface="Tahoma"/>
                <a:cs typeface="Tahoma"/>
                <a:hlinkClick r:id="rId2"/>
              </a:rPr>
              <a:t>prot.</a:t>
            </a:r>
            <a:r>
              <a:rPr sz="1533" i="1" u="sng" spc="-73" dirty="0">
                <a:solidFill>
                  <a:srgbClr val="0000FF"/>
                </a:solidFill>
                <a:uFill>
                  <a:solidFill>
                    <a:srgbClr val="0000FF"/>
                  </a:solidFill>
                </a:uFill>
                <a:latin typeface="Tahoma"/>
                <a:cs typeface="Tahoma"/>
                <a:hlinkClick r:id="rId2"/>
              </a:rPr>
              <a:t> </a:t>
            </a:r>
            <a:r>
              <a:rPr sz="1533" i="1" u="sng" spc="-27" dirty="0">
                <a:solidFill>
                  <a:srgbClr val="0000FF"/>
                </a:solidFill>
                <a:uFill>
                  <a:solidFill>
                    <a:srgbClr val="0000FF"/>
                  </a:solidFill>
                </a:uFill>
                <a:latin typeface="Tahoma"/>
                <a:cs typeface="Tahoma"/>
                <a:hlinkClick r:id="rId2"/>
              </a:rPr>
              <a:t>15015</a:t>
            </a:r>
            <a:r>
              <a:rPr sz="1533" i="1" u="sng" spc="-53" dirty="0">
                <a:solidFill>
                  <a:srgbClr val="0000FF"/>
                </a:solidFill>
                <a:uFill>
                  <a:solidFill>
                    <a:srgbClr val="0000FF"/>
                  </a:solidFill>
                </a:uFill>
                <a:latin typeface="Tahoma"/>
                <a:cs typeface="Tahoma"/>
                <a:hlinkClick r:id="rId2"/>
              </a:rPr>
              <a:t> </a:t>
            </a:r>
            <a:r>
              <a:rPr sz="1533" i="1" u="sng" dirty="0">
                <a:solidFill>
                  <a:srgbClr val="0000FF"/>
                </a:solidFill>
                <a:uFill>
                  <a:solidFill>
                    <a:srgbClr val="0000FF"/>
                  </a:solidFill>
                </a:uFill>
                <a:latin typeface="Tahoma"/>
                <a:cs typeface="Tahoma"/>
                <a:hlinkClick r:id="rId2"/>
              </a:rPr>
              <a:t>del</a:t>
            </a:r>
            <a:r>
              <a:rPr sz="1533" i="1" u="sng" spc="-73" dirty="0">
                <a:solidFill>
                  <a:srgbClr val="0000FF"/>
                </a:solidFill>
                <a:uFill>
                  <a:solidFill>
                    <a:srgbClr val="0000FF"/>
                  </a:solidFill>
                </a:uFill>
                <a:latin typeface="Tahoma"/>
                <a:cs typeface="Tahoma"/>
                <a:hlinkClick r:id="rId2"/>
              </a:rPr>
              <a:t> </a:t>
            </a:r>
            <a:r>
              <a:rPr sz="1533" i="1" u="sng" spc="-13" dirty="0">
                <a:solidFill>
                  <a:srgbClr val="0000FF"/>
                </a:solidFill>
                <a:uFill>
                  <a:solidFill>
                    <a:srgbClr val="0000FF"/>
                  </a:solidFill>
                </a:uFill>
                <a:latin typeface="Tahoma"/>
                <a:cs typeface="Tahoma"/>
                <a:hlinkClick r:id="rId2"/>
              </a:rPr>
              <a:t>07/05/2024)</a:t>
            </a:r>
            <a:r>
              <a:rPr sz="1533" i="1" spc="-13" dirty="0">
                <a:latin typeface="Tahoma"/>
                <a:cs typeface="Tahoma"/>
              </a:rPr>
              <a:t>.</a:t>
            </a:r>
            <a:endParaRPr sz="1533" dirty="0">
              <a:latin typeface="Tahoma"/>
              <a:cs typeface="Tahoma"/>
            </a:endParaRPr>
          </a:p>
          <a:p>
            <a:pPr marL="16933">
              <a:spcBef>
                <a:spcPts val="1107"/>
              </a:spcBef>
              <a:tabLst>
                <a:tab pos="414856" algn="l"/>
              </a:tabLst>
            </a:pPr>
            <a:r>
              <a:rPr lang="it-IT" sz="1467" spc="-33" dirty="0">
                <a:solidFill>
                  <a:srgbClr val="119FE2"/>
                </a:solidFill>
                <a:latin typeface="Tahoma"/>
                <a:cs typeface="Tahoma"/>
              </a:rPr>
              <a:t>2</a:t>
            </a:r>
            <a:r>
              <a:rPr sz="1467" spc="-33" dirty="0">
                <a:solidFill>
                  <a:srgbClr val="119FE2"/>
                </a:solidFill>
                <a:latin typeface="Tahoma"/>
                <a:cs typeface="Tahoma"/>
              </a:rPr>
              <a:t>)</a:t>
            </a:r>
            <a:r>
              <a:rPr sz="1467" dirty="0">
                <a:solidFill>
                  <a:srgbClr val="119FE2"/>
                </a:solidFill>
                <a:latin typeface="Tahoma"/>
                <a:cs typeface="Tahoma"/>
              </a:rPr>
              <a:t>	</a:t>
            </a:r>
            <a:r>
              <a:rPr sz="1467" dirty="0">
                <a:latin typeface="Tahoma"/>
                <a:cs typeface="Tahoma"/>
              </a:rPr>
              <a:t>L’orario</a:t>
            </a:r>
            <a:r>
              <a:rPr sz="1467" spc="-7" dirty="0">
                <a:latin typeface="Tahoma"/>
                <a:cs typeface="Tahoma"/>
              </a:rPr>
              <a:t> </a:t>
            </a:r>
            <a:r>
              <a:rPr sz="1467" dirty="0">
                <a:latin typeface="Tahoma"/>
                <a:cs typeface="Tahoma"/>
              </a:rPr>
              <a:t>di</a:t>
            </a:r>
            <a:r>
              <a:rPr sz="1467" spc="-27" dirty="0">
                <a:latin typeface="Tahoma"/>
                <a:cs typeface="Tahoma"/>
              </a:rPr>
              <a:t> </a:t>
            </a:r>
            <a:r>
              <a:rPr sz="1467" dirty="0">
                <a:latin typeface="Tahoma"/>
                <a:cs typeface="Tahoma"/>
              </a:rPr>
              <a:t>svolgimento</a:t>
            </a:r>
            <a:r>
              <a:rPr sz="1467" spc="-20" dirty="0">
                <a:latin typeface="Tahoma"/>
                <a:cs typeface="Tahoma"/>
              </a:rPr>
              <a:t> </a:t>
            </a:r>
            <a:r>
              <a:rPr sz="1467" dirty="0">
                <a:latin typeface="Tahoma"/>
                <a:cs typeface="Tahoma"/>
              </a:rPr>
              <a:t>deve</a:t>
            </a:r>
            <a:r>
              <a:rPr sz="1467" spc="-27" dirty="0">
                <a:latin typeface="Tahoma"/>
                <a:cs typeface="Tahoma"/>
              </a:rPr>
              <a:t> </a:t>
            </a:r>
            <a:r>
              <a:rPr sz="1467" dirty="0">
                <a:latin typeface="Tahoma"/>
                <a:cs typeface="Tahoma"/>
              </a:rPr>
              <a:t>essere</a:t>
            </a:r>
            <a:r>
              <a:rPr sz="1467" spc="-47" dirty="0">
                <a:latin typeface="Tahoma"/>
                <a:cs typeface="Tahoma"/>
              </a:rPr>
              <a:t> </a:t>
            </a:r>
            <a:r>
              <a:rPr sz="1467" dirty="0">
                <a:latin typeface="Tahoma"/>
                <a:cs typeface="Tahoma"/>
              </a:rPr>
              <a:t>ricompreso tra</a:t>
            </a:r>
            <a:r>
              <a:rPr sz="1467" spc="-27" dirty="0">
                <a:latin typeface="Tahoma"/>
                <a:cs typeface="Tahoma"/>
              </a:rPr>
              <a:t> </a:t>
            </a:r>
            <a:r>
              <a:rPr sz="1467" dirty="0">
                <a:latin typeface="Tahoma"/>
                <a:cs typeface="Tahoma"/>
              </a:rPr>
              <a:t>le</a:t>
            </a:r>
            <a:r>
              <a:rPr sz="1467" spc="-20" dirty="0">
                <a:latin typeface="Tahoma"/>
                <a:cs typeface="Tahoma"/>
              </a:rPr>
              <a:t> </a:t>
            </a:r>
            <a:r>
              <a:rPr sz="1467" dirty="0">
                <a:latin typeface="Tahoma"/>
                <a:cs typeface="Tahoma"/>
              </a:rPr>
              <a:t>08.00</a:t>
            </a:r>
            <a:r>
              <a:rPr sz="1467" spc="-27" dirty="0">
                <a:latin typeface="Tahoma"/>
                <a:cs typeface="Tahoma"/>
              </a:rPr>
              <a:t> </a:t>
            </a:r>
            <a:r>
              <a:rPr sz="1467" dirty="0">
                <a:latin typeface="Tahoma"/>
                <a:cs typeface="Tahoma"/>
              </a:rPr>
              <a:t>del</a:t>
            </a:r>
            <a:r>
              <a:rPr sz="1467" spc="-27" dirty="0">
                <a:latin typeface="Tahoma"/>
                <a:cs typeface="Tahoma"/>
              </a:rPr>
              <a:t> </a:t>
            </a:r>
            <a:r>
              <a:rPr sz="1467" dirty="0">
                <a:latin typeface="Tahoma"/>
                <a:cs typeface="Tahoma"/>
              </a:rPr>
              <a:t>mattino</a:t>
            </a:r>
            <a:r>
              <a:rPr sz="1467" spc="-33" dirty="0">
                <a:latin typeface="Tahoma"/>
                <a:cs typeface="Tahoma"/>
              </a:rPr>
              <a:t> </a:t>
            </a:r>
            <a:r>
              <a:rPr sz="1467" dirty="0">
                <a:latin typeface="Tahoma"/>
                <a:cs typeface="Tahoma"/>
              </a:rPr>
              <a:t>e</a:t>
            </a:r>
            <a:r>
              <a:rPr sz="1467" spc="-33" dirty="0">
                <a:latin typeface="Tahoma"/>
                <a:cs typeface="Tahoma"/>
              </a:rPr>
              <a:t> </a:t>
            </a:r>
            <a:r>
              <a:rPr sz="1467" dirty="0">
                <a:latin typeface="Tahoma"/>
                <a:cs typeface="Tahoma"/>
              </a:rPr>
              <a:t>l’01.00</a:t>
            </a:r>
            <a:r>
              <a:rPr sz="1467" spc="-7" dirty="0">
                <a:latin typeface="Tahoma"/>
                <a:cs typeface="Tahoma"/>
              </a:rPr>
              <a:t> </a:t>
            </a:r>
            <a:r>
              <a:rPr sz="1467" dirty="0">
                <a:latin typeface="Tahoma"/>
                <a:cs typeface="Tahoma"/>
              </a:rPr>
              <a:t>del</a:t>
            </a:r>
            <a:r>
              <a:rPr sz="1467" spc="-40" dirty="0">
                <a:latin typeface="Tahoma"/>
                <a:cs typeface="Tahoma"/>
              </a:rPr>
              <a:t> </a:t>
            </a:r>
            <a:r>
              <a:rPr sz="1467" dirty="0">
                <a:latin typeface="Tahoma"/>
                <a:cs typeface="Tahoma"/>
              </a:rPr>
              <a:t>giorno </a:t>
            </a:r>
            <a:r>
              <a:rPr sz="1467" spc="-13" dirty="0">
                <a:latin typeface="Tahoma"/>
                <a:cs typeface="Tahoma"/>
              </a:rPr>
              <a:t>successivo**</a:t>
            </a:r>
            <a:endParaRPr sz="1467" dirty="0">
              <a:latin typeface="Tahoma"/>
              <a:cs typeface="Tahoma"/>
            </a:endParaRPr>
          </a:p>
          <a:p>
            <a:pPr marL="1024441" marR="6773" algn="just">
              <a:lnSpc>
                <a:spcPct val="95700"/>
              </a:lnSpc>
              <a:spcBef>
                <a:spcPts val="1133"/>
              </a:spcBef>
            </a:pPr>
            <a:r>
              <a:rPr sz="1533" b="1" i="1" dirty="0">
                <a:latin typeface="Tahoma"/>
                <a:cs typeface="Tahoma"/>
              </a:rPr>
              <a:t>**</a:t>
            </a:r>
            <a:r>
              <a:rPr sz="1533" b="1" i="1" spc="47" dirty="0">
                <a:latin typeface="Tahoma"/>
                <a:cs typeface="Tahoma"/>
              </a:rPr>
              <a:t> </a:t>
            </a:r>
            <a:r>
              <a:rPr sz="1533" b="1" i="1" u="sng" spc="-13" dirty="0">
                <a:uFill>
                  <a:solidFill>
                    <a:srgbClr val="000000"/>
                  </a:solidFill>
                </a:uFill>
                <a:latin typeface="Tahoma"/>
                <a:cs typeface="Tahoma"/>
              </a:rPr>
              <a:t>Attenzione:</a:t>
            </a:r>
            <a:r>
              <a:rPr sz="1533" b="1" i="1" spc="47" dirty="0">
                <a:latin typeface="Tahoma"/>
                <a:cs typeface="Tahoma"/>
              </a:rPr>
              <a:t> </a:t>
            </a:r>
            <a:r>
              <a:rPr sz="1533" i="1" dirty="0">
                <a:latin typeface="Tahoma"/>
                <a:cs typeface="Tahoma"/>
              </a:rPr>
              <a:t>è</a:t>
            </a:r>
            <a:r>
              <a:rPr sz="1533" i="1" spc="20" dirty="0">
                <a:latin typeface="Tahoma"/>
                <a:cs typeface="Tahoma"/>
              </a:rPr>
              <a:t> </a:t>
            </a:r>
            <a:r>
              <a:rPr sz="1533" i="1" dirty="0">
                <a:latin typeface="Tahoma"/>
                <a:cs typeface="Tahoma"/>
              </a:rPr>
              <a:t>ammesso</a:t>
            </a:r>
            <a:r>
              <a:rPr sz="1533" i="1" spc="20" dirty="0">
                <a:latin typeface="Tahoma"/>
                <a:cs typeface="Tahoma"/>
              </a:rPr>
              <a:t> </a:t>
            </a:r>
            <a:r>
              <a:rPr sz="1533" i="1" dirty="0">
                <a:latin typeface="Tahoma"/>
                <a:cs typeface="Tahoma"/>
              </a:rPr>
              <a:t>fruire</a:t>
            </a:r>
            <a:r>
              <a:rPr sz="1533" i="1" spc="13" dirty="0">
                <a:latin typeface="Tahoma"/>
                <a:cs typeface="Tahoma"/>
              </a:rPr>
              <a:t> </a:t>
            </a:r>
            <a:r>
              <a:rPr sz="1533" i="1" dirty="0">
                <a:latin typeface="Tahoma"/>
                <a:cs typeface="Tahoma"/>
              </a:rPr>
              <a:t>del</a:t>
            </a:r>
            <a:r>
              <a:rPr sz="1533" i="1" spc="13" dirty="0">
                <a:latin typeface="Tahoma"/>
                <a:cs typeface="Tahoma"/>
              </a:rPr>
              <a:t> </a:t>
            </a:r>
            <a:r>
              <a:rPr sz="1533" i="1" dirty="0">
                <a:latin typeface="Tahoma"/>
                <a:cs typeface="Tahoma"/>
              </a:rPr>
              <a:t>regime</a:t>
            </a:r>
            <a:r>
              <a:rPr sz="1533" i="1" spc="20" dirty="0">
                <a:latin typeface="Tahoma"/>
                <a:cs typeface="Tahoma"/>
              </a:rPr>
              <a:t> </a:t>
            </a:r>
            <a:r>
              <a:rPr sz="1533" i="1" dirty="0">
                <a:latin typeface="Tahoma"/>
                <a:cs typeface="Tahoma"/>
              </a:rPr>
              <a:t>agevolato</a:t>
            </a:r>
            <a:r>
              <a:rPr sz="1533" i="1" spc="27" dirty="0">
                <a:latin typeface="Tahoma"/>
                <a:cs typeface="Tahoma"/>
              </a:rPr>
              <a:t> </a:t>
            </a:r>
            <a:r>
              <a:rPr sz="1533" i="1" dirty="0">
                <a:latin typeface="Tahoma"/>
                <a:cs typeface="Tahoma"/>
              </a:rPr>
              <a:t>anche</a:t>
            </a:r>
            <a:r>
              <a:rPr sz="1533" i="1" spc="20" dirty="0">
                <a:latin typeface="Tahoma"/>
                <a:cs typeface="Tahoma"/>
              </a:rPr>
              <a:t> </a:t>
            </a:r>
            <a:r>
              <a:rPr sz="1533" i="1" dirty="0">
                <a:latin typeface="Tahoma"/>
                <a:cs typeface="Tahoma"/>
              </a:rPr>
              <a:t>in</a:t>
            </a:r>
            <a:r>
              <a:rPr sz="1533" i="1" spc="20" dirty="0">
                <a:latin typeface="Tahoma"/>
                <a:cs typeface="Tahoma"/>
              </a:rPr>
              <a:t> </a:t>
            </a:r>
            <a:r>
              <a:rPr sz="1533" i="1" dirty="0">
                <a:latin typeface="Tahoma"/>
                <a:cs typeface="Tahoma"/>
              </a:rPr>
              <a:t>caso</a:t>
            </a:r>
            <a:r>
              <a:rPr sz="1533" i="1" spc="20" dirty="0">
                <a:latin typeface="Tahoma"/>
                <a:cs typeface="Tahoma"/>
              </a:rPr>
              <a:t> </a:t>
            </a:r>
            <a:r>
              <a:rPr sz="1533" i="1" dirty="0">
                <a:latin typeface="Tahoma"/>
                <a:cs typeface="Tahoma"/>
              </a:rPr>
              <a:t>di</a:t>
            </a:r>
            <a:r>
              <a:rPr sz="1533" i="1" spc="27" dirty="0">
                <a:latin typeface="Tahoma"/>
                <a:cs typeface="Tahoma"/>
              </a:rPr>
              <a:t> </a:t>
            </a:r>
            <a:r>
              <a:rPr sz="1533" i="1" dirty="0">
                <a:latin typeface="Tahoma"/>
                <a:cs typeface="Tahoma"/>
              </a:rPr>
              <a:t>eventi</a:t>
            </a:r>
            <a:r>
              <a:rPr sz="1533" i="1" spc="20" dirty="0">
                <a:latin typeface="Tahoma"/>
                <a:cs typeface="Tahoma"/>
              </a:rPr>
              <a:t> </a:t>
            </a:r>
            <a:r>
              <a:rPr sz="1533" i="1" dirty="0">
                <a:latin typeface="Tahoma"/>
                <a:cs typeface="Tahoma"/>
              </a:rPr>
              <a:t>modulati</a:t>
            </a:r>
            <a:r>
              <a:rPr sz="1533" i="1" spc="20" dirty="0">
                <a:latin typeface="Tahoma"/>
                <a:cs typeface="Tahoma"/>
              </a:rPr>
              <a:t> </a:t>
            </a:r>
            <a:r>
              <a:rPr sz="1533" i="1" dirty="0">
                <a:latin typeface="Tahoma"/>
                <a:cs typeface="Tahoma"/>
              </a:rPr>
              <a:t>su</a:t>
            </a:r>
            <a:r>
              <a:rPr sz="1533" i="1" spc="20" dirty="0">
                <a:latin typeface="Tahoma"/>
                <a:cs typeface="Tahoma"/>
              </a:rPr>
              <a:t> </a:t>
            </a:r>
            <a:r>
              <a:rPr sz="1533" i="1" dirty="0">
                <a:latin typeface="Tahoma"/>
                <a:cs typeface="Tahoma"/>
              </a:rPr>
              <a:t>più</a:t>
            </a:r>
            <a:r>
              <a:rPr sz="1533" i="1" spc="20" dirty="0">
                <a:latin typeface="Tahoma"/>
                <a:cs typeface="Tahoma"/>
              </a:rPr>
              <a:t> </a:t>
            </a:r>
            <a:r>
              <a:rPr sz="1533" i="1" dirty="0">
                <a:latin typeface="Tahoma"/>
                <a:cs typeface="Tahoma"/>
              </a:rPr>
              <a:t>giornate,</a:t>
            </a:r>
            <a:r>
              <a:rPr sz="1533" i="1" spc="20" dirty="0">
                <a:latin typeface="Tahoma"/>
                <a:cs typeface="Tahoma"/>
              </a:rPr>
              <a:t> </a:t>
            </a:r>
            <a:r>
              <a:rPr sz="1533" i="1" spc="-67" dirty="0">
                <a:latin typeface="Tahoma"/>
                <a:cs typeface="Tahoma"/>
              </a:rPr>
              <a:t>a </a:t>
            </a:r>
            <a:r>
              <a:rPr sz="1533" i="1" dirty="0">
                <a:latin typeface="Tahoma"/>
                <a:cs typeface="Tahoma"/>
              </a:rPr>
              <a:t>patto</a:t>
            </a:r>
            <a:r>
              <a:rPr sz="1533" i="1" spc="-13" dirty="0">
                <a:latin typeface="Tahoma"/>
                <a:cs typeface="Tahoma"/>
              </a:rPr>
              <a:t> </a:t>
            </a:r>
            <a:r>
              <a:rPr sz="1533" i="1" dirty="0">
                <a:latin typeface="Tahoma"/>
                <a:cs typeface="Tahoma"/>
              </a:rPr>
              <a:t>che</a:t>
            </a:r>
            <a:r>
              <a:rPr sz="1533" i="1" spc="-13" dirty="0">
                <a:latin typeface="Tahoma"/>
                <a:cs typeface="Tahoma"/>
              </a:rPr>
              <a:t> </a:t>
            </a:r>
            <a:r>
              <a:rPr sz="1533" i="1" dirty="0">
                <a:latin typeface="Tahoma"/>
                <a:cs typeface="Tahoma"/>
              </a:rPr>
              <a:t>in</a:t>
            </a:r>
            <a:r>
              <a:rPr sz="1533" i="1" spc="-7" dirty="0">
                <a:latin typeface="Tahoma"/>
                <a:cs typeface="Tahoma"/>
              </a:rPr>
              <a:t> </a:t>
            </a:r>
            <a:r>
              <a:rPr sz="1533" i="1" dirty="0">
                <a:latin typeface="Tahoma"/>
                <a:cs typeface="Tahoma"/>
              </a:rPr>
              <a:t>ognuna</a:t>
            </a:r>
            <a:r>
              <a:rPr sz="1533" i="1" spc="-13" dirty="0">
                <a:latin typeface="Tahoma"/>
                <a:cs typeface="Tahoma"/>
              </a:rPr>
              <a:t> </a:t>
            </a:r>
            <a:r>
              <a:rPr sz="1533" i="1" dirty="0">
                <a:latin typeface="Tahoma"/>
                <a:cs typeface="Tahoma"/>
              </a:rPr>
              <a:t>delle</a:t>
            </a:r>
            <a:r>
              <a:rPr sz="1533" i="1" spc="-13" dirty="0">
                <a:latin typeface="Tahoma"/>
                <a:cs typeface="Tahoma"/>
              </a:rPr>
              <a:t> </a:t>
            </a:r>
            <a:r>
              <a:rPr sz="1533" i="1" dirty="0">
                <a:latin typeface="Tahoma"/>
                <a:cs typeface="Tahoma"/>
              </a:rPr>
              <a:t>date</a:t>
            </a:r>
            <a:r>
              <a:rPr sz="1533" i="1" spc="-13" dirty="0">
                <a:latin typeface="Tahoma"/>
                <a:cs typeface="Tahoma"/>
              </a:rPr>
              <a:t> </a:t>
            </a:r>
            <a:r>
              <a:rPr sz="1533" i="1" dirty="0">
                <a:latin typeface="Tahoma"/>
                <a:cs typeface="Tahoma"/>
              </a:rPr>
              <a:t>di</a:t>
            </a:r>
            <a:r>
              <a:rPr sz="1533" i="1" spc="-20" dirty="0">
                <a:latin typeface="Tahoma"/>
                <a:cs typeface="Tahoma"/>
              </a:rPr>
              <a:t> </a:t>
            </a:r>
            <a:r>
              <a:rPr sz="1533" i="1" spc="-27" dirty="0">
                <a:latin typeface="Tahoma"/>
                <a:cs typeface="Tahoma"/>
              </a:rPr>
              <a:t>svolgimento</a:t>
            </a:r>
            <a:r>
              <a:rPr sz="1533" i="1" dirty="0">
                <a:latin typeface="Tahoma"/>
                <a:cs typeface="Tahoma"/>
              </a:rPr>
              <a:t> </a:t>
            </a:r>
            <a:r>
              <a:rPr sz="1533" i="1" spc="-13" dirty="0">
                <a:latin typeface="Tahoma"/>
                <a:cs typeface="Tahoma"/>
              </a:rPr>
              <a:t>ricorrano,</a:t>
            </a:r>
            <a:r>
              <a:rPr sz="1533" i="1" dirty="0">
                <a:latin typeface="Tahoma"/>
                <a:cs typeface="Tahoma"/>
              </a:rPr>
              <a:t> in</a:t>
            </a:r>
            <a:r>
              <a:rPr sz="1533" i="1" spc="-7" dirty="0">
                <a:latin typeface="Tahoma"/>
                <a:cs typeface="Tahoma"/>
              </a:rPr>
              <a:t> </a:t>
            </a:r>
            <a:r>
              <a:rPr sz="1533" i="1" spc="-27" dirty="0">
                <a:latin typeface="Tahoma"/>
                <a:cs typeface="Tahoma"/>
              </a:rPr>
              <a:t>contemporanea,</a:t>
            </a:r>
            <a:r>
              <a:rPr sz="1533" i="1" spc="-7" dirty="0">
                <a:latin typeface="Tahoma"/>
                <a:cs typeface="Tahoma"/>
              </a:rPr>
              <a:t> </a:t>
            </a:r>
            <a:r>
              <a:rPr sz="1533" i="1" dirty="0">
                <a:latin typeface="Tahoma"/>
                <a:cs typeface="Tahoma"/>
              </a:rPr>
              <a:t>tutte</a:t>
            </a:r>
            <a:r>
              <a:rPr sz="1533" i="1" spc="-13" dirty="0">
                <a:latin typeface="Tahoma"/>
                <a:cs typeface="Tahoma"/>
              </a:rPr>
              <a:t> </a:t>
            </a:r>
            <a:r>
              <a:rPr sz="1533" i="1" dirty="0">
                <a:latin typeface="Tahoma"/>
                <a:cs typeface="Tahoma"/>
              </a:rPr>
              <a:t>le</a:t>
            </a:r>
            <a:r>
              <a:rPr sz="1533" i="1" spc="-20" dirty="0">
                <a:latin typeface="Tahoma"/>
                <a:cs typeface="Tahoma"/>
              </a:rPr>
              <a:t> </a:t>
            </a:r>
            <a:r>
              <a:rPr sz="1533" i="1" spc="-13" dirty="0">
                <a:latin typeface="Tahoma"/>
                <a:cs typeface="Tahoma"/>
              </a:rPr>
              <a:t>condizioni</a:t>
            </a:r>
            <a:r>
              <a:rPr sz="1533" i="1" spc="-20" dirty="0">
                <a:latin typeface="Tahoma"/>
                <a:cs typeface="Tahoma"/>
              </a:rPr>
              <a:t> </a:t>
            </a:r>
            <a:r>
              <a:rPr sz="1533" i="1" dirty="0">
                <a:latin typeface="Tahoma"/>
                <a:cs typeface="Tahoma"/>
              </a:rPr>
              <a:t>che</a:t>
            </a:r>
            <a:r>
              <a:rPr sz="1533" i="1" spc="-13" dirty="0">
                <a:latin typeface="Tahoma"/>
                <a:cs typeface="Tahoma"/>
              </a:rPr>
              <a:t> legittimano l’applicazione</a:t>
            </a:r>
            <a:r>
              <a:rPr sz="1533" i="1" spc="53" dirty="0">
                <a:latin typeface="Tahoma"/>
                <a:cs typeface="Tahoma"/>
              </a:rPr>
              <a:t> </a:t>
            </a:r>
            <a:r>
              <a:rPr sz="1533" i="1" dirty="0">
                <a:latin typeface="Tahoma"/>
                <a:cs typeface="Tahoma"/>
              </a:rPr>
              <a:t>della</a:t>
            </a:r>
            <a:r>
              <a:rPr sz="1533" i="1" spc="47" dirty="0">
                <a:latin typeface="Tahoma"/>
                <a:cs typeface="Tahoma"/>
              </a:rPr>
              <a:t> </a:t>
            </a:r>
            <a:r>
              <a:rPr sz="1533" i="1" dirty="0">
                <a:latin typeface="Tahoma"/>
                <a:cs typeface="Tahoma"/>
              </a:rPr>
              <a:t>Scia.</a:t>
            </a:r>
            <a:r>
              <a:rPr sz="1533" i="1" spc="67" dirty="0">
                <a:latin typeface="Tahoma"/>
                <a:cs typeface="Tahoma"/>
              </a:rPr>
              <a:t> </a:t>
            </a:r>
            <a:r>
              <a:rPr sz="1533" i="1" spc="-13" dirty="0">
                <a:latin typeface="Tahoma"/>
                <a:cs typeface="Tahoma"/>
              </a:rPr>
              <a:t>L’organizzatore</a:t>
            </a:r>
            <a:r>
              <a:rPr sz="1533" i="1" spc="53" dirty="0">
                <a:latin typeface="Tahoma"/>
                <a:cs typeface="Tahoma"/>
              </a:rPr>
              <a:t> </a:t>
            </a:r>
            <a:r>
              <a:rPr sz="1533" i="1" dirty="0">
                <a:latin typeface="Tahoma"/>
                <a:cs typeface="Tahoma"/>
              </a:rPr>
              <a:t>è</a:t>
            </a:r>
            <a:r>
              <a:rPr sz="1533" i="1" spc="53" dirty="0">
                <a:latin typeface="Tahoma"/>
                <a:cs typeface="Tahoma"/>
              </a:rPr>
              <a:t> </a:t>
            </a:r>
            <a:r>
              <a:rPr sz="1533" i="1" dirty="0">
                <a:latin typeface="Tahoma"/>
                <a:cs typeface="Tahoma"/>
              </a:rPr>
              <a:t>comunque</a:t>
            </a:r>
            <a:r>
              <a:rPr sz="1533" i="1" spc="47" dirty="0">
                <a:latin typeface="Tahoma"/>
                <a:cs typeface="Tahoma"/>
              </a:rPr>
              <a:t> </a:t>
            </a:r>
            <a:r>
              <a:rPr sz="1533" i="1" dirty="0">
                <a:latin typeface="Tahoma"/>
                <a:cs typeface="Tahoma"/>
              </a:rPr>
              <a:t>tenuto</a:t>
            </a:r>
            <a:r>
              <a:rPr sz="1533" i="1" spc="60" dirty="0">
                <a:latin typeface="Tahoma"/>
                <a:cs typeface="Tahoma"/>
              </a:rPr>
              <a:t> </a:t>
            </a:r>
            <a:r>
              <a:rPr sz="1533" i="1" dirty="0">
                <a:latin typeface="Tahoma"/>
                <a:cs typeface="Tahoma"/>
              </a:rPr>
              <a:t>a</a:t>
            </a:r>
            <a:r>
              <a:rPr sz="1533" i="1" spc="53" dirty="0">
                <a:latin typeface="Tahoma"/>
                <a:cs typeface="Tahoma"/>
              </a:rPr>
              <a:t> </a:t>
            </a:r>
            <a:r>
              <a:rPr sz="1533" i="1" spc="-13" dirty="0">
                <a:latin typeface="Tahoma"/>
                <a:cs typeface="Tahoma"/>
              </a:rPr>
              <a:t>presentare</a:t>
            </a:r>
            <a:r>
              <a:rPr sz="1533" i="1" spc="53" dirty="0">
                <a:latin typeface="Tahoma"/>
                <a:cs typeface="Tahoma"/>
              </a:rPr>
              <a:t> </a:t>
            </a:r>
            <a:r>
              <a:rPr sz="1533" i="1" dirty="0">
                <a:latin typeface="Tahoma"/>
                <a:cs typeface="Tahoma"/>
              </a:rPr>
              <a:t>una</a:t>
            </a:r>
            <a:r>
              <a:rPr sz="1533" i="1" spc="53" dirty="0">
                <a:latin typeface="Tahoma"/>
                <a:cs typeface="Tahoma"/>
              </a:rPr>
              <a:t> </a:t>
            </a:r>
            <a:r>
              <a:rPr sz="1533" i="1" spc="-13" dirty="0">
                <a:latin typeface="Tahoma"/>
                <a:cs typeface="Tahoma"/>
              </a:rPr>
              <a:t>Segnalazione</a:t>
            </a:r>
            <a:r>
              <a:rPr sz="1533" i="1" spc="53" dirty="0">
                <a:latin typeface="Tahoma"/>
                <a:cs typeface="Tahoma"/>
              </a:rPr>
              <a:t> </a:t>
            </a:r>
            <a:r>
              <a:rPr sz="1533" i="1" dirty="0">
                <a:latin typeface="Tahoma"/>
                <a:cs typeface="Tahoma"/>
              </a:rPr>
              <a:t>per</a:t>
            </a:r>
            <a:r>
              <a:rPr sz="1533" i="1" spc="53" dirty="0">
                <a:latin typeface="Tahoma"/>
                <a:cs typeface="Tahoma"/>
              </a:rPr>
              <a:t> </a:t>
            </a:r>
            <a:r>
              <a:rPr sz="1533" i="1" dirty="0">
                <a:latin typeface="Tahoma"/>
                <a:cs typeface="Tahoma"/>
              </a:rPr>
              <a:t>ogni</a:t>
            </a:r>
            <a:r>
              <a:rPr sz="1533" i="1" spc="53" dirty="0">
                <a:latin typeface="Tahoma"/>
                <a:cs typeface="Tahoma"/>
              </a:rPr>
              <a:t> </a:t>
            </a:r>
            <a:r>
              <a:rPr sz="1533" i="1" spc="-13" dirty="0">
                <a:latin typeface="Tahoma"/>
                <a:cs typeface="Tahoma"/>
              </a:rPr>
              <a:t>singola data</a:t>
            </a:r>
            <a:r>
              <a:rPr sz="1533" i="1" spc="-100" dirty="0">
                <a:latin typeface="Tahoma"/>
                <a:cs typeface="Tahoma"/>
              </a:rPr>
              <a:t> </a:t>
            </a:r>
            <a:r>
              <a:rPr sz="1533" i="1" dirty="0">
                <a:latin typeface="Tahoma"/>
                <a:cs typeface="Tahoma"/>
              </a:rPr>
              <a:t>di</a:t>
            </a:r>
            <a:r>
              <a:rPr sz="1533" i="1" spc="-60" dirty="0">
                <a:latin typeface="Tahoma"/>
                <a:cs typeface="Tahoma"/>
              </a:rPr>
              <a:t> </a:t>
            </a:r>
            <a:r>
              <a:rPr sz="1533" i="1" spc="-27" dirty="0">
                <a:latin typeface="Tahoma"/>
                <a:cs typeface="Tahoma"/>
              </a:rPr>
              <a:t>tenuta</a:t>
            </a:r>
            <a:r>
              <a:rPr sz="1533" i="1" spc="-73" dirty="0">
                <a:latin typeface="Tahoma"/>
                <a:cs typeface="Tahoma"/>
              </a:rPr>
              <a:t> </a:t>
            </a:r>
            <a:r>
              <a:rPr sz="1533" i="1" spc="-33" dirty="0">
                <a:latin typeface="Tahoma"/>
                <a:cs typeface="Tahoma"/>
              </a:rPr>
              <a:t>dell’evento</a:t>
            </a:r>
            <a:r>
              <a:rPr sz="1533" i="1" spc="-80" dirty="0">
                <a:latin typeface="Tahoma"/>
                <a:cs typeface="Tahoma"/>
              </a:rPr>
              <a:t> </a:t>
            </a:r>
            <a:r>
              <a:rPr sz="1533" i="1" u="sng" spc="-27" dirty="0">
                <a:solidFill>
                  <a:srgbClr val="0000FF"/>
                </a:solidFill>
                <a:uFill>
                  <a:solidFill>
                    <a:srgbClr val="0000FF"/>
                  </a:solidFill>
                </a:uFill>
                <a:latin typeface="Tahoma"/>
                <a:cs typeface="Tahoma"/>
                <a:hlinkClick r:id="rId3"/>
              </a:rPr>
              <a:t>(Circolare</a:t>
            </a:r>
            <a:r>
              <a:rPr sz="1533" i="1" u="sng" spc="-40" dirty="0">
                <a:solidFill>
                  <a:srgbClr val="0000FF"/>
                </a:solidFill>
                <a:uFill>
                  <a:solidFill>
                    <a:srgbClr val="0000FF"/>
                  </a:solidFill>
                </a:uFill>
                <a:latin typeface="Tahoma"/>
                <a:cs typeface="Tahoma"/>
                <a:hlinkClick r:id="rId3"/>
              </a:rPr>
              <a:t> </a:t>
            </a:r>
            <a:r>
              <a:rPr sz="1533" i="1" u="sng" dirty="0">
                <a:solidFill>
                  <a:srgbClr val="0000FF"/>
                </a:solidFill>
                <a:uFill>
                  <a:solidFill>
                    <a:srgbClr val="0000FF"/>
                  </a:solidFill>
                </a:uFill>
                <a:latin typeface="Tahoma"/>
                <a:cs typeface="Tahoma"/>
                <a:hlinkClick r:id="rId3"/>
              </a:rPr>
              <a:t>del</a:t>
            </a:r>
            <a:r>
              <a:rPr sz="1533" i="1" u="sng" spc="-67" dirty="0">
                <a:solidFill>
                  <a:srgbClr val="0000FF"/>
                </a:solidFill>
                <a:uFill>
                  <a:solidFill>
                    <a:srgbClr val="0000FF"/>
                  </a:solidFill>
                </a:uFill>
                <a:latin typeface="Tahoma"/>
                <a:cs typeface="Tahoma"/>
                <a:hlinkClick r:id="rId3"/>
              </a:rPr>
              <a:t> </a:t>
            </a:r>
            <a:r>
              <a:rPr sz="1533" i="1" u="sng" spc="-33" dirty="0">
                <a:solidFill>
                  <a:srgbClr val="0000FF"/>
                </a:solidFill>
                <a:uFill>
                  <a:solidFill>
                    <a:srgbClr val="0000FF"/>
                  </a:solidFill>
                </a:uFill>
                <a:latin typeface="Tahoma"/>
                <a:cs typeface="Tahoma"/>
                <a:hlinkClick r:id="rId3"/>
              </a:rPr>
              <a:t>Ministero</a:t>
            </a:r>
            <a:r>
              <a:rPr sz="1533" i="1" u="sng" spc="-67" dirty="0">
                <a:solidFill>
                  <a:srgbClr val="0000FF"/>
                </a:solidFill>
                <a:uFill>
                  <a:solidFill>
                    <a:srgbClr val="0000FF"/>
                  </a:solidFill>
                </a:uFill>
                <a:latin typeface="Tahoma"/>
                <a:cs typeface="Tahoma"/>
                <a:hlinkClick r:id="rId3"/>
              </a:rPr>
              <a:t> </a:t>
            </a:r>
            <a:r>
              <a:rPr sz="1533" i="1" u="sng" spc="-13" dirty="0">
                <a:solidFill>
                  <a:srgbClr val="0000FF"/>
                </a:solidFill>
                <a:uFill>
                  <a:solidFill>
                    <a:srgbClr val="0000FF"/>
                  </a:solidFill>
                </a:uFill>
                <a:latin typeface="Tahoma"/>
                <a:cs typeface="Tahoma"/>
                <a:hlinkClick r:id="rId3"/>
              </a:rPr>
              <a:t>degli</a:t>
            </a:r>
            <a:r>
              <a:rPr sz="1533" i="1" u="sng" spc="-73" dirty="0">
                <a:solidFill>
                  <a:srgbClr val="0000FF"/>
                </a:solidFill>
                <a:uFill>
                  <a:solidFill>
                    <a:srgbClr val="0000FF"/>
                  </a:solidFill>
                </a:uFill>
                <a:latin typeface="Tahoma"/>
                <a:cs typeface="Tahoma"/>
                <a:hlinkClick r:id="rId3"/>
              </a:rPr>
              <a:t> </a:t>
            </a:r>
            <a:r>
              <a:rPr sz="1533" i="1" u="sng" spc="-27" dirty="0">
                <a:solidFill>
                  <a:srgbClr val="0000FF"/>
                </a:solidFill>
                <a:uFill>
                  <a:solidFill>
                    <a:srgbClr val="0000FF"/>
                  </a:solidFill>
                </a:uFill>
                <a:latin typeface="Tahoma"/>
                <a:cs typeface="Tahoma"/>
                <a:hlinkClick r:id="rId3"/>
              </a:rPr>
              <a:t>Interni</a:t>
            </a:r>
            <a:r>
              <a:rPr sz="1533" i="1" u="sng" spc="-80" dirty="0">
                <a:solidFill>
                  <a:srgbClr val="0000FF"/>
                </a:solidFill>
                <a:uFill>
                  <a:solidFill>
                    <a:srgbClr val="0000FF"/>
                  </a:solidFill>
                </a:uFill>
                <a:latin typeface="Tahoma"/>
                <a:cs typeface="Tahoma"/>
                <a:hlinkClick r:id="rId3"/>
              </a:rPr>
              <a:t> </a:t>
            </a:r>
            <a:r>
              <a:rPr sz="1533" i="1" u="sng" spc="-27" dirty="0">
                <a:solidFill>
                  <a:srgbClr val="0000FF"/>
                </a:solidFill>
                <a:uFill>
                  <a:solidFill>
                    <a:srgbClr val="0000FF"/>
                  </a:solidFill>
                </a:uFill>
                <a:latin typeface="Tahoma"/>
                <a:cs typeface="Tahoma"/>
                <a:hlinkClick r:id="rId3"/>
              </a:rPr>
              <a:t>prot.</a:t>
            </a:r>
            <a:r>
              <a:rPr sz="1533" i="1" u="sng" spc="-60" dirty="0">
                <a:solidFill>
                  <a:srgbClr val="0000FF"/>
                </a:solidFill>
                <a:uFill>
                  <a:solidFill>
                    <a:srgbClr val="0000FF"/>
                  </a:solidFill>
                </a:uFill>
                <a:latin typeface="Tahoma"/>
                <a:cs typeface="Tahoma"/>
                <a:hlinkClick r:id="rId3"/>
              </a:rPr>
              <a:t> </a:t>
            </a:r>
            <a:r>
              <a:rPr sz="1533" i="1" u="sng" spc="-27" dirty="0">
                <a:solidFill>
                  <a:srgbClr val="0000FF"/>
                </a:solidFill>
                <a:uFill>
                  <a:solidFill>
                    <a:srgbClr val="0000FF"/>
                  </a:solidFill>
                </a:uFill>
                <a:latin typeface="Tahoma"/>
                <a:cs typeface="Tahoma"/>
                <a:hlinkClick r:id="rId3"/>
              </a:rPr>
              <a:t>24547</a:t>
            </a:r>
            <a:r>
              <a:rPr sz="1533" i="1" u="sng" spc="-40" dirty="0">
                <a:solidFill>
                  <a:srgbClr val="0000FF"/>
                </a:solidFill>
                <a:uFill>
                  <a:solidFill>
                    <a:srgbClr val="0000FF"/>
                  </a:solidFill>
                </a:uFill>
                <a:latin typeface="Tahoma"/>
                <a:cs typeface="Tahoma"/>
                <a:hlinkClick r:id="rId3"/>
              </a:rPr>
              <a:t> </a:t>
            </a:r>
            <a:r>
              <a:rPr sz="1533" i="1" u="sng" dirty="0">
                <a:solidFill>
                  <a:srgbClr val="0000FF"/>
                </a:solidFill>
                <a:uFill>
                  <a:solidFill>
                    <a:srgbClr val="0000FF"/>
                  </a:solidFill>
                </a:uFill>
                <a:latin typeface="Tahoma"/>
                <a:cs typeface="Tahoma"/>
                <a:hlinkClick r:id="rId3"/>
              </a:rPr>
              <a:t>del</a:t>
            </a:r>
            <a:r>
              <a:rPr sz="1533" i="1" u="sng" spc="-80" dirty="0">
                <a:solidFill>
                  <a:srgbClr val="0000FF"/>
                </a:solidFill>
                <a:uFill>
                  <a:solidFill>
                    <a:srgbClr val="0000FF"/>
                  </a:solidFill>
                </a:uFill>
                <a:latin typeface="Tahoma"/>
                <a:cs typeface="Tahoma"/>
                <a:hlinkClick r:id="rId3"/>
              </a:rPr>
              <a:t> </a:t>
            </a:r>
            <a:r>
              <a:rPr sz="1533" i="1" u="sng" spc="-13" dirty="0">
                <a:solidFill>
                  <a:srgbClr val="0000FF"/>
                </a:solidFill>
                <a:uFill>
                  <a:solidFill>
                    <a:srgbClr val="0000FF"/>
                  </a:solidFill>
                </a:uFill>
                <a:latin typeface="Tahoma"/>
                <a:cs typeface="Tahoma"/>
                <a:hlinkClick r:id="rId3"/>
              </a:rPr>
              <a:t>17/07/2024)</a:t>
            </a:r>
            <a:r>
              <a:rPr sz="1533" i="1" spc="-13" dirty="0">
                <a:latin typeface="Tahoma"/>
                <a:cs typeface="Tahoma"/>
              </a:rPr>
              <a:t>.</a:t>
            </a:r>
            <a:endParaRPr sz="1533" dirty="0">
              <a:latin typeface="Tahoma"/>
              <a:cs typeface="Tahoma"/>
            </a:endParaRPr>
          </a:p>
          <a:p>
            <a:pPr marL="16933">
              <a:spcBef>
                <a:spcPts val="1107"/>
              </a:spcBef>
              <a:tabLst>
                <a:tab pos="414856" algn="l"/>
              </a:tabLst>
            </a:pPr>
            <a:r>
              <a:rPr lang="it-IT" sz="1467" spc="-33" dirty="0">
                <a:solidFill>
                  <a:srgbClr val="119FE2"/>
                </a:solidFill>
                <a:latin typeface="Tahoma"/>
                <a:cs typeface="Tahoma"/>
              </a:rPr>
              <a:t>3</a:t>
            </a:r>
            <a:r>
              <a:rPr sz="1467" spc="-33" dirty="0">
                <a:solidFill>
                  <a:srgbClr val="119FE2"/>
                </a:solidFill>
                <a:latin typeface="Tahoma"/>
                <a:cs typeface="Tahoma"/>
              </a:rPr>
              <a:t>)</a:t>
            </a:r>
            <a:r>
              <a:rPr sz="1467" dirty="0">
                <a:solidFill>
                  <a:srgbClr val="119FE2"/>
                </a:solidFill>
                <a:latin typeface="Tahoma"/>
                <a:cs typeface="Tahoma"/>
              </a:rPr>
              <a:t>	</a:t>
            </a:r>
            <a:r>
              <a:rPr sz="1467" dirty="0">
                <a:latin typeface="Tahoma"/>
                <a:cs typeface="Tahoma"/>
              </a:rPr>
              <a:t>L’area</a:t>
            </a:r>
            <a:r>
              <a:rPr sz="1467" spc="-20" dirty="0">
                <a:latin typeface="Tahoma"/>
                <a:cs typeface="Tahoma"/>
              </a:rPr>
              <a:t> </a:t>
            </a:r>
            <a:r>
              <a:rPr sz="1467" dirty="0">
                <a:latin typeface="Tahoma"/>
                <a:cs typeface="Tahoma"/>
              </a:rPr>
              <a:t>interessata</a:t>
            </a:r>
            <a:r>
              <a:rPr sz="1467" spc="-67" dirty="0">
                <a:latin typeface="Tahoma"/>
                <a:cs typeface="Tahoma"/>
              </a:rPr>
              <a:t> </a:t>
            </a:r>
            <a:r>
              <a:rPr sz="1467" dirty="0">
                <a:latin typeface="Tahoma"/>
                <a:cs typeface="Tahoma"/>
              </a:rPr>
              <a:t>dall’evento</a:t>
            </a:r>
            <a:r>
              <a:rPr sz="1467" spc="-40" dirty="0">
                <a:latin typeface="Tahoma"/>
                <a:cs typeface="Tahoma"/>
              </a:rPr>
              <a:t> </a:t>
            </a:r>
            <a:r>
              <a:rPr sz="1467" dirty="0">
                <a:latin typeface="Tahoma"/>
                <a:cs typeface="Tahoma"/>
              </a:rPr>
              <a:t>non</a:t>
            </a:r>
            <a:r>
              <a:rPr sz="1467" spc="-33" dirty="0">
                <a:latin typeface="Tahoma"/>
                <a:cs typeface="Tahoma"/>
              </a:rPr>
              <a:t> </a:t>
            </a:r>
            <a:r>
              <a:rPr sz="1467" dirty="0">
                <a:latin typeface="Tahoma"/>
                <a:cs typeface="Tahoma"/>
              </a:rPr>
              <a:t>deve</a:t>
            </a:r>
            <a:r>
              <a:rPr sz="1467" spc="-33" dirty="0">
                <a:latin typeface="Tahoma"/>
                <a:cs typeface="Tahoma"/>
              </a:rPr>
              <a:t> </a:t>
            </a:r>
            <a:r>
              <a:rPr sz="1467" dirty="0">
                <a:latin typeface="Tahoma"/>
                <a:cs typeface="Tahoma"/>
              </a:rPr>
              <a:t>essere</a:t>
            </a:r>
            <a:r>
              <a:rPr sz="1467" spc="-40" dirty="0">
                <a:latin typeface="Tahoma"/>
                <a:cs typeface="Tahoma"/>
              </a:rPr>
              <a:t> </a:t>
            </a:r>
            <a:r>
              <a:rPr sz="1467" dirty="0">
                <a:latin typeface="Tahoma"/>
                <a:cs typeface="Tahoma"/>
              </a:rPr>
              <a:t>soggetta</a:t>
            </a:r>
            <a:r>
              <a:rPr sz="1467" spc="-53" dirty="0">
                <a:latin typeface="Tahoma"/>
                <a:cs typeface="Tahoma"/>
              </a:rPr>
              <a:t> </a:t>
            </a:r>
            <a:r>
              <a:rPr sz="1467" dirty="0">
                <a:latin typeface="Tahoma"/>
                <a:cs typeface="Tahoma"/>
              </a:rPr>
              <a:t>a</a:t>
            </a:r>
            <a:r>
              <a:rPr sz="1467" spc="-33" dirty="0">
                <a:latin typeface="Tahoma"/>
                <a:cs typeface="Tahoma"/>
              </a:rPr>
              <a:t> </a:t>
            </a:r>
            <a:r>
              <a:rPr sz="1467" dirty="0">
                <a:latin typeface="Tahoma"/>
                <a:cs typeface="Tahoma"/>
              </a:rPr>
              <a:t>vincoli</a:t>
            </a:r>
            <a:r>
              <a:rPr sz="1467" spc="-27" dirty="0">
                <a:latin typeface="Tahoma"/>
                <a:cs typeface="Tahoma"/>
              </a:rPr>
              <a:t> </a:t>
            </a:r>
            <a:r>
              <a:rPr sz="1467" dirty="0">
                <a:latin typeface="Tahoma"/>
                <a:cs typeface="Tahoma"/>
              </a:rPr>
              <a:t>ambientali,</a:t>
            </a:r>
            <a:r>
              <a:rPr sz="1467" spc="-40" dirty="0">
                <a:latin typeface="Tahoma"/>
                <a:cs typeface="Tahoma"/>
              </a:rPr>
              <a:t> </a:t>
            </a:r>
            <a:r>
              <a:rPr sz="1467" dirty="0">
                <a:latin typeface="Tahoma"/>
                <a:cs typeface="Tahoma"/>
              </a:rPr>
              <a:t>paesaggistici</a:t>
            </a:r>
            <a:r>
              <a:rPr sz="1467" spc="-33" dirty="0">
                <a:latin typeface="Tahoma"/>
                <a:cs typeface="Tahoma"/>
              </a:rPr>
              <a:t> </a:t>
            </a:r>
            <a:r>
              <a:rPr sz="1467" dirty="0">
                <a:latin typeface="Tahoma"/>
                <a:cs typeface="Tahoma"/>
              </a:rPr>
              <a:t>o</a:t>
            </a:r>
            <a:r>
              <a:rPr sz="1467" spc="-33" dirty="0">
                <a:latin typeface="Tahoma"/>
                <a:cs typeface="Tahoma"/>
              </a:rPr>
              <a:t> </a:t>
            </a:r>
            <a:r>
              <a:rPr sz="1467" spc="-13" dirty="0">
                <a:latin typeface="Tahoma"/>
                <a:cs typeface="Tahoma"/>
              </a:rPr>
              <a:t>culturali.</a:t>
            </a:r>
            <a:endParaRPr sz="1467" dirty="0">
              <a:latin typeface="Tahoma"/>
              <a:cs typeface="Tahoma"/>
            </a:endParaRPr>
          </a:p>
        </p:txBody>
      </p:sp>
      <p:sp>
        <p:nvSpPr>
          <p:cNvPr id="5" name="Segnaposto piè di pagina 4">
            <a:extLst>
              <a:ext uri="{FF2B5EF4-FFF2-40B4-BE49-F238E27FC236}">
                <a16:creationId xmlns:a16="http://schemas.microsoft.com/office/drawing/2014/main" id="{7DA420EF-BB98-5FC0-7120-E929E61D73B9}"/>
              </a:ext>
            </a:extLst>
          </p:cNvPr>
          <p:cNvSpPr>
            <a:spLocks noGrp="1"/>
          </p:cNvSpPr>
          <p:nvPr>
            <p:ph type="ftr" sz="quarter" idx="5"/>
          </p:nvPr>
        </p:nvSpPr>
        <p:spPr/>
        <p:txBody>
          <a:bodyPr/>
          <a:lstStyle/>
          <a:p>
            <a:r>
              <a:rPr lang="it-IT"/>
              <a:t>M.Serio-Riproduzione riservata -Palermo, 27 febbraio 2026 (ANCI SICILIA)</a:t>
            </a:r>
          </a:p>
        </p:txBody>
      </p:sp>
      <p:sp>
        <p:nvSpPr>
          <p:cNvPr id="6" name="Segnaposto numero diapositiva 5">
            <a:extLst>
              <a:ext uri="{FF2B5EF4-FFF2-40B4-BE49-F238E27FC236}">
                <a16:creationId xmlns:a16="http://schemas.microsoft.com/office/drawing/2014/main" id="{0F9B7AEA-80CE-AA42-30E5-50F7DC21A84A}"/>
              </a:ext>
            </a:extLst>
          </p:cNvPr>
          <p:cNvSpPr>
            <a:spLocks noGrp="1"/>
          </p:cNvSpPr>
          <p:nvPr>
            <p:ph type="sldNum" sz="quarter" idx="7"/>
          </p:nvPr>
        </p:nvSpPr>
        <p:spPr/>
        <p:txBody>
          <a:bodyPr/>
          <a:lstStyle/>
          <a:p>
            <a:fld id="{B6F15528-21DE-4FAA-801E-634DDDAF4B2B}" type="slidenum">
              <a:rPr lang="it-IT" smtClean="0"/>
              <a:t>97</a:t>
            </a:fld>
            <a:endParaRPr lang="it-IT"/>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27370" y="136754"/>
            <a:ext cx="5692140" cy="1072217"/>
          </a:xfrm>
          <a:prstGeom prst="rect">
            <a:avLst/>
          </a:prstGeom>
        </p:spPr>
        <p:txBody>
          <a:bodyPr vert="horz" wrap="square" lIns="0" tIns="17780" rIns="0" bIns="0" rtlCol="0">
            <a:spAutoFit/>
          </a:bodyPr>
          <a:lstStyle/>
          <a:p>
            <a:pPr algn="ctr">
              <a:spcBef>
                <a:spcPts val="140"/>
              </a:spcBef>
            </a:pPr>
            <a:r>
              <a:rPr sz="1467" b="1" spc="-13" dirty="0">
                <a:solidFill>
                  <a:srgbClr val="4285F4"/>
                </a:solidFill>
                <a:latin typeface="Tahoma"/>
                <a:cs typeface="Tahoma"/>
              </a:rPr>
              <a:t>MANIFESTAZIONI</a:t>
            </a:r>
            <a:r>
              <a:rPr sz="1467" b="1" spc="-20" dirty="0">
                <a:solidFill>
                  <a:srgbClr val="4285F4"/>
                </a:solidFill>
                <a:latin typeface="Tahoma"/>
                <a:cs typeface="Tahoma"/>
              </a:rPr>
              <a:t> </a:t>
            </a:r>
            <a:r>
              <a:rPr sz="1467" b="1" dirty="0">
                <a:solidFill>
                  <a:srgbClr val="4285F4"/>
                </a:solidFill>
                <a:latin typeface="Tahoma"/>
                <a:cs typeface="Tahoma"/>
              </a:rPr>
              <a:t>TEMPORANEE</a:t>
            </a:r>
            <a:r>
              <a:rPr sz="1467" b="1" spc="-40" dirty="0">
                <a:solidFill>
                  <a:srgbClr val="4285F4"/>
                </a:solidFill>
                <a:latin typeface="Tahoma"/>
                <a:cs typeface="Tahoma"/>
              </a:rPr>
              <a:t> </a:t>
            </a:r>
            <a:r>
              <a:rPr sz="1467" b="1" dirty="0">
                <a:solidFill>
                  <a:srgbClr val="4285F4"/>
                </a:solidFill>
                <a:latin typeface="Tahoma"/>
                <a:cs typeface="Tahoma"/>
              </a:rPr>
              <a:t>DI</a:t>
            </a:r>
            <a:r>
              <a:rPr sz="1467" b="1" spc="-13" dirty="0">
                <a:solidFill>
                  <a:srgbClr val="4285F4"/>
                </a:solidFill>
                <a:latin typeface="Tahoma"/>
                <a:cs typeface="Tahoma"/>
              </a:rPr>
              <a:t> </a:t>
            </a:r>
            <a:r>
              <a:rPr sz="1467" b="1" dirty="0">
                <a:solidFill>
                  <a:srgbClr val="4285F4"/>
                </a:solidFill>
                <a:latin typeface="Tahoma"/>
                <a:cs typeface="Tahoma"/>
              </a:rPr>
              <a:t>PUBBLICO</a:t>
            </a:r>
            <a:r>
              <a:rPr sz="1467" b="1" spc="-33" dirty="0">
                <a:solidFill>
                  <a:srgbClr val="4285F4"/>
                </a:solidFill>
                <a:latin typeface="Tahoma"/>
                <a:cs typeface="Tahoma"/>
              </a:rPr>
              <a:t> </a:t>
            </a:r>
            <a:r>
              <a:rPr sz="1467" b="1" spc="-13" dirty="0">
                <a:solidFill>
                  <a:srgbClr val="4285F4"/>
                </a:solidFill>
                <a:latin typeface="Tahoma"/>
                <a:cs typeface="Tahoma"/>
              </a:rPr>
              <a:t>SPETTACOLO</a:t>
            </a:r>
            <a:endParaRPr sz="1467">
              <a:latin typeface="Tahoma"/>
              <a:cs typeface="Tahoma"/>
            </a:endParaRPr>
          </a:p>
          <a:p>
            <a:pPr algn="ctr">
              <a:lnSpc>
                <a:spcPct val="100000"/>
              </a:lnSpc>
            </a:pPr>
            <a:r>
              <a:rPr sz="1467" b="1" dirty="0">
                <a:solidFill>
                  <a:srgbClr val="4285F4"/>
                </a:solidFill>
                <a:latin typeface="Tahoma"/>
                <a:cs typeface="Tahoma"/>
              </a:rPr>
              <a:t>O</a:t>
            </a:r>
            <a:r>
              <a:rPr sz="1467" b="1" spc="7" dirty="0">
                <a:solidFill>
                  <a:srgbClr val="4285F4"/>
                </a:solidFill>
                <a:latin typeface="Tahoma"/>
                <a:cs typeface="Tahoma"/>
              </a:rPr>
              <a:t> </a:t>
            </a:r>
            <a:r>
              <a:rPr sz="1467" b="1" spc="-13" dirty="0">
                <a:solidFill>
                  <a:srgbClr val="4285F4"/>
                </a:solidFill>
                <a:latin typeface="Tahoma"/>
                <a:cs typeface="Tahoma"/>
              </a:rPr>
              <a:t>INTRATTENIMENTO</a:t>
            </a:r>
            <a:r>
              <a:rPr sz="1467" b="1" spc="7" dirty="0">
                <a:solidFill>
                  <a:srgbClr val="4285F4"/>
                </a:solidFill>
                <a:latin typeface="Tahoma"/>
                <a:cs typeface="Tahoma"/>
              </a:rPr>
              <a:t> </a:t>
            </a:r>
            <a:r>
              <a:rPr sz="1467" b="1" dirty="0">
                <a:solidFill>
                  <a:srgbClr val="4285F4"/>
                </a:solidFill>
                <a:latin typeface="Tahoma"/>
                <a:cs typeface="Tahoma"/>
              </a:rPr>
              <a:t>SINO</a:t>
            </a:r>
            <a:r>
              <a:rPr sz="1467" b="1" spc="27" dirty="0">
                <a:solidFill>
                  <a:srgbClr val="4285F4"/>
                </a:solidFill>
                <a:latin typeface="Tahoma"/>
                <a:cs typeface="Tahoma"/>
              </a:rPr>
              <a:t> </a:t>
            </a:r>
            <a:r>
              <a:rPr sz="1467" b="1" dirty="0">
                <a:solidFill>
                  <a:srgbClr val="4285F4"/>
                </a:solidFill>
                <a:latin typeface="Tahoma"/>
                <a:cs typeface="Tahoma"/>
              </a:rPr>
              <a:t>A</a:t>
            </a:r>
            <a:r>
              <a:rPr sz="1467" b="1" spc="-13" dirty="0">
                <a:solidFill>
                  <a:srgbClr val="4285F4"/>
                </a:solidFill>
                <a:latin typeface="Tahoma"/>
                <a:cs typeface="Tahoma"/>
              </a:rPr>
              <a:t> </a:t>
            </a:r>
            <a:r>
              <a:rPr sz="1467" b="1" dirty="0">
                <a:solidFill>
                  <a:srgbClr val="4285F4"/>
                </a:solidFill>
                <a:latin typeface="Tahoma"/>
                <a:cs typeface="Tahoma"/>
              </a:rPr>
              <a:t>2.000</a:t>
            </a:r>
            <a:r>
              <a:rPr sz="1467" b="1" spc="-20" dirty="0">
                <a:solidFill>
                  <a:srgbClr val="4285F4"/>
                </a:solidFill>
                <a:latin typeface="Tahoma"/>
                <a:cs typeface="Tahoma"/>
              </a:rPr>
              <a:t> </a:t>
            </a:r>
            <a:r>
              <a:rPr sz="1467" b="1" spc="-13" dirty="0">
                <a:solidFill>
                  <a:srgbClr val="4285F4"/>
                </a:solidFill>
                <a:latin typeface="Tahoma"/>
                <a:cs typeface="Tahoma"/>
              </a:rPr>
              <a:t>SPETTATORI</a:t>
            </a:r>
            <a:endParaRPr sz="1467">
              <a:latin typeface="Tahoma"/>
              <a:cs typeface="Tahoma"/>
            </a:endParaRPr>
          </a:p>
          <a:p>
            <a:pPr algn="ctr">
              <a:lnSpc>
                <a:spcPct val="100000"/>
              </a:lnSpc>
            </a:pPr>
            <a:r>
              <a:rPr sz="1467" b="1" dirty="0">
                <a:solidFill>
                  <a:srgbClr val="4285F4"/>
                </a:solidFill>
                <a:latin typeface="Tahoma"/>
                <a:cs typeface="Tahoma"/>
              </a:rPr>
              <a:t>(ART.</a:t>
            </a:r>
            <a:r>
              <a:rPr sz="1467" b="1" spc="-27" dirty="0">
                <a:solidFill>
                  <a:srgbClr val="4285F4"/>
                </a:solidFill>
                <a:latin typeface="Tahoma"/>
                <a:cs typeface="Tahoma"/>
              </a:rPr>
              <a:t> </a:t>
            </a:r>
            <a:r>
              <a:rPr sz="1467" b="1" dirty="0">
                <a:solidFill>
                  <a:srgbClr val="4285F4"/>
                </a:solidFill>
                <a:latin typeface="Tahoma"/>
                <a:cs typeface="Tahoma"/>
              </a:rPr>
              <a:t>38-bis</a:t>
            </a:r>
            <a:r>
              <a:rPr sz="1467" b="1" spc="-27" dirty="0">
                <a:solidFill>
                  <a:srgbClr val="4285F4"/>
                </a:solidFill>
                <a:latin typeface="Tahoma"/>
                <a:cs typeface="Tahoma"/>
              </a:rPr>
              <a:t> </a:t>
            </a:r>
            <a:r>
              <a:rPr sz="1467" b="1" dirty="0">
                <a:solidFill>
                  <a:srgbClr val="4285F4"/>
                </a:solidFill>
                <a:latin typeface="Tahoma"/>
                <a:cs typeface="Tahoma"/>
              </a:rPr>
              <a:t>DL</a:t>
            </a:r>
            <a:r>
              <a:rPr sz="1467" b="1" spc="-20" dirty="0">
                <a:solidFill>
                  <a:srgbClr val="4285F4"/>
                </a:solidFill>
                <a:latin typeface="Tahoma"/>
                <a:cs typeface="Tahoma"/>
              </a:rPr>
              <a:t> </a:t>
            </a:r>
            <a:r>
              <a:rPr sz="1467" b="1" dirty="0">
                <a:solidFill>
                  <a:srgbClr val="4285F4"/>
                </a:solidFill>
                <a:latin typeface="Tahoma"/>
                <a:cs typeface="Tahoma"/>
              </a:rPr>
              <a:t>76/2020,</a:t>
            </a:r>
            <a:r>
              <a:rPr sz="1467" b="1" spc="-53" dirty="0">
                <a:solidFill>
                  <a:srgbClr val="4285F4"/>
                </a:solidFill>
                <a:latin typeface="Tahoma"/>
                <a:cs typeface="Tahoma"/>
              </a:rPr>
              <a:t> </a:t>
            </a:r>
            <a:r>
              <a:rPr sz="1467" b="1" dirty="0">
                <a:solidFill>
                  <a:srgbClr val="4285F4"/>
                </a:solidFill>
                <a:latin typeface="Tahoma"/>
                <a:cs typeface="Tahoma"/>
              </a:rPr>
              <a:t>convertito</a:t>
            </a:r>
            <a:r>
              <a:rPr sz="1467" b="1" spc="-53" dirty="0">
                <a:solidFill>
                  <a:srgbClr val="4285F4"/>
                </a:solidFill>
                <a:latin typeface="Tahoma"/>
                <a:cs typeface="Tahoma"/>
              </a:rPr>
              <a:t> </a:t>
            </a:r>
            <a:r>
              <a:rPr sz="1467" b="1" dirty="0">
                <a:solidFill>
                  <a:srgbClr val="4285F4"/>
                </a:solidFill>
                <a:latin typeface="Tahoma"/>
                <a:cs typeface="Tahoma"/>
              </a:rPr>
              <a:t>con</a:t>
            </a:r>
            <a:r>
              <a:rPr sz="1467" b="1" spc="-33" dirty="0">
                <a:solidFill>
                  <a:srgbClr val="4285F4"/>
                </a:solidFill>
                <a:latin typeface="Tahoma"/>
                <a:cs typeface="Tahoma"/>
              </a:rPr>
              <a:t> </a:t>
            </a:r>
            <a:r>
              <a:rPr sz="1467" b="1" dirty="0">
                <a:solidFill>
                  <a:srgbClr val="4285F4"/>
                </a:solidFill>
                <a:latin typeface="Tahoma"/>
                <a:cs typeface="Tahoma"/>
              </a:rPr>
              <a:t>Legge</a:t>
            </a:r>
            <a:r>
              <a:rPr sz="1467" b="1" spc="-67" dirty="0">
                <a:solidFill>
                  <a:srgbClr val="4285F4"/>
                </a:solidFill>
                <a:latin typeface="Tahoma"/>
                <a:cs typeface="Tahoma"/>
              </a:rPr>
              <a:t> </a:t>
            </a:r>
            <a:r>
              <a:rPr sz="1467" b="1" spc="-13" dirty="0">
                <a:solidFill>
                  <a:srgbClr val="4285F4"/>
                </a:solidFill>
                <a:latin typeface="Tahoma"/>
                <a:cs typeface="Tahoma"/>
              </a:rPr>
              <a:t>120/2020)</a:t>
            </a:r>
            <a:endParaRPr sz="1467">
              <a:latin typeface="Tahoma"/>
              <a:cs typeface="Tahoma"/>
            </a:endParaRPr>
          </a:p>
          <a:p>
            <a:pPr marL="1693" algn="ctr">
              <a:spcBef>
                <a:spcPts val="1053"/>
              </a:spcBef>
            </a:pPr>
            <a:r>
              <a:rPr sz="1533" b="1" i="1" spc="-27" dirty="0">
                <a:solidFill>
                  <a:srgbClr val="FF0000"/>
                </a:solidFill>
                <a:latin typeface="Tahoma"/>
                <a:cs typeface="Tahoma"/>
              </a:rPr>
              <a:t>ora</a:t>
            </a:r>
            <a:r>
              <a:rPr sz="1533" b="1" i="1" spc="-60" dirty="0">
                <a:solidFill>
                  <a:srgbClr val="FF0000"/>
                </a:solidFill>
                <a:latin typeface="Tahoma"/>
                <a:cs typeface="Tahoma"/>
              </a:rPr>
              <a:t> </a:t>
            </a:r>
            <a:r>
              <a:rPr sz="1533" b="1" i="1" spc="-40" dirty="0">
                <a:solidFill>
                  <a:srgbClr val="FF0000"/>
                </a:solidFill>
                <a:latin typeface="Tahoma"/>
                <a:cs typeface="Tahoma"/>
              </a:rPr>
              <a:t>Articolo</a:t>
            </a:r>
            <a:r>
              <a:rPr sz="1533" b="1" i="1" spc="-53" dirty="0">
                <a:solidFill>
                  <a:srgbClr val="FF0000"/>
                </a:solidFill>
                <a:latin typeface="Tahoma"/>
                <a:cs typeface="Tahoma"/>
              </a:rPr>
              <a:t> </a:t>
            </a:r>
            <a:r>
              <a:rPr sz="1533" b="1" i="1" dirty="0">
                <a:solidFill>
                  <a:srgbClr val="FF0000"/>
                </a:solidFill>
                <a:latin typeface="Tahoma"/>
                <a:cs typeface="Tahoma"/>
              </a:rPr>
              <a:t>7</a:t>
            </a:r>
            <a:r>
              <a:rPr sz="1533" b="1" i="1" spc="-60" dirty="0">
                <a:solidFill>
                  <a:srgbClr val="FF0000"/>
                </a:solidFill>
                <a:latin typeface="Tahoma"/>
                <a:cs typeface="Tahoma"/>
              </a:rPr>
              <a:t> </a:t>
            </a:r>
            <a:r>
              <a:rPr sz="1533" b="1" i="1" spc="-13" dirty="0">
                <a:solidFill>
                  <a:srgbClr val="FF0000"/>
                </a:solidFill>
                <a:latin typeface="Tahoma"/>
                <a:cs typeface="Tahoma"/>
              </a:rPr>
              <a:t>del</a:t>
            </a:r>
            <a:r>
              <a:rPr sz="1533" b="1" i="1" spc="-53" dirty="0">
                <a:solidFill>
                  <a:srgbClr val="FF0000"/>
                </a:solidFill>
                <a:latin typeface="Tahoma"/>
                <a:cs typeface="Tahoma"/>
              </a:rPr>
              <a:t> decreto-</a:t>
            </a:r>
            <a:r>
              <a:rPr sz="1533" b="1" i="1" spc="-33" dirty="0">
                <a:solidFill>
                  <a:srgbClr val="FF0000"/>
                </a:solidFill>
                <a:latin typeface="Tahoma"/>
                <a:cs typeface="Tahoma"/>
              </a:rPr>
              <a:t>legge</a:t>
            </a:r>
            <a:r>
              <a:rPr sz="1533" b="1" i="1" spc="-60" dirty="0">
                <a:solidFill>
                  <a:srgbClr val="FF0000"/>
                </a:solidFill>
                <a:latin typeface="Tahoma"/>
                <a:cs typeface="Tahoma"/>
              </a:rPr>
              <a:t> </a:t>
            </a:r>
            <a:r>
              <a:rPr sz="1533" b="1" i="1" spc="-13" dirty="0">
                <a:solidFill>
                  <a:srgbClr val="FF0000"/>
                </a:solidFill>
                <a:latin typeface="Tahoma"/>
                <a:cs typeface="Tahoma"/>
              </a:rPr>
              <a:t>27</a:t>
            </a:r>
            <a:r>
              <a:rPr sz="1533" b="1" i="1" spc="-53" dirty="0">
                <a:solidFill>
                  <a:srgbClr val="FF0000"/>
                </a:solidFill>
                <a:latin typeface="Tahoma"/>
                <a:cs typeface="Tahoma"/>
              </a:rPr>
              <a:t> </a:t>
            </a:r>
            <a:r>
              <a:rPr sz="1533" b="1" i="1" spc="-47" dirty="0">
                <a:solidFill>
                  <a:srgbClr val="FF0000"/>
                </a:solidFill>
                <a:latin typeface="Tahoma"/>
                <a:cs typeface="Tahoma"/>
              </a:rPr>
              <a:t>dicembre</a:t>
            </a:r>
            <a:r>
              <a:rPr sz="1533" b="1" i="1" spc="-60" dirty="0">
                <a:solidFill>
                  <a:srgbClr val="FF0000"/>
                </a:solidFill>
                <a:latin typeface="Tahoma"/>
                <a:cs typeface="Tahoma"/>
              </a:rPr>
              <a:t> </a:t>
            </a:r>
            <a:r>
              <a:rPr sz="1533" b="1" i="1" spc="-33" dirty="0">
                <a:solidFill>
                  <a:srgbClr val="FF0000"/>
                </a:solidFill>
                <a:latin typeface="Tahoma"/>
                <a:cs typeface="Tahoma"/>
              </a:rPr>
              <a:t>2024,</a:t>
            </a:r>
            <a:r>
              <a:rPr sz="1533" b="1" i="1" spc="-53" dirty="0">
                <a:solidFill>
                  <a:srgbClr val="FF0000"/>
                </a:solidFill>
                <a:latin typeface="Tahoma"/>
                <a:cs typeface="Tahoma"/>
              </a:rPr>
              <a:t> </a:t>
            </a:r>
            <a:r>
              <a:rPr sz="1533" b="1" i="1" dirty="0">
                <a:solidFill>
                  <a:srgbClr val="FF0000"/>
                </a:solidFill>
                <a:latin typeface="Tahoma"/>
                <a:cs typeface="Tahoma"/>
              </a:rPr>
              <a:t>n.</a:t>
            </a:r>
            <a:r>
              <a:rPr sz="1533" b="1" i="1" spc="-60" dirty="0">
                <a:solidFill>
                  <a:srgbClr val="FF0000"/>
                </a:solidFill>
                <a:latin typeface="Tahoma"/>
                <a:cs typeface="Tahoma"/>
              </a:rPr>
              <a:t> </a:t>
            </a:r>
            <a:r>
              <a:rPr sz="1533" b="1" i="1" spc="-13" dirty="0">
                <a:solidFill>
                  <a:srgbClr val="FF0000"/>
                </a:solidFill>
                <a:latin typeface="Tahoma"/>
                <a:cs typeface="Tahoma"/>
              </a:rPr>
              <a:t>201...</a:t>
            </a:r>
            <a:endParaRPr sz="1533">
              <a:latin typeface="Tahoma"/>
              <a:cs typeface="Tahoma"/>
            </a:endParaRPr>
          </a:p>
        </p:txBody>
      </p:sp>
      <p:sp>
        <p:nvSpPr>
          <p:cNvPr id="3" name="object 3"/>
          <p:cNvSpPr txBox="1"/>
          <p:nvPr/>
        </p:nvSpPr>
        <p:spPr>
          <a:xfrm>
            <a:off x="429701" y="1257470"/>
            <a:ext cx="9028007" cy="313698"/>
          </a:xfrm>
          <a:prstGeom prst="rect">
            <a:avLst/>
          </a:prstGeom>
          <a:ln w="9525">
            <a:solidFill>
              <a:srgbClr val="4285F4"/>
            </a:solidFill>
          </a:ln>
        </p:spPr>
        <p:txBody>
          <a:bodyPr vert="horz" wrap="square" lIns="0" tIns="77047" rIns="0" bIns="0" rtlCol="0">
            <a:spAutoFit/>
          </a:bodyPr>
          <a:lstStyle/>
          <a:p>
            <a:pPr marL="847" algn="ctr">
              <a:spcBef>
                <a:spcPts val="607"/>
              </a:spcBef>
            </a:pPr>
            <a:r>
              <a:rPr sz="1533" i="1" spc="-33" dirty="0">
                <a:solidFill>
                  <a:srgbClr val="4285F4"/>
                </a:solidFill>
                <a:latin typeface="Tahoma"/>
                <a:cs typeface="Tahoma"/>
              </a:rPr>
              <a:t>Dichiarazioni</a:t>
            </a:r>
            <a:r>
              <a:rPr sz="1533" i="1" spc="-27" dirty="0">
                <a:solidFill>
                  <a:srgbClr val="4285F4"/>
                </a:solidFill>
                <a:latin typeface="Tahoma"/>
                <a:cs typeface="Tahoma"/>
              </a:rPr>
              <a:t> </a:t>
            </a:r>
            <a:r>
              <a:rPr sz="1533" i="1" dirty="0">
                <a:solidFill>
                  <a:srgbClr val="4285F4"/>
                </a:solidFill>
                <a:latin typeface="Tahoma"/>
                <a:cs typeface="Tahoma"/>
              </a:rPr>
              <a:t>da</a:t>
            </a:r>
            <a:r>
              <a:rPr sz="1533" i="1" spc="-33" dirty="0">
                <a:solidFill>
                  <a:srgbClr val="4285F4"/>
                </a:solidFill>
                <a:latin typeface="Tahoma"/>
                <a:cs typeface="Tahoma"/>
              </a:rPr>
              <a:t> allegare</a:t>
            </a:r>
            <a:r>
              <a:rPr sz="1533" i="1" spc="-40" dirty="0">
                <a:solidFill>
                  <a:srgbClr val="4285F4"/>
                </a:solidFill>
                <a:latin typeface="Tahoma"/>
                <a:cs typeface="Tahoma"/>
              </a:rPr>
              <a:t> </a:t>
            </a:r>
            <a:r>
              <a:rPr sz="1533" i="1" spc="-13" dirty="0">
                <a:solidFill>
                  <a:srgbClr val="4285F4"/>
                </a:solidFill>
                <a:latin typeface="Tahoma"/>
                <a:cs typeface="Tahoma"/>
              </a:rPr>
              <a:t>alla</a:t>
            </a:r>
            <a:r>
              <a:rPr sz="1533" i="1" spc="-60" dirty="0">
                <a:solidFill>
                  <a:srgbClr val="4285F4"/>
                </a:solidFill>
                <a:latin typeface="Tahoma"/>
                <a:cs typeface="Tahoma"/>
              </a:rPr>
              <a:t> </a:t>
            </a:r>
            <a:r>
              <a:rPr sz="1533" i="1" spc="-27" dirty="0">
                <a:solidFill>
                  <a:srgbClr val="4285F4"/>
                </a:solidFill>
                <a:latin typeface="Tahoma"/>
                <a:cs typeface="Tahoma"/>
              </a:rPr>
              <a:t>Scia</a:t>
            </a:r>
            <a:endParaRPr sz="1533">
              <a:latin typeface="Tahoma"/>
              <a:cs typeface="Tahoma"/>
            </a:endParaRPr>
          </a:p>
        </p:txBody>
      </p:sp>
      <p:sp>
        <p:nvSpPr>
          <p:cNvPr id="4" name="object 4"/>
          <p:cNvSpPr txBox="1"/>
          <p:nvPr/>
        </p:nvSpPr>
        <p:spPr>
          <a:xfrm>
            <a:off x="663210" y="1619667"/>
            <a:ext cx="4408593" cy="1156920"/>
          </a:xfrm>
          <a:prstGeom prst="rect">
            <a:avLst/>
          </a:prstGeom>
        </p:spPr>
        <p:txBody>
          <a:bodyPr vert="horz" wrap="square" lIns="0" tIns="17780" rIns="0" bIns="0" rtlCol="0">
            <a:spAutoFit/>
          </a:bodyPr>
          <a:lstStyle/>
          <a:p>
            <a:pPr marL="16933">
              <a:spcBef>
                <a:spcPts val="140"/>
              </a:spcBef>
              <a:tabLst>
                <a:tab pos="414856" algn="l"/>
              </a:tabLst>
            </a:pPr>
            <a:r>
              <a:rPr sz="1467" spc="-33" dirty="0">
                <a:latin typeface="Tahoma"/>
                <a:cs typeface="Tahoma"/>
              </a:rPr>
              <a:t>1)</a:t>
            </a:r>
            <a:r>
              <a:rPr sz="1467" dirty="0">
                <a:latin typeface="Tahoma"/>
                <a:cs typeface="Tahoma"/>
              </a:rPr>
              <a:t>	Indicazione</a:t>
            </a:r>
            <a:r>
              <a:rPr sz="1467" spc="-33" dirty="0">
                <a:latin typeface="Tahoma"/>
                <a:cs typeface="Tahoma"/>
              </a:rPr>
              <a:t> </a:t>
            </a:r>
            <a:r>
              <a:rPr sz="1467" dirty="0">
                <a:latin typeface="Tahoma"/>
                <a:cs typeface="Tahoma"/>
              </a:rPr>
              <a:t>del</a:t>
            </a:r>
            <a:r>
              <a:rPr sz="1467" spc="-33" dirty="0">
                <a:latin typeface="Tahoma"/>
                <a:cs typeface="Tahoma"/>
              </a:rPr>
              <a:t> </a:t>
            </a:r>
            <a:r>
              <a:rPr sz="1467" dirty="0">
                <a:latin typeface="Tahoma"/>
                <a:cs typeface="Tahoma"/>
              </a:rPr>
              <a:t>numero</a:t>
            </a:r>
            <a:r>
              <a:rPr sz="1467" spc="-13" dirty="0">
                <a:latin typeface="Tahoma"/>
                <a:cs typeface="Tahoma"/>
              </a:rPr>
              <a:t> </a:t>
            </a:r>
            <a:r>
              <a:rPr sz="1467" dirty="0">
                <a:latin typeface="Tahoma"/>
                <a:cs typeface="Tahoma"/>
              </a:rPr>
              <a:t>massimo</a:t>
            </a:r>
            <a:r>
              <a:rPr sz="1467" spc="-47" dirty="0">
                <a:latin typeface="Tahoma"/>
                <a:cs typeface="Tahoma"/>
              </a:rPr>
              <a:t> </a:t>
            </a:r>
            <a:r>
              <a:rPr sz="1467" dirty="0">
                <a:latin typeface="Tahoma"/>
                <a:cs typeface="Tahoma"/>
              </a:rPr>
              <a:t>di</a:t>
            </a:r>
            <a:r>
              <a:rPr sz="1467" spc="-27" dirty="0">
                <a:latin typeface="Tahoma"/>
                <a:cs typeface="Tahoma"/>
              </a:rPr>
              <a:t> </a:t>
            </a:r>
            <a:r>
              <a:rPr sz="1467" spc="-13" dirty="0">
                <a:latin typeface="Tahoma"/>
                <a:cs typeface="Tahoma"/>
              </a:rPr>
              <a:t>partecipanti</a:t>
            </a:r>
            <a:endParaRPr sz="1467" dirty="0">
              <a:latin typeface="Tahoma"/>
              <a:cs typeface="Tahoma"/>
            </a:endParaRPr>
          </a:p>
          <a:p>
            <a:pPr marL="16933">
              <a:spcBef>
                <a:spcPts val="1753"/>
              </a:spcBef>
              <a:tabLst>
                <a:tab pos="414856" algn="l"/>
              </a:tabLst>
            </a:pPr>
            <a:r>
              <a:rPr lang="it-IT" sz="1467" spc="-33" dirty="0">
                <a:latin typeface="Tahoma"/>
                <a:cs typeface="Tahoma"/>
              </a:rPr>
              <a:t>2</a:t>
            </a:r>
            <a:r>
              <a:rPr sz="1467" spc="-33" dirty="0">
                <a:latin typeface="Tahoma"/>
                <a:cs typeface="Tahoma"/>
              </a:rPr>
              <a:t>)</a:t>
            </a:r>
            <a:r>
              <a:rPr sz="1467" dirty="0">
                <a:latin typeface="Tahoma"/>
                <a:cs typeface="Tahoma"/>
              </a:rPr>
              <a:t>	Luogo</a:t>
            </a:r>
            <a:r>
              <a:rPr sz="1467" spc="-20" dirty="0">
                <a:latin typeface="Tahoma"/>
                <a:cs typeface="Tahoma"/>
              </a:rPr>
              <a:t> </a:t>
            </a:r>
            <a:r>
              <a:rPr sz="1467" dirty="0">
                <a:latin typeface="Tahoma"/>
                <a:cs typeface="Tahoma"/>
              </a:rPr>
              <a:t>ed</a:t>
            </a:r>
            <a:r>
              <a:rPr sz="1467" spc="-20" dirty="0">
                <a:latin typeface="Tahoma"/>
                <a:cs typeface="Tahoma"/>
              </a:rPr>
              <a:t> </a:t>
            </a:r>
            <a:r>
              <a:rPr sz="1467" dirty="0">
                <a:latin typeface="Tahoma"/>
                <a:cs typeface="Tahoma"/>
              </a:rPr>
              <a:t>orario</a:t>
            </a:r>
            <a:r>
              <a:rPr sz="1467" spc="-7" dirty="0">
                <a:latin typeface="Tahoma"/>
                <a:cs typeface="Tahoma"/>
              </a:rPr>
              <a:t> </a:t>
            </a:r>
            <a:r>
              <a:rPr sz="1467" spc="-13" dirty="0">
                <a:latin typeface="Tahoma"/>
                <a:cs typeface="Tahoma"/>
              </a:rPr>
              <a:t>dell’evento</a:t>
            </a:r>
            <a:endParaRPr sz="1467" dirty="0">
              <a:latin typeface="Tahoma"/>
              <a:cs typeface="Tahoma"/>
            </a:endParaRPr>
          </a:p>
          <a:p>
            <a:pPr marL="16933">
              <a:spcBef>
                <a:spcPts val="1767"/>
              </a:spcBef>
              <a:tabLst>
                <a:tab pos="414010" algn="l"/>
              </a:tabLst>
            </a:pPr>
            <a:r>
              <a:rPr lang="it-IT" sz="1467" spc="-33" dirty="0">
                <a:latin typeface="Tahoma"/>
                <a:cs typeface="Tahoma"/>
              </a:rPr>
              <a:t>3</a:t>
            </a:r>
            <a:r>
              <a:rPr sz="1467" spc="-33" dirty="0">
                <a:latin typeface="Tahoma"/>
                <a:cs typeface="Tahoma"/>
              </a:rPr>
              <a:t>)</a:t>
            </a:r>
            <a:r>
              <a:rPr sz="1467" dirty="0">
                <a:latin typeface="Tahoma"/>
                <a:cs typeface="Tahoma"/>
              </a:rPr>
              <a:t>	Altre</a:t>
            </a:r>
            <a:r>
              <a:rPr sz="1467" spc="-20" dirty="0">
                <a:latin typeface="Tahoma"/>
                <a:cs typeface="Tahoma"/>
              </a:rPr>
              <a:t> </a:t>
            </a:r>
            <a:r>
              <a:rPr sz="1467" dirty="0">
                <a:latin typeface="Tahoma"/>
                <a:cs typeface="Tahoma"/>
              </a:rPr>
              <a:t>dichiarazioni/asserverazioni,</a:t>
            </a:r>
            <a:r>
              <a:rPr sz="1467" spc="-27" dirty="0">
                <a:latin typeface="Tahoma"/>
                <a:cs typeface="Tahoma"/>
              </a:rPr>
              <a:t> </a:t>
            </a:r>
            <a:r>
              <a:rPr sz="1467" dirty="0">
                <a:latin typeface="Tahoma"/>
                <a:cs typeface="Tahoma"/>
              </a:rPr>
              <a:t>ove</a:t>
            </a:r>
            <a:r>
              <a:rPr sz="1467" spc="-13" dirty="0">
                <a:latin typeface="Tahoma"/>
                <a:cs typeface="Tahoma"/>
              </a:rPr>
              <a:t> occorrenti</a:t>
            </a:r>
            <a:endParaRPr sz="1467" dirty="0">
              <a:latin typeface="Tahoma"/>
              <a:cs typeface="Tahoma"/>
            </a:endParaRPr>
          </a:p>
        </p:txBody>
      </p:sp>
      <p:sp>
        <p:nvSpPr>
          <p:cNvPr id="5" name="object 5"/>
          <p:cNvSpPr txBox="1"/>
          <p:nvPr/>
        </p:nvSpPr>
        <p:spPr>
          <a:xfrm>
            <a:off x="397103" y="3114378"/>
            <a:ext cx="8998373" cy="314551"/>
          </a:xfrm>
          <a:prstGeom prst="rect">
            <a:avLst/>
          </a:prstGeom>
          <a:ln w="9525">
            <a:solidFill>
              <a:srgbClr val="4285F4"/>
            </a:solidFill>
          </a:ln>
        </p:spPr>
        <p:txBody>
          <a:bodyPr vert="horz" wrap="square" lIns="0" tIns="77892" rIns="0" bIns="0" rtlCol="0">
            <a:spAutoFit/>
          </a:bodyPr>
          <a:lstStyle/>
          <a:p>
            <a:pPr algn="ctr">
              <a:spcBef>
                <a:spcPts val="612"/>
              </a:spcBef>
            </a:pPr>
            <a:r>
              <a:rPr sz="1533" i="1" spc="-40" dirty="0">
                <a:solidFill>
                  <a:srgbClr val="4285F4"/>
                </a:solidFill>
                <a:latin typeface="Tahoma"/>
                <a:cs typeface="Tahoma"/>
              </a:rPr>
              <a:t>Documentazione</a:t>
            </a:r>
            <a:r>
              <a:rPr sz="1533" i="1" spc="-73" dirty="0">
                <a:solidFill>
                  <a:srgbClr val="4285F4"/>
                </a:solidFill>
                <a:latin typeface="Tahoma"/>
                <a:cs typeface="Tahoma"/>
              </a:rPr>
              <a:t> </a:t>
            </a:r>
            <a:r>
              <a:rPr sz="1533" i="1" dirty="0">
                <a:solidFill>
                  <a:srgbClr val="4285F4"/>
                </a:solidFill>
                <a:latin typeface="Tahoma"/>
                <a:cs typeface="Tahoma"/>
              </a:rPr>
              <a:t>da</a:t>
            </a:r>
            <a:r>
              <a:rPr sz="1533" i="1" spc="-67" dirty="0">
                <a:solidFill>
                  <a:srgbClr val="4285F4"/>
                </a:solidFill>
                <a:latin typeface="Tahoma"/>
                <a:cs typeface="Tahoma"/>
              </a:rPr>
              <a:t> </a:t>
            </a:r>
            <a:r>
              <a:rPr sz="1533" i="1" spc="-27" dirty="0">
                <a:solidFill>
                  <a:srgbClr val="4285F4"/>
                </a:solidFill>
                <a:latin typeface="Tahoma"/>
                <a:cs typeface="Tahoma"/>
              </a:rPr>
              <a:t>accludere</a:t>
            </a:r>
            <a:r>
              <a:rPr sz="1533" i="1" spc="-33" dirty="0">
                <a:solidFill>
                  <a:srgbClr val="4285F4"/>
                </a:solidFill>
                <a:latin typeface="Tahoma"/>
                <a:cs typeface="Tahoma"/>
              </a:rPr>
              <a:t> </a:t>
            </a:r>
            <a:r>
              <a:rPr sz="1533" i="1" spc="-13" dirty="0">
                <a:solidFill>
                  <a:srgbClr val="4285F4"/>
                </a:solidFill>
                <a:latin typeface="Tahoma"/>
                <a:cs typeface="Tahoma"/>
              </a:rPr>
              <a:t>alla</a:t>
            </a:r>
            <a:r>
              <a:rPr sz="1533" i="1" spc="-80" dirty="0">
                <a:solidFill>
                  <a:srgbClr val="4285F4"/>
                </a:solidFill>
                <a:latin typeface="Tahoma"/>
                <a:cs typeface="Tahoma"/>
              </a:rPr>
              <a:t> </a:t>
            </a:r>
            <a:r>
              <a:rPr sz="1533" i="1" spc="-27" dirty="0">
                <a:solidFill>
                  <a:srgbClr val="4285F4"/>
                </a:solidFill>
                <a:latin typeface="Tahoma"/>
                <a:cs typeface="Tahoma"/>
              </a:rPr>
              <a:t>Scia</a:t>
            </a:r>
            <a:endParaRPr sz="1533">
              <a:latin typeface="Tahoma"/>
              <a:cs typeface="Tahoma"/>
            </a:endParaRPr>
          </a:p>
        </p:txBody>
      </p:sp>
      <p:sp>
        <p:nvSpPr>
          <p:cNvPr id="6" name="object 6"/>
          <p:cNvSpPr txBox="1"/>
          <p:nvPr/>
        </p:nvSpPr>
        <p:spPr>
          <a:xfrm>
            <a:off x="501665" y="3540939"/>
            <a:ext cx="8789245" cy="694400"/>
          </a:xfrm>
          <a:prstGeom prst="rect">
            <a:avLst/>
          </a:prstGeom>
        </p:spPr>
        <p:txBody>
          <a:bodyPr vert="horz" wrap="square" lIns="0" tIns="16933" rIns="0" bIns="0" rtlCol="0">
            <a:spAutoFit/>
          </a:bodyPr>
          <a:lstStyle/>
          <a:p>
            <a:pPr marL="16933" marR="6773" algn="just">
              <a:spcBef>
                <a:spcPts val="133"/>
              </a:spcBef>
            </a:pPr>
            <a:r>
              <a:rPr sz="1467" dirty="0">
                <a:latin typeface="Tahoma"/>
                <a:cs typeface="Tahoma"/>
              </a:rPr>
              <a:t>Relazione</a:t>
            </a:r>
            <a:r>
              <a:rPr sz="1467" spc="7" dirty="0">
                <a:latin typeface="Tahoma"/>
                <a:cs typeface="Tahoma"/>
              </a:rPr>
              <a:t> </a:t>
            </a:r>
            <a:r>
              <a:rPr sz="1467" dirty="0">
                <a:latin typeface="Tahoma"/>
                <a:cs typeface="Tahoma"/>
              </a:rPr>
              <a:t>redatta</a:t>
            </a:r>
            <a:r>
              <a:rPr sz="1467" spc="20" dirty="0">
                <a:latin typeface="Tahoma"/>
                <a:cs typeface="Tahoma"/>
              </a:rPr>
              <a:t> </a:t>
            </a:r>
            <a:r>
              <a:rPr sz="1467" dirty="0">
                <a:latin typeface="Tahoma"/>
                <a:cs typeface="Tahoma"/>
              </a:rPr>
              <a:t>da</a:t>
            </a:r>
            <a:r>
              <a:rPr sz="1467" spc="13" dirty="0">
                <a:latin typeface="Tahoma"/>
                <a:cs typeface="Tahoma"/>
              </a:rPr>
              <a:t> </a:t>
            </a:r>
            <a:r>
              <a:rPr sz="1467" dirty="0">
                <a:latin typeface="Tahoma"/>
                <a:cs typeface="Tahoma"/>
              </a:rPr>
              <a:t>professionista</a:t>
            </a:r>
            <a:r>
              <a:rPr sz="1467" spc="20" dirty="0">
                <a:latin typeface="Tahoma"/>
                <a:cs typeface="Tahoma"/>
              </a:rPr>
              <a:t> </a:t>
            </a:r>
            <a:r>
              <a:rPr sz="1467" dirty="0">
                <a:latin typeface="Tahoma"/>
                <a:cs typeface="Tahoma"/>
              </a:rPr>
              <a:t>iscritto</a:t>
            </a:r>
            <a:r>
              <a:rPr sz="1467" spc="20" dirty="0">
                <a:latin typeface="Tahoma"/>
                <a:cs typeface="Tahoma"/>
              </a:rPr>
              <a:t> </a:t>
            </a:r>
            <a:r>
              <a:rPr sz="1467" dirty="0">
                <a:latin typeface="Tahoma"/>
                <a:cs typeface="Tahoma"/>
              </a:rPr>
              <a:t>all’Albo</a:t>
            </a:r>
            <a:r>
              <a:rPr sz="1467" spc="20" dirty="0">
                <a:latin typeface="Tahoma"/>
                <a:cs typeface="Tahoma"/>
              </a:rPr>
              <a:t> </a:t>
            </a:r>
            <a:r>
              <a:rPr sz="1467" dirty="0">
                <a:latin typeface="Tahoma"/>
                <a:cs typeface="Tahoma"/>
              </a:rPr>
              <a:t>degli</a:t>
            </a:r>
            <a:r>
              <a:rPr sz="1467" spc="13" dirty="0">
                <a:latin typeface="Tahoma"/>
                <a:cs typeface="Tahoma"/>
              </a:rPr>
              <a:t> </a:t>
            </a:r>
            <a:r>
              <a:rPr sz="1467" dirty="0">
                <a:latin typeface="Tahoma"/>
                <a:cs typeface="Tahoma"/>
              </a:rPr>
              <a:t>Ingegneri,</a:t>
            </a:r>
            <a:r>
              <a:rPr sz="1467" spc="13" dirty="0">
                <a:latin typeface="Tahoma"/>
                <a:cs typeface="Tahoma"/>
              </a:rPr>
              <a:t> </a:t>
            </a:r>
            <a:r>
              <a:rPr sz="1467" dirty="0">
                <a:latin typeface="Tahoma"/>
                <a:cs typeface="Tahoma"/>
              </a:rPr>
              <a:t>Architetti,</a:t>
            </a:r>
            <a:r>
              <a:rPr sz="1467" spc="27" dirty="0">
                <a:latin typeface="Tahoma"/>
                <a:cs typeface="Tahoma"/>
              </a:rPr>
              <a:t> </a:t>
            </a:r>
            <a:r>
              <a:rPr sz="1467" dirty="0">
                <a:latin typeface="Tahoma"/>
                <a:cs typeface="Tahoma"/>
              </a:rPr>
              <a:t>Periti</a:t>
            </a:r>
            <a:r>
              <a:rPr sz="1467" spc="13" dirty="0">
                <a:latin typeface="Tahoma"/>
                <a:cs typeface="Tahoma"/>
              </a:rPr>
              <a:t> </a:t>
            </a:r>
            <a:r>
              <a:rPr sz="1467" dirty="0">
                <a:latin typeface="Tahoma"/>
                <a:cs typeface="Tahoma"/>
              </a:rPr>
              <a:t>industriali</a:t>
            </a:r>
            <a:r>
              <a:rPr sz="1467" spc="13" dirty="0">
                <a:latin typeface="Tahoma"/>
                <a:cs typeface="Tahoma"/>
              </a:rPr>
              <a:t> </a:t>
            </a:r>
            <a:r>
              <a:rPr sz="1467" dirty="0">
                <a:latin typeface="Tahoma"/>
                <a:cs typeface="Tahoma"/>
              </a:rPr>
              <a:t>o</a:t>
            </a:r>
            <a:r>
              <a:rPr sz="1467" spc="20" dirty="0">
                <a:latin typeface="Tahoma"/>
                <a:cs typeface="Tahoma"/>
              </a:rPr>
              <a:t> </a:t>
            </a:r>
            <a:r>
              <a:rPr sz="1467" spc="-13" dirty="0">
                <a:latin typeface="Tahoma"/>
                <a:cs typeface="Tahoma"/>
              </a:rPr>
              <a:t>Geometri, </a:t>
            </a:r>
            <a:r>
              <a:rPr sz="1467" dirty="0">
                <a:latin typeface="Tahoma"/>
                <a:cs typeface="Tahoma"/>
              </a:rPr>
              <a:t>attestante</a:t>
            </a:r>
            <a:r>
              <a:rPr sz="1467" spc="152" dirty="0">
                <a:latin typeface="Tahoma"/>
                <a:cs typeface="Tahoma"/>
              </a:rPr>
              <a:t> </a:t>
            </a:r>
            <a:r>
              <a:rPr sz="1467" dirty="0">
                <a:latin typeface="Tahoma"/>
                <a:cs typeface="Tahoma"/>
              </a:rPr>
              <a:t>la</a:t>
            </a:r>
            <a:r>
              <a:rPr sz="1467" spc="152" dirty="0">
                <a:latin typeface="Tahoma"/>
                <a:cs typeface="Tahoma"/>
              </a:rPr>
              <a:t> </a:t>
            </a:r>
            <a:r>
              <a:rPr sz="1467" dirty="0">
                <a:latin typeface="Tahoma"/>
                <a:cs typeface="Tahoma"/>
              </a:rPr>
              <a:t>rispondenza</a:t>
            </a:r>
            <a:r>
              <a:rPr sz="1467" spc="152" dirty="0">
                <a:latin typeface="Tahoma"/>
                <a:cs typeface="Tahoma"/>
              </a:rPr>
              <a:t> </a:t>
            </a:r>
            <a:r>
              <a:rPr sz="1467" dirty="0">
                <a:latin typeface="Tahoma"/>
                <a:cs typeface="Tahoma"/>
              </a:rPr>
              <a:t>dell’allestimento</a:t>
            </a:r>
            <a:r>
              <a:rPr sz="1467" spc="152" dirty="0">
                <a:latin typeface="Tahoma"/>
                <a:cs typeface="Tahoma"/>
              </a:rPr>
              <a:t> </a:t>
            </a:r>
            <a:r>
              <a:rPr sz="1467" dirty="0">
                <a:latin typeface="Tahoma"/>
                <a:cs typeface="Tahoma"/>
              </a:rPr>
              <a:t>alla</a:t>
            </a:r>
            <a:r>
              <a:rPr sz="1467" spc="152" dirty="0">
                <a:latin typeface="Tahoma"/>
                <a:cs typeface="Tahoma"/>
              </a:rPr>
              <a:t> </a:t>
            </a:r>
            <a:r>
              <a:rPr sz="1467" dirty="0">
                <a:latin typeface="Tahoma"/>
                <a:cs typeface="Tahoma"/>
              </a:rPr>
              <a:t>regola</a:t>
            </a:r>
            <a:r>
              <a:rPr sz="1467" spc="152" dirty="0">
                <a:latin typeface="Tahoma"/>
                <a:cs typeface="Tahoma"/>
              </a:rPr>
              <a:t> </a:t>
            </a:r>
            <a:r>
              <a:rPr sz="1467" dirty="0">
                <a:latin typeface="Tahoma"/>
                <a:cs typeface="Tahoma"/>
              </a:rPr>
              <a:t>tecnica</a:t>
            </a:r>
            <a:r>
              <a:rPr sz="1467" spc="152" dirty="0">
                <a:latin typeface="Tahoma"/>
                <a:cs typeface="Tahoma"/>
              </a:rPr>
              <a:t> </a:t>
            </a:r>
            <a:r>
              <a:rPr sz="1467" dirty="0">
                <a:latin typeface="Tahoma"/>
                <a:cs typeface="Tahoma"/>
              </a:rPr>
              <a:t>del</a:t>
            </a:r>
            <a:r>
              <a:rPr sz="1467" spc="152" dirty="0">
                <a:latin typeface="Tahoma"/>
                <a:cs typeface="Tahoma"/>
              </a:rPr>
              <a:t> </a:t>
            </a:r>
            <a:r>
              <a:rPr sz="1467" u="sng" dirty="0">
                <a:solidFill>
                  <a:srgbClr val="0000FF"/>
                </a:solidFill>
                <a:uFill>
                  <a:solidFill>
                    <a:srgbClr val="0000FF"/>
                  </a:solidFill>
                </a:uFill>
                <a:latin typeface="Tahoma"/>
                <a:cs typeface="Tahoma"/>
                <a:hlinkClick r:id="rId2"/>
              </a:rPr>
              <a:t>Decreto</a:t>
            </a:r>
            <a:r>
              <a:rPr sz="1467" u="sng" spc="160" dirty="0">
                <a:solidFill>
                  <a:srgbClr val="0000FF"/>
                </a:solidFill>
                <a:uFill>
                  <a:solidFill>
                    <a:srgbClr val="0000FF"/>
                  </a:solidFill>
                </a:uFill>
                <a:latin typeface="Tahoma"/>
                <a:cs typeface="Tahoma"/>
                <a:hlinkClick r:id="rId2"/>
              </a:rPr>
              <a:t> </a:t>
            </a:r>
            <a:r>
              <a:rPr sz="1467" u="sng" dirty="0">
                <a:solidFill>
                  <a:srgbClr val="0000FF"/>
                </a:solidFill>
                <a:uFill>
                  <a:solidFill>
                    <a:srgbClr val="0000FF"/>
                  </a:solidFill>
                </a:uFill>
                <a:latin typeface="Tahoma"/>
                <a:cs typeface="Tahoma"/>
                <a:hlinkClick r:id="rId2"/>
              </a:rPr>
              <a:t>del</a:t>
            </a:r>
            <a:r>
              <a:rPr sz="1467" u="sng" spc="152" dirty="0">
                <a:solidFill>
                  <a:srgbClr val="0000FF"/>
                </a:solidFill>
                <a:uFill>
                  <a:solidFill>
                    <a:srgbClr val="0000FF"/>
                  </a:solidFill>
                </a:uFill>
                <a:latin typeface="Tahoma"/>
                <a:cs typeface="Tahoma"/>
                <a:hlinkClick r:id="rId2"/>
              </a:rPr>
              <a:t> </a:t>
            </a:r>
            <a:r>
              <a:rPr sz="1467" u="sng" dirty="0">
                <a:solidFill>
                  <a:srgbClr val="0000FF"/>
                </a:solidFill>
                <a:uFill>
                  <a:solidFill>
                    <a:srgbClr val="0000FF"/>
                  </a:solidFill>
                </a:uFill>
                <a:latin typeface="Tahoma"/>
                <a:cs typeface="Tahoma"/>
                <a:hlinkClick r:id="rId2"/>
              </a:rPr>
              <a:t>Ministero</a:t>
            </a:r>
            <a:r>
              <a:rPr sz="1467" u="sng" spc="152" dirty="0">
                <a:solidFill>
                  <a:srgbClr val="0000FF"/>
                </a:solidFill>
                <a:uFill>
                  <a:solidFill>
                    <a:srgbClr val="0000FF"/>
                  </a:solidFill>
                </a:uFill>
                <a:latin typeface="Tahoma"/>
                <a:cs typeface="Tahoma"/>
                <a:hlinkClick r:id="rId2"/>
              </a:rPr>
              <a:t> </a:t>
            </a:r>
            <a:r>
              <a:rPr sz="1467" u="sng" dirty="0">
                <a:solidFill>
                  <a:srgbClr val="0000FF"/>
                </a:solidFill>
                <a:uFill>
                  <a:solidFill>
                    <a:srgbClr val="0000FF"/>
                  </a:solidFill>
                </a:uFill>
                <a:latin typeface="Tahoma"/>
                <a:cs typeface="Tahoma"/>
                <a:hlinkClick r:id="rId2"/>
              </a:rPr>
              <a:t>degli</a:t>
            </a:r>
            <a:r>
              <a:rPr sz="1467" u="sng" spc="147" dirty="0">
                <a:solidFill>
                  <a:srgbClr val="0000FF"/>
                </a:solidFill>
                <a:uFill>
                  <a:solidFill>
                    <a:srgbClr val="0000FF"/>
                  </a:solidFill>
                </a:uFill>
                <a:latin typeface="Tahoma"/>
                <a:cs typeface="Tahoma"/>
                <a:hlinkClick r:id="rId2"/>
              </a:rPr>
              <a:t> </a:t>
            </a:r>
            <a:r>
              <a:rPr sz="1467" u="sng" dirty="0">
                <a:solidFill>
                  <a:srgbClr val="0000FF"/>
                </a:solidFill>
                <a:uFill>
                  <a:solidFill>
                    <a:srgbClr val="0000FF"/>
                  </a:solidFill>
                </a:uFill>
                <a:latin typeface="Tahoma"/>
                <a:cs typeface="Tahoma"/>
                <a:hlinkClick r:id="rId2"/>
              </a:rPr>
              <a:t>Interni</a:t>
            </a:r>
            <a:r>
              <a:rPr sz="1467" u="sng" spc="152" dirty="0">
                <a:solidFill>
                  <a:srgbClr val="0000FF"/>
                </a:solidFill>
                <a:uFill>
                  <a:solidFill>
                    <a:srgbClr val="0000FF"/>
                  </a:solidFill>
                </a:uFill>
                <a:latin typeface="Tahoma"/>
                <a:cs typeface="Tahoma"/>
                <a:hlinkClick r:id="rId2"/>
              </a:rPr>
              <a:t> </a:t>
            </a:r>
            <a:r>
              <a:rPr sz="1467" u="sng" spc="-33" dirty="0">
                <a:solidFill>
                  <a:srgbClr val="0000FF"/>
                </a:solidFill>
                <a:uFill>
                  <a:solidFill>
                    <a:srgbClr val="0000FF"/>
                  </a:solidFill>
                </a:uFill>
                <a:latin typeface="Tahoma"/>
                <a:cs typeface="Tahoma"/>
                <a:hlinkClick r:id="rId2"/>
              </a:rPr>
              <a:t>del</a:t>
            </a:r>
            <a:r>
              <a:rPr sz="1467" spc="-33" dirty="0">
                <a:solidFill>
                  <a:srgbClr val="0000FF"/>
                </a:solidFill>
                <a:latin typeface="Tahoma"/>
                <a:cs typeface="Tahoma"/>
              </a:rPr>
              <a:t> </a:t>
            </a:r>
            <a:r>
              <a:rPr sz="1467" u="sng" spc="-13" dirty="0">
                <a:solidFill>
                  <a:srgbClr val="0000FF"/>
                </a:solidFill>
                <a:uFill>
                  <a:solidFill>
                    <a:srgbClr val="0000FF"/>
                  </a:solidFill>
                </a:uFill>
                <a:latin typeface="Tahoma"/>
                <a:cs typeface="Tahoma"/>
                <a:hlinkClick r:id="rId2"/>
              </a:rPr>
              <a:t>19/08/1996</a:t>
            </a:r>
            <a:r>
              <a:rPr sz="1467" spc="-13" dirty="0">
                <a:latin typeface="Tahoma"/>
                <a:cs typeface="Tahoma"/>
              </a:rPr>
              <a:t>.</a:t>
            </a:r>
            <a:endParaRPr sz="1467" dirty="0">
              <a:latin typeface="Tahoma"/>
              <a:cs typeface="Tahoma"/>
            </a:endParaRPr>
          </a:p>
        </p:txBody>
      </p:sp>
      <p:sp>
        <p:nvSpPr>
          <p:cNvPr id="7" name="object 7"/>
          <p:cNvSpPr txBox="1"/>
          <p:nvPr/>
        </p:nvSpPr>
        <p:spPr>
          <a:xfrm>
            <a:off x="397103" y="4347349"/>
            <a:ext cx="8933179" cy="314551"/>
          </a:xfrm>
          <a:prstGeom prst="rect">
            <a:avLst/>
          </a:prstGeom>
          <a:ln w="9525">
            <a:solidFill>
              <a:srgbClr val="4285F4"/>
            </a:solidFill>
          </a:ln>
        </p:spPr>
        <p:txBody>
          <a:bodyPr vert="horz" wrap="square" lIns="0" tIns="77892" rIns="0" bIns="0" rtlCol="0">
            <a:spAutoFit/>
          </a:bodyPr>
          <a:lstStyle/>
          <a:p>
            <a:pPr algn="ctr">
              <a:spcBef>
                <a:spcPts val="612"/>
              </a:spcBef>
            </a:pPr>
            <a:r>
              <a:rPr sz="1533" i="1" spc="-40" dirty="0">
                <a:solidFill>
                  <a:srgbClr val="4285F4"/>
                </a:solidFill>
                <a:latin typeface="Tahoma"/>
                <a:cs typeface="Tahoma"/>
              </a:rPr>
              <a:t>Documentazione</a:t>
            </a:r>
            <a:r>
              <a:rPr sz="1533" i="1" spc="-53" dirty="0">
                <a:solidFill>
                  <a:srgbClr val="4285F4"/>
                </a:solidFill>
                <a:latin typeface="Tahoma"/>
                <a:cs typeface="Tahoma"/>
              </a:rPr>
              <a:t> </a:t>
            </a:r>
            <a:r>
              <a:rPr sz="1533" i="1" dirty="0">
                <a:solidFill>
                  <a:srgbClr val="4285F4"/>
                </a:solidFill>
                <a:latin typeface="Tahoma"/>
                <a:cs typeface="Tahoma"/>
              </a:rPr>
              <a:t>da</a:t>
            </a:r>
            <a:r>
              <a:rPr sz="1533" i="1" spc="-47" dirty="0">
                <a:solidFill>
                  <a:srgbClr val="4285F4"/>
                </a:solidFill>
                <a:latin typeface="Tahoma"/>
                <a:cs typeface="Tahoma"/>
              </a:rPr>
              <a:t> </a:t>
            </a:r>
            <a:r>
              <a:rPr sz="1533" i="1" spc="-40" dirty="0">
                <a:solidFill>
                  <a:srgbClr val="4285F4"/>
                </a:solidFill>
                <a:latin typeface="Tahoma"/>
                <a:cs typeface="Tahoma"/>
              </a:rPr>
              <a:t>consegnare </a:t>
            </a:r>
            <a:r>
              <a:rPr sz="1533" i="1" spc="-27" dirty="0">
                <a:solidFill>
                  <a:srgbClr val="4285F4"/>
                </a:solidFill>
                <a:latin typeface="Tahoma"/>
                <a:cs typeface="Tahoma"/>
              </a:rPr>
              <a:t>prima</a:t>
            </a:r>
            <a:r>
              <a:rPr sz="1533" i="1" spc="-53" dirty="0">
                <a:solidFill>
                  <a:srgbClr val="4285F4"/>
                </a:solidFill>
                <a:latin typeface="Tahoma"/>
                <a:cs typeface="Tahoma"/>
              </a:rPr>
              <a:t> </a:t>
            </a:r>
            <a:r>
              <a:rPr sz="1533" i="1" spc="-13" dirty="0">
                <a:solidFill>
                  <a:srgbClr val="4285F4"/>
                </a:solidFill>
                <a:latin typeface="Tahoma"/>
                <a:cs typeface="Tahoma"/>
              </a:rPr>
              <a:t>della</a:t>
            </a:r>
            <a:r>
              <a:rPr sz="1533" i="1" spc="-60" dirty="0">
                <a:solidFill>
                  <a:srgbClr val="4285F4"/>
                </a:solidFill>
                <a:latin typeface="Tahoma"/>
                <a:cs typeface="Tahoma"/>
              </a:rPr>
              <a:t> </a:t>
            </a:r>
            <a:r>
              <a:rPr sz="1533" i="1" spc="-13" dirty="0">
                <a:solidFill>
                  <a:srgbClr val="4285F4"/>
                </a:solidFill>
                <a:latin typeface="Tahoma"/>
                <a:cs typeface="Tahoma"/>
              </a:rPr>
              <a:t>manifestazione</a:t>
            </a:r>
            <a:endParaRPr sz="1533">
              <a:latin typeface="Tahoma"/>
              <a:cs typeface="Tahoma"/>
            </a:endParaRPr>
          </a:p>
        </p:txBody>
      </p:sp>
      <p:sp>
        <p:nvSpPr>
          <p:cNvPr id="8" name="object 8"/>
          <p:cNvSpPr txBox="1"/>
          <p:nvPr/>
        </p:nvSpPr>
        <p:spPr>
          <a:xfrm>
            <a:off x="557968" y="4773910"/>
            <a:ext cx="8611447" cy="1420303"/>
          </a:xfrm>
          <a:prstGeom prst="rect">
            <a:avLst/>
          </a:prstGeom>
        </p:spPr>
        <p:txBody>
          <a:bodyPr vert="horz" wrap="square" lIns="0" tIns="16933" rIns="0" bIns="0" rtlCol="0">
            <a:spAutoFit/>
          </a:bodyPr>
          <a:lstStyle/>
          <a:p>
            <a:pPr marL="16933">
              <a:spcBef>
                <a:spcPts val="133"/>
              </a:spcBef>
            </a:pPr>
            <a:r>
              <a:rPr sz="1467" dirty="0">
                <a:latin typeface="Tahoma"/>
                <a:cs typeface="Tahoma"/>
              </a:rPr>
              <a:t>(1)</a:t>
            </a:r>
            <a:r>
              <a:rPr sz="1467" spc="120" dirty="0">
                <a:latin typeface="Tahoma"/>
                <a:cs typeface="Tahoma"/>
              </a:rPr>
              <a:t>  </a:t>
            </a:r>
            <a:r>
              <a:rPr sz="1467" dirty="0">
                <a:latin typeface="Tahoma"/>
                <a:cs typeface="Tahoma"/>
              </a:rPr>
              <a:t>Idoneità</a:t>
            </a:r>
            <a:r>
              <a:rPr sz="1467" spc="-27" dirty="0">
                <a:latin typeface="Tahoma"/>
                <a:cs typeface="Tahoma"/>
              </a:rPr>
              <a:t> </a:t>
            </a:r>
            <a:r>
              <a:rPr sz="1467" dirty="0">
                <a:latin typeface="Tahoma"/>
                <a:cs typeface="Tahoma"/>
              </a:rPr>
              <a:t>statica</a:t>
            </a:r>
            <a:r>
              <a:rPr sz="1467" spc="-33" dirty="0">
                <a:latin typeface="Tahoma"/>
                <a:cs typeface="Tahoma"/>
              </a:rPr>
              <a:t> </a:t>
            </a:r>
            <a:r>
              <a:rPr sz="1467" dirty="0">
                <a:latin typeface="Tahoma"/>
                <a:cs typeface="Tahoma"/>
              </a:rPr>
              <a:t>delle</a:t>
            </a:r>
            <a:r>
              <a:rPr sz="1467" spc="-13" dirty="0">
                <a:latin typeface="Tahoma"/>
                <a:cs typeface="Tahoma"/>
              </a:rPr>
              <a:t> </a:t>
            </a:r>
            <a:r>
              <a:rPr sz="1467" dirty="0">
                <a:latin typeface="Tahoma"/>
                <a:cs typeface="Tahoma"/>
              </a:rPr>
              <a:t>strutture</a:t>
            </a:r>
            <a:r>
              <a:rPr sz="1467" spc="-47" dirty="0">
                <a:latin typeface="Tahoma"/>
                <a:cs typeface="Tahoma"/>
              </a:rPr>
              <a:t> </a:t>
            </a:r>
            <a:r>
              <a:rPr sz="1467" dirty="0">
                <a:latin typeface="Tahoma"/>
                <a:cs typeface="Tahoma"/>
              </a:rPr>
              <a:t>allestite</a:t>
            </a:r>
            <a:r>
              <a:rPr sz="1467" spc="-60" dirty="0">
                <a:latin typeface="Tahoma"/>
                <a:cs typeface="Tahoma"/>
              </a:rPr>
              <a:t> </a:t>
            </a:r>
            <a:r>
              <a:rPr sz="1467" spc="-13" dirty="0">
                <a:latin typeface="Tahoma"/>
                <a:cs typeface="Tahoma"/>
              </a:rPr>
              <a:t>-</a:t>
            </a:r>
            <a:r>
              <a:rPr sz="1467" dirty="0">
                <a:latin typeface="Tahoma"/>
                <a:cs typeface="Tahoma"/>
              </a:rPr>
              <a:t>es.</a:t>
            </a:r>
            <a:r>
              <a:rPr sz="1467" spc="13" dirty="0">
                <a:latin typeface="Tahoma"/>
                <a:cs typeface="Tahoma"/>
              </a:rPr>
              <a:t> </a:t>
            </a:r>
            <a:r>
              <a:rPr sz="1467" spc="-13" dirty="0">
                <a:latin typeface="Tahoma"/>
                <a:cs typeface="Tahoma"/>
              </a:rPr>
              <a:t>palco-</a:t>
            </a:r>
            <a:endParaRPr sz="1467" dirty="0">
              <a:latin typeface="Tahoma"/>
              <a:cs typeface="Tahoma"/>
            </a:endParaRPr>
          </a:p>
          <a:p>
            <a:pPr marL="16933">
              <a:spcBef>
                <a:spcPts val="1653"/>
              </a:spcBef>
            </a:pPr>
            <a:r>
              <a:rPr sz="1467" dirty="0">
                <a:latin typeface="Tahoma"/>
                <a:cs typeface="Tahoma"/>
              </a:rPr>
              <a:t>(</a:t>
            </a:r>
            <a:r>
              <a:rPr lang="it-IT" sz="1467" dirty="0">
                <a:latin typeface="Tahoma"/>
                <a:cs typeface="Tahoma"/>
              </a:rPr>
              <a:t>2</a:t>
            </a:r>
            <a:r>
              <a:rPr sz="1467" dirty="0">
                <a:latin typeface="Tahoma"/>
                <a:cs typeface="Tahoma"/>
              </a:rPr>
              <a:t>)</a:t>
            </a:r>
            <a:r>
              <a:rPr sz="1467" spc="127" dirty="0">
                <a:latin typeface="Tahoma"/>
                <a:cs typeface="Tahoma"/>
              </a:rPr>
              <a:t>  </a:t>
            </a:r>
            <a:r>
              <a:rPr sz="1467" dirty="0">
                <a:latin typeface="Tahoma"/>
                <a:cs typeface="Tahoma"/>
              </a:rPr>
              <a:t>Dichiarazione</a:t>
            </a:r>
            <a:r>
              <a:rPr sz="1467" spc="280" dirty="0">
                <a:latin typeface="Tahoma"/>
                <a:cs typeface="Tahoma"/>
              </a:rPr>
              <a:t> </a:t>
            </a:r>
            <a:r>
              <a:rPr sz="1467" dirty="0">
                <a:latin typeface="Tahoma"/>
                <a:cs typeface="Tahoma"/>
              </a:rPr>
              <a:t>d'esecuzione</a:t>
            </a:r>
            <a:r>
              <a:rPr sz="1467" spc="280" dirty="0">
                <a:latin typeface="Tahoma"/>
                <a:cs typeface="Tahoma"/>
              </a:rPr>
              <a:t> </a:t>
            </a:r>
            <a:r>
              <a:rPr sz="1467" dirty="0">
                <a:latin typeface="Tahoma"/>
                <a:cs typeface="Tahoma"/>
              </a:rPr>
              <a:t>a</a:t>
            </a:r>
            <a:r>
              <a:rPr sz="1467" spc="272" dirty="0">
                <a:latin typeface="Tahoma"/>
                <a:cs typeface="Tahoma"/>
              </a:rPr>
              <a:t> </a:t>
            </a:r>
            <a:r>
              <a:rPr sz="1467" dirty="0">
                <a:latin typeface="Tahoma"/>
                <a:cs typeface="Tahoma"/>
              </a:rPr>
              <a:t>regola</a:t>
            </a:r>
            <a:r>
              <a:rPr sz="1467" spc="280" dirty="0">
                <a:latin typeface="Tahoma"/>
                <a:cs typeface="Tahoma"/>
              </a:rPr>
              <a:t> </a:t>
            </a:r>
            <a:r>
              <a:rPr sz="1467" dirty="0">
                <a:latin typeface="Tahoma"/>
                <a:cs typeface="Tahoma"/>
              </a:rPr>
              <a:t>d'arte</a:t>
            </a:r>
            <a:r>
              <a:rPr sz="1467" spc="272" dirty="0">
                <a:latin typeface="Tahoma"/>
                <a:cs typeface="Tahoma"/>
              </a:rPr>
              <a:t> </a:t>
            </a:r>
            <a:r>
              <a:rPr sz="1467" dirty="0">
                <a:latin typeface="Tahoma"/>
                <a:cs typeface="Tahoma"/>
              </a:rPr>
              <a:t>degli</a:t>
            </a:r>
            <a:r>
              <a:rPr sz="1467" spc="287" dirty="0">
                <a:latin typeface="Tahoma"/>
                <a:cs typeface="Tahoma"/>
              </a:rPr>
              <a:t> </a:t>
            </a:r>
            <a:r>
              <a:rPr sz="1467" dirty="0">
                <a:latin typeface="Tahoma"/>
                <a:cs typeface="Tahoma"/>
              </a:rPr>
              <a:t>eventuali</a:t>
            </a:r>
            <a:r>
              <a:rPr sz="1467" spc="267" dirty="0">
                <a:latin typeface="Tahoma"/>
                <a:cs typeface="Tahoma"/>
              </a:rPr>
              <a:t> </a:t>
            </a:r>
            <a:r>
              <a:rPr sz="1467" dirty="0">
                <a:latin typeface="Tahoma"/>
                <a:cs typeface="Tahoma"/>
              </a:rPr>
              <a:t>impianti</a:t>
            </a:r>
            <a:r>
              <a:rPr sz="1467" spc="280" dirty="0">
                <a:latin typeface="Tahoma"/>
                <a:cs typeface="Tahoma"/>
              </a:rPr>
              <a:t> </a:t>
            </a:r>
            <a:r>
              <a:rPr sz="1467" dirty="0">
                <a:latin typeface="Tahoma"/>
                <a:cs typeface="Tahoma"/>
              </a:rPr>
              <a:t>elettrici</a:t>
            </a:r>
            <a:r>
              <a:rPr sz="1467" spc="287" dirty="0">
                <a:latin typeface="Tahoma"/>
                <a:cs typeface="Tahoma"/>
              </a:rPr>
              <a:t> </a:t>
            </a:r>
            <a:r>
              <a:rPr sz="1467" dirty="0">
                <a:latin typeface="Tahoma"/>
                <a:cs typeface="Tahoma"/>
              </a:rPr>
              <a:t>installati,</a:t>
            </a:r>
            <a:r>
              <a:rPr sz="1467" spc="280" dirty="0">
                <a:latin typeface="Tahoma"/>
                <a:cs typeface="Tahoma"/>
              </a:rPr>
              <a:t> </a:t>
            </a:r>
            <a:r>
              <a:rPr sz="1467" dirty="0">
                <a:latin typeface="Tahoma"/>
                <a:cs typeface="Tahoma"/>
              </a:rPr>
              <a:t>redatta</a:t>
            </a:r>
            <a:r>
              <a:rPr sz="1467" spc="280" dirty="0">
                <a:latin typeface="Tahoma"/>
                <a:cs typeface="Tahoma"/>
              </a:rPr>
              <a:t> </a:t>
            </a:r>
            <a:r>
              <a:rPr sz="1467" spc="-33" dirty="0">
                <a:latin typeface="Tahoma"/>
                <a:cs typeface="Tahoma"/>
              </a:rPr>
              <a:t>da</a:t>
            </a:r>
            <a:endParaRPr sz="1467" dirty="0">
              <a:latin typeface="Tahoma"/>
              <a:cs typeface="Tahoma"/>
            </a:endParaRPr>
          </a:p>
          <a:p>
            <a:pPr marL="414856">
              <a:spcBef>
                <a:spcPts val="579"/>
              </a:spcBef>
            </a:pPr>
            <a:r>
              <a:rPr sz="1467" dirty="0">
                <a:latin typeface="Tahoma"/>
                <a:cs typeface="Tahoma"/>
              </a:rPr>
              <a:t>tecnici</a:t>
            </a:r>
            <a:r>
              <a:rPr sz="1467" spc="-13" dirty="0">
                <a:latin typeface="Tahoma"/>
                <a:cs typeface="Tahoma"/>
              </a:rPr>
              <a:t> </a:t>
            </a:r>
            <a:r>
              <a:rPr sz="1467" dirty="0">
                <a:latin typeface="Tahoma"/>
                <a:cs typeface="Tahoma"/>
              </a:rPr>
              <a:t>abilitati</a:t>
            </a:r>
            <a:r>
              <a:rPr sz="1467" spc="-40" dirty="0">
                <a:latin typeface="Tahoma"/>
                <a:cs typeface="Tahoma"/>
              </a:rPr>
              <a:t> </a:t>
            </a:r>
            <a:r>
              <a:rPr sz="1467" dirty="0">
                <a:latin typeface="Tahoma"/>
                <a:cs typeface="Tahoma"/>
              </a:rPr>
              <a:t>ai</a:t>
            </a:r>
            <a:r>
              <a:rPr sz="1467" spc="-20" dirty="0">
                <a:latin typeface="Tahoma"/>
                <a:cs typeface="Tahoma"/>
              </a:rPr>
              <a:t> </a:t>
            </a:r>
            <a:r>
              <a:rPr sz="1467" dirty="0">
                <a:latin typeface="Tahoma"/>
                <a:cs typeface="Tahoma"/>
              </a:rPr>
              <a:t>sensi</a:t>
            </a:r>
            <a:r>
              <a:rPr sz="1467" spc="-27" dirty="0">
                <a:latin typeface="Tahoma"/>
                <a:cs typeface="Tahoma"/>
              </a:rPr>
              <a:t> </a:t>
            </a:r>
            <a:r>
              <a:rPr sz="1467" dirty="0">
                <a:latin typeface="Tahoma"/>
                <a:cs typeface="Tahoma"/>
              </a:rPr>
              <a:t>della</a:t>
            </a:r>
            <a:r>
              <a:rPr sz="1467" spc="-20" dirty="0">
                <a:latin typeface="Tahoma"/>
                <a:cs typeface="Tahoma"/>
              </a:rPr>
              <a:t> </a:t>
            </a:r>
            <a:r>
              <a:rPr sz="1467" dirty="0">
                <a:latin typeface="Tahoma"/>
                <a:cs typeface="Tahoma"/>
              </a:rPr>
              <a:t>vigente</a:t>
            </a:r>
            <a:r>
              <a:rPr sz="1467" spc="-40" dirty="0">
                <a:latin typeface="Tahoma"/>
                <a:cs typeface="Tahoma"/>
              </a:rPr>
              <a:t> </a:t>
            </a:r>
            <a:r>
              <a:rPr sz="1467" spc="-13" dirty="0">
                <a:latin typeface="Tahoma"/>
                <a:cs typeface="Tahoma"/>
              </a:rPr>
              <a:t>normativa</a:t>
            </a:r>
            <a:endParaRPr sz="1467" dirty="0">
              <a:latin typeface="Tahoma"/>
              <a:cs typeface="Tahoma"/>
            </a:endParaRPr>
          </a:p>
          <a:p>
            <a:pPr marL="16933">
              <a:spcBef>
                <a:spcPts val="1647"/>
              </a:spcBef>
            </a:pPr>
            <a:r>
              <a:rPr sz="1467" dirty="0">
                <a:latin typeface="Tahoma"/>
                <a:cs typeface="Tahoma"/>
              </a:rPr>
              <a:t>(</a:t>
            </a:r>
            <a:r>
              <a:rPr lang="it-IT" sz="1467" dirty="0">
                <a:latin typeface="Tahoma"/>
                <a:cs typeface="Tahoma"/>
              </a:rPr>
              <a:t>3</a:t>
            </a:r>
            <a:r>
              <a:rPr sz="1467" dirty="0">
                <a:latin typeface="Tahoma"/>
                <a:cs typeface="Tahoma"/>
              </a:rPr>
              <a:t>)</a:t>
            </a:r>
            <a:r>
              <a:rPr sz="1467" spc="113" dirty="0">
                <a:latin typeface="Tahoma"/>
                <a:cs typeface="Tahoma"/>
              </a:rPr>
              <a:t>  </a:t>
            </a:r>
            <a:r>
              <a:rPr sz="1467" dirty="0">
                <a:latin typeface="Tahoma"/>
                <a:cs typeface="Tahoma"/>
              </a:rPr>
              <a:t>Dichiarazione</a:t>
            </a:r>
            <a:r>
              <a:rPr sz="1467" spc="-7" dirty="0">
                <a:latin typeface="Tahoma"/>
                <a:cs typeface="Tahoma"/>
              </a:rPr>
              <a:t> </a:t>
            </a:r>
            <a:r>
              <a:rPr sz="1467" dirty="0">
                <a:latin typeface="Tahoma"/>
                <a:cs typeface="Tahoma"/>
              </a:rPr>
              <a:t>inerente</a:t>
            </a:r>
            <a:r>
              <a:rPr sz="1467" spc="-40" dirty="0">
                <a:latin typeface="Tahoma"/>
                <a:cs typeface="Tahoma"/>
              </a:rPr>
              <a:t> </a:t>
            </a:r>
            <a:r>
              <a:rPr sz="1467" dirty="0">
                <a:latin typeface="Tahoma"/>
                <a:cs typeface="Tahoma"/>
              </a:rPr>
              <a:t>l’approntamento</a:t>
            </a:r>
            <a:r>
              <a:rPr sz="1467" spc="-20" dirty="0">
                <a:latin typeface="Tahoma"/>
                <a:cs typeface="Tahoma"/>
              </a:rPr>
              <a:t> </a:t>
            </a:r>
            <a:r>
              <a:rPr sz="1467" dirty="0">
                <a:latin typeface="Tahoma"/>
                <a:cs typeface="Tahoma"/>
              </a:rPr>
              <a:t>e</a:t>
            </a:r>
            <a:r>
              <a:rPr sz="1467" spc="-27" dirty="0">
                <a:latin typeface="Tahoma"/>
                <a:cs typeface="Tahoma"/>
              </a:rPr>
              <a:t> </a:t>
            </a:r>
            <a:r>
              <a:rPr sz="1467" dirty="0">
                <a:latin typeface="Tahoma"/>
                <a:cs typeface="Tahoma"/>
              </a:rPr>
              <a:t>l'idoneità</a:t>
            </a:r>
            <a:r>
              <a:rPr sz="1467" spc="-40" dirty="0">
                <a:latin typeface="Tahoma"/>
                <a:cs typeface="Tahoma"/>
              </a:rPr>
              <a:t> </a:t>
            </a:r>
            <a:r>
              <a:rPr sz="1467" dirty="0">
                <a:latin typeface="Tahoma"/>
                <a:cs typeface="Tahoma"/>
              </a:rPr>
              <a:t>dei</a:t>
            </a:r>
            <a:r>
              <a:rPr sz="1467" spc="-33" dirty="0">
                <a:latin typeface="Tahoma"/>
                <a:cs typeface="Tahoma"/>
              </a:rPr>
              <a:t> </a:t>
            </a:r>
            <a:r>
              <a:rPr sz="1467" dirty="0">
                <a:latin typeface="Tahoma"/>
                <a:cs typeface="Tahoma"/>
              </a:rPr>
              <a:t>mezzi</a:t>
            </a:r>
            <a:r>
              <a:rPr sz="1467" spc="-40" dirty="0">
                <a:latin typeface="Tahoma"/>
                <a:cs typeface="Tahoma"/>
              </a:rPr>
              <a:t> </a:t>
            </a:r>
            <a:r>
              <a:rPr sz="1467" spc="-13" dirty="0">
                <a:latin typeface="Tahoma"/>
                <a:cs typeface="Tahoma"/>
              </a:rPr>
              <a:t>antincendio.</a:t>
            </a:r>
            <a:endParaRPr sz="1467" dirty="0">
              <a:latin typeface="Tahoma"/>
              <a:cs typeface="Tahoma"/>
            </a:endParaRPr>
          </a:p>
        </p:txBody>
      </p:sp>
      <p:sp>
        <p:nvSpPr>
          <p:cNvPr id="9" name="Segnaposto piè di pagina 8">
            <a:extLst>
              <a:ext uri="{FF2B5EF4-FFF2-40B4-BE49-F238E27FC236}">
                <a16:creationId xmlns:a16="http://schemas.microsoft.com/office/drawing/2014/main" id="{2EABA81B-5644-DCBC-945F-DE498D590487}"/>
              </a:ext>
            </a:extLst>
          </p:cNvPr>
          <p:cNvSpPr>
            <a:spLocks noGrp="1"/>
          </p:cNvSpPr>
          <p:nvPr>
            <p:ph type="ftr" sz="quarter" idx="5"/>
          </p:nvPr>
        </p:nvSpPr>
        <p:spPr/>
        <p:txBody>
          <a:bodyPr/>
          <a:lstStyle/>
          <a:p>
            <a:r>
              <a:rPr lang="it-IT"/>
              <a:t>M.Serio-Riproduzione riservata -Palermo, 27 febbraio 2026 (ANCI SICILIA)</a:t>
            </a:r>
          </a:p>
        </p:txBody>
      </p:sp>
      <p:sp>
        <p:nvSpPr>
          <p:cNvPr id="10" name="Segnaposto numero diapositiva 9">
            <a:extLst>
              <a:ext uri="{FF2B5EF4-FFF2-40B4-BE49-F238E27FC236}">
                <a16:creationId xmlns:a16="http://schemas.microsoft.com/office/drawing/2014/main" id="{79D05483-B509-1390-6EED-F0EC3E59F7A2}"/>
              </a:ext>
            </a:extLst>
          </p:cNvPr>
          <p:cNvSpPr>
            <a:spLocks noGrp="1"/>
          </p:cNvSpPr>
          <p:nvPr>
            <p:ph type="sldNum" sz="quarter" idx="7"/>
          </p:nvPr>
        </p:nvSpPr>
        <p:spPr/>
        <p:txBody>
          <a:bodyPr/>
          <a:lstStyle/>
          <a:p>
            <a:fld id="{B6F15528-21DE-4FAA-801E-634DDDAF4B2B}" type="slidenum">
              <a:rPr lang="it-IT" smtClean="0"/>
              <a:t>98</a:t>
            </a:fld>
            <a:endParaRPr lang="it-IT"/>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FF0B43B-59DC-4B86-9C84-BC0CB5778A01}"/>
              </a:ext>
            </a:extLst>
          </p:cNvPr>
          <p:cNvSpPr txBox="1"/>
          <p:nvPr/>
        </p:nvSpPr>
        <p:spPr>
          <a:xfrm>
            <a:off x="1113183" y="424070"/>
            <a:ext cx="8797733" cy="4801314"/>
          </a:xfrm>
          <a:prstGeom prst="rect">
            <a:avLst/>
          </a:prstGeom>
          <a:noFill/>
        </p:spPr>
        <p:txBody>
          <a:bodyPr wrap="square">
            <a:spAutoFit/>
          </a:bodyPr>
          <a:lstStyle/>
          <a:p>
            <a:pPr algn="l"/>
            <a:r>
              <a:rPr lang="it-IT" sz="1800" b="1" i="0" u="none" strike="noStrike" baseline="0" dirty="0">
                <a:solidFill>
                  <a:srgbClr val="FF0000"/>
                </a:solidFill>
                <a:latin typeface="Arial" panose="020B0604020202020204" pitchFamily="34" charset="0"/>
              </a:rPr>
              <a:t>Ministero dell'interno - D.M. 19/08/1996</a:t>
            </a:r>
          </a:p>
          <a:p>
            <a:pPr algn="l"/>
            <a:r>
              <a:rPr lang="it-IT" sz="1800" b="1" i="0" u="none" strike="noStrike" baseline="0" dirty="0">
                <a:solidFill>
                  <a:srgbClr val="FF0000"/>
                </a:solidFill>
                <a:latin typeface="Arial" panose="020B0604020202020204" pitchFamily="34" charset="0"/>
              </a:rPr>
              <a:t>Approvazione della regola tecnica di prevenzione incendi per la progettazione,</a:t>
            </a:r>
          </a:p>
          <a:p>
            <a:pPr algn="l"/>
            <a:r>
              <a:rPr lang="it-IT" sz="1800" b="1" i="0" u="none" strike="noStrike" baseline="0" dirty="0">
                <a:solidFill>
                  <a:srgbClr val="FF0000"/>
                </a:solidFill>
                <a:latin typeface="Arial" panose="020B0604020202020204" pitchFamily="34" charset="0"/>
              </a:rPr>
              <a:t>costruzione ed esercizio dei locali di intrattenimento e di pubblico spettacolo</a:t>
            </a:r>
          </a:p>
          <a:p>
            <a:pPr algn="l"/>
            <a:r>
              <a:rPr lang="it-IT" sz="1800" b="1" i="0" u="none" strike="noStrike" baseline="0" dirty="0">
                <a:solidFill>
                  <a:srgbClr val="000000"/>
                </a:solidFill>
                <a:latin typeface="Arial" panose="020B0604020202020204" pitchFamily="34" charset="0"/>
              </a:rPr>
              <a:t>TITOLO IX</a:t>
            </a:r>
          </a:p>
          <a:p>
            <a:pPr algn="l"/>
            <a:r>
              <a:rPr lang="it-IT" sz="1800" b="1" i="0" u="none" strike="noStrike" baseline="0" dirty="0">
                <a:solidFill>
                  <a:srgbClr val="000000"/>
                </a:solidFill>
                <a:latin typeface="Arial" panose="020B0604020202020204" pitchFamily="34" charset="0"/>
              </a:rPr>
              <a:t>Luoghi e spazi all'aperto</a:t>
            </a:r>
          </a:p>
          <a:p>
            <a:pPr algn="l"/>
            <a:r>
              <a:rPr lang="it-IT" sz="1800" b="1" i="0" u="none" strike="noStrike" baseline="0" dirty="0">
                <a:solidFill>
                  <a:srgbClr val="002060"/>
                </a:solidFill>
                <a:latin typeface="Arial" panose="020B0604020202020204" pitchFamily="34" charset="0"/>
              </a:rPr>
              <a:t>L'installazione all'aperto, anche provvisoria, di strutture destinate ad</a:t>
            </a:r>
          </a:p>
          <a:p>
            <a:pPr algn="l"/>
            <a:r>
              <a:rPr lang="it-IT" sz="1800" b="1" i="0" u="none" strike="noStrike" baseline="0" dirty="0">
                <a:solidFill>
                  <a:srgbClr val="002060"/>
                </a:solidFill>
                <a:latin typeface="Arial" panose="020B0604020202020204" pitchFamily="34" charset="0"/>
              </a:rPr>
              <a:t>accogliere il pubblico o gli artisti deve essere rispondente alle disposizioni di</a:t>
            </a:r>
          </a:p>
          <a:p>
            <a:pPr algn="l"/>
            <a:r>
              <a:rPr lang="it-IT" sz="1800" b="1" i="0" u="none" strike="noStrike" baseline="0" dirty="0">
                <a:solidFill>
                  <a:srgbClr val="002060"/>
                </a:solidFill>
                <a:latin typeface="Arial" panose="020B0604020202020204" pitchFamily="34" charset="0"/>
              </a:rPr>
              <a:t>cui al presente decreto.</a:t>
            </a:r>
          </a:p>
          <a:p>
            <a:pPr algn="l"/>
            <a:r>
              <a:rPr lang="it-IT" sz="1800" b="0" i="0" u="none" strike="noStrike" baseline="0" dirty="0">
                <a:solidFill>
                  <a:srgbClr val="000000"/>
                </a:solidFill>
                <a:latin typeface="Arial" panose="020B0604020202020204" pitchFamily="34" charset="0"/>
              </a:rPr>
              <a:t>L'eventuale installazione di </a:t>
            </a:r>
            <a:r>
              <a:rPr lang="it-IT" sz="1800" b="1" i="0" u="none" strike="noStrike" baseline="0" dirty="0">
                <a:solidFill>
                  <a:srgbClr val="002060"/>
                </a:solidFill>
                <a:latin typeface="Arial" panose="020B0604020202020204" pitchFamily="34" charset="0"/>
              </a:rPr>
              <a:t>tribune </a:t>
            </a:r>
            <a:r>
              <a:rPr lang="it-IT" sz="1800" b="0" i="0" u="none" strike="noStrike" baseline="0" dirty="0">
                <a:solidFill>
                  <a:srgbClr val="000000"/>
                </a:solidFill>
                <a:latin typeface="Arial" panose="020B0604020202020204" pitchFamily="34" charset="0"/>
              </a:rPr>
              <a:t>deve essere conforme alle vigenti disposizioni</a:t>
            </a:r>
          </a:p>
          <a:p>
            <a:pPr algn="l"/>
            <a:r>
              <a:rPr lang="it-IT" sz="1800" b="0" i="0" u="none" strike="noStrike" baseline="0" dirty="0">
                <a:solidFill>
                  <a:srgbClr val="000000"/>
                </a:solidFill>
                <a:latin typeface="Arial" panose="020B0604020202020204" pitchFamily="34" charset="0"/>
              </a:rPr>
              <a:t>sugli impianti sportivi.</a:t>
            </a:r>
          </a:p>
          <a:p>
            <a:pPr algn="l"/>
            <a:r>
              <a:rPr lang="it-IT" sz="1800" b="1" i="0" u="none" strike="noStrike" baseline="0" dirty="0">
                <a:solidFill>
                  <a:srgbClr val="000000"/>
                </a:solidFill>
                <a:highlight>
                  <a:srgbClr val="FFFF00"/>
                </a:highlight>
                <a:latin typeface="Arial" panose="020B0604020202020204" pitchFamily="34" charset="0"/>
              </a:rPr>
              <a:t>Per i luoghi e spazi all'aperto, utilizzati occasionalmente ed esclusi dal campo</a:t>
            </a:r>
          </a:p>
          <a:p>
            <a:pPr algn="l"/>
            <a:r>
              <a:rPr lang="it-IT" sz="1800" b="1" i="0" u="none" strike="noStrike" baseline="0" dirty="0">
                <a:solidFill>
                  <a:srgbClr val="000000"/>
                </a:solidFill>
                <a:highlight>
                  <a:srgbClr val="FFFF00"/>
                </a:highlight>
                <a:latin typeface="Arial" panose="020B0604020202020204" pitchFamily="34" charset="0"/>
              </a:rPr>
              <a:t>di applicazione del presente decreto in quanto prive di specifiche attrezzature</a:t>
            </a:r>
          </a:p>
          <a:p>
            <a:pPr algn="l"/>
            <a:r>
              <a:rPr lang="it-IT" sz="1800" b="1" i="0" u="none" strike="noStrike" baseline="0" dirty="0">
                <a:solidFill>
                  <a:srgbClr val="000000"/>
                </a:solidFill>
                <a:highlight>
                  <a:srgbClr val="FFFF00"/>
                </a:highlight>
                <a:latin typeface="Arial" panose="020B0604020202020204" pitchFamily="34" charset="0"/>
              </a:rPr>
              <a:t>per lo stazionamento del pubblico, è fatto obbligo di produrre, alle autorità</a:t>
            </a:r>
          </a:p>
          <a:p>
            <a:pPr algn="l"/>
            <a:r>
              <a:rPr lang="it-IT" sz="1800" b="1" i="0" u="none" strike="noStrike" baseline="0" dirty="0">
                <a:solidFill>
                  <a:srgbClr val="000000"/>
                </a:solidFill>
                <a:highlight>
                  <a:srgbClr val="FFFF00"/>
                </a:highlight>
                <a:latin typeface="Arial" panose="020B0604020202020204" pitchFamily="34" charset="0"/>
              </a:rPr>
              <a:t>competenti al rilascio della licenza di esercizio</a:t>
            </a:r>
            <a:r>
              <a:rPr lang="it-IT" sz="1800" b="1" i="0" u="none" strike="noStrike" baseline="0" dirty="0">
                <a:solidFill>
                  <a:srgbClr val="C10000"/>
                </a:solidFill>
                <a:highlight>
                  <a:srgbClr val="FFFF00"/>
                </a:highlight>
                <a:latin typeface="Arial" panose="020B0604020202020204" pitchFamily="34" charset="0"/>
              </a:rPr>
              <a:t>, la idoneità statica delle</a:t>
            </a:r>
          </a:p>
          <a:p>
            <a:pPr algn="l"/>
            <a:r>
              <a:rPr lang="it-IT" sz="1800" b="1" i="0" u="none" strike="noStrike" baseline="0" dirty="0">
                <a:solidFill>
                  <a:srgbClr val="C10000"/>
                </a:solidFill>
                <a:highlight>
                  <a:srgbClr val="FFFF00"/>
                </a:highlight>
                <a:latin typeface="Arial" panose="020B0604020202020204" pitchFamily="34" charset="0"/>
              </a:rPr>
              <a:t>strutture allestite e la dichiarazione d'esecuzione a regola d'arte degli impianti</a:t>
            </a:r>
          </a:p>
          <a:p>
            <a:pPr algn="l"/>
            <a:r>
              <a:rPr lang="it-IT" sz="1800" b="1" i="0" u="none" strike="noStrike" baseline="0" dirty="0">
                <a:solidFill>
                  <a:srgbClr val="C10000"/>
                </a:solidFill>
                <a:highlight>
                  <a:srgbClr val="FFFF00"/>
                </a:highlight>
                <a:latin typeface="Arial" panose="020B0604020202020204" pitchFamily="34" charset="0"/>
              </a:rPr>
              <a:t>elettrici installati, a firma di tecnici abilitati, nonché l'approntamento e</a:t>
            </a:r>
          </a:p>
          <a:p>
            <a:pPr algn="l"/>
            <a:r>
              <a:rPr lang="it-IT" sz="1800" b="1" i="0" u="none" strike="noStrike" baseline="0" dirty="0">
                <a:solidFill>
                  <a:srgbClr val="C10000"/>
                </a:solidFill>
                <a:highlight>
                  <a:srgbClr val="FFFF00"/>
                </a:highlight>
                <a:latin typeface="Arial" panose="020B0604020202020204" pitchFamily="34" charset="0"/>
              </a:rPr>
              <a:t>l'idoneità dei mezzi antincendio.</a:t>
            </a:r>
            <a:endParaRPr lang="it-IT" dirty="0">
              <a:highlight>
                <a:srgbClr val="FFFF00"/>
              </a:highlight>
            </a:endParaRPr>
          </a:p>
        </p:txBody>
      </p:sp>
      <p:sp>
        <p:nvSpPr>
          <p:cNvPr id="2" name="Segnaposto piè di pagina 1">
            <a:extLst>
              <a:ext uri="{FF2B5EF4-FFF2-40B4-BE49-F238E27FC236}">
                <a16:creationId xmlns:a16="http://schemas.microsoft.com/office/drawing/2014/main" id="{930227D6-D632-7D6C-B68C-85CC50C87186}"/>
              </a:ext>
            </a:extLst>
          </p:cNvPr>
          <p:cNvSpPr>
            <a:spLocks noGrp="1"/>
          </p:cNvSpPr>
          <p:nvPr>
            <p:ph type="ftr" sz="quarter" idx="11"/>
          </p:nvPr>
        </p:nvSpPr>
        <p:spPr/>
        <p:txBody>
          <a:bodyPr/>
          <a:lstStyle/>
          <a:p>
            <a:r>
              <a:rPr lang="it-IT"/>
              <a:t>M.Serio-Riproduzione riservata -Palermo, 27 febbraio 2026 (ANCI SICILIA)</a:t>
            </a:r>
          </a:p>
        </p:txBody>
      </p:sp>
      <p:sp>
        <p:nvSpPr>
          <p:cNvPr id="4" name="Segnaposto numero diapositiva 3">
            <a:extLst>
              <a:ext uri="{FF2B5EF4-FFF2-40B4-BE49-F238E27FC236}">
                <a16:creationId xmlns:a16="http://schemas.microsoft.com/office/drawing/2014/main" id="{84E4EF2A-BB9F-5B9C-1888-D12B818530D1}"/>
              </a:ext>
            </a:extLst>
          </p:cNvPr>
          <p:cNvSpPr>
            <a:spLocks noGrp="1"/>
          </p:cNvSpPr>
          <p:nvPr>
            <p:ph type="sldNum" sz="quarter" idx="12"/>
          </p:nvPr>
        </p:nvSpPr>
        <p:spPr/>
        <p:txBody>
          <a:bodyPr/>
          <a:lstStyle/>
          <a:p>
            <a:fld id="{56C962FA-7BBA-42EA-B52A-38530D7E724D}" type="slidenum">
              <a:rPr lang="it-IT" smtClean="0"/>
              <a:t>99</a:t>
            </a:fld>
            <a:endParaRPr lang="it-IT"/>
          </a:p>
        </p:txBody>
      </p:sp>
    </p:spTree>
    <p:extLst>
      <p:ext uri="{BB962C8B-B14F-4D97-AF65-F5344CB8AC3E}">
        <p14:creationId xmlns:p14="http://schemas.microsoft.com/office/powerpoint/2010/main" val="3872372691"/>
      </p:ext>
    </p:extLst>
  </p:cSld>
  <p:clrMapOvr>
    <a:masterClrMapping/>
  </p:clrMapOvr>
</p:sld>
</file>

<file path=ppt/theme/theme1.xml><?xml version="1.0" encoding="utf-8"?>
<a:theme xmlns:a="http://schemas.openxmlformats.org/drawingml/2006/main" name="Tema di Office">
  <a:themeElements>
    <a:clrScheme name="Blu">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3977</TotalTime>
  <Words>16537</Words>
  <Application>Microsoft Office PowerPoint</Application>
  <PresentationFormat>Widescreen</PresentationFormat>
  <Paragraphs>1187</Paragraphs>
  <Slides>131</Slides>
  <Notes>12</Notes>
  <HiddenSlides>0</HiddenSlides>
  <MMClips>0</MMClips>
  <ScaleCrop>false</ScaleCrop>
  <HeadingPairs>
    <vt:vector size="6" baseType="variant">
      <vt:variant>
        <vt:lpstr>Caratteri utilizzati</vt:lpstr>
      </vt:variant>
      <vt:variant>
        <vt:i4>26</vt:i4>
      </vt:variant>
      <vt:variant>
        <vt:lpstr>Tema</vt:lpstr>
      </vt:variant>
      <vt:variant>
        <vt:i4>1</vt:i4>
      </vt:variant>
      <vt:variant>
        <vt:lpstr>Titoli diapositive</vt:lpstr>
      </vt:variant>
      <vt:variant>
        <vt:i4>131</vt:i4>
      </vt:variant>
    </vt:vector>
  </HeadingPairs>
  <TitlesOfParts>
    <vt:vector size="158" baseType="lpstr">
      <vt:lpstr>ＭＳ Ｐゴシック</vt:lpstr>
      <vt:lpstr>ABCDE E+ Times New</vt:lpstr>
      <vt:lpstr>ABCDE E+ Times New Roman,</vt:lpstr>
      <vt:lpstr>Aleo-Bold</vt:lpstr>
      <vt:lpstr>Aleo-Light</vt:lpstr>
      <vt:lpstr>Aptos</vt:lpstr>
      <vt:lpstr>Aptos Display</vt:lpstr>
      <vt:lpstr>Arial</vt:lpstr>
      <vt:lpstr>Arial Black</vt:lpstr>
      <vt:lpstr>Arial,Bold</vt:lpstr>
      <vt:lpstr>Calibri</vt:lpstr>
      <vt:lpstr>CIDFont+F3</vt:lpstr>
      <vt:lpstr>Courier New</vt:lpstr>
      <vt:lpstr>FiraSans-Bold</vt:lpstr>
      <vt:lpstr>FiraSans-Regular</vt:lpstr>
      <vt:lpstr>Garamond</vt:lpstr>
      <vt:lpstr>Segoe UI Emoji</vt:lpstr>
      <vt:lpstr>SymbolMT</vt:lpstr>
      <vt:lpstr>Tahoma</vt:lpstr>
      <vt:lpstr>Times New Roman</vt:lpstr>
      <vt:lpstr>TimesNewRomanPS-BoldMT</vt:lpstr>
      <vt:lpstr>TimesNewRomanPS-ItalicMT</vt:lpstr>
      <vt:lpstr>TimesNewRomanPSMT</vt:lpstr>
      <vt:lpstr>Tw Cen MT</vt:lpstr>
      <vt:lpstr>Wingdings</vt:lpstr>
      <vt:lpstr>Wingdings 2</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semplificazione amministrativa è un fattore chiave per la crescita del Paese e rappresenta un impegno che tutti i Governi portano avanti con determinazione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SCIA</vt:lpstr>
      <vt:lpstr>Dalla DIA alla SCIA</vt:lpstr>
      <vt:lpstr>Che cos’è la S.C.I.A?</vt:lpstr>
      <vt:lpstr> SCIA</vt:lpstr>
      <vt:lpstr>Inizio attività</vt:lpstr>
      <vt:lpstr>Presentazione standard di PowerPoint</vt:lpstr>
      <vt:lpstr>Presentazione standard di PowerPoint</vt:lpstr>
      <vt:lpstr>Presentazione standard di PowerPoint</vt:lpstr>
      <vt:lpstr>Contenuti della S.C.I.A.</vt:lpstr>
      <vt:lpstr>La Semplificazione e il SUAP</vt:lpstr>
      <vt:lpstr>Presentazione standard di PowerPoint</vt:lpstr>
      <vt:lpstr>Origini del S.U.A.P.</vt:lpstr>
      <vt:lpstr>Che cosa è</vt:lpstr>
      <vt:lpstr>Cosa fa</vt:lpstr>
      <vt:lpstr>A chi si rivolge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S.C.I.A. PER GLI SPETTACOLI DAL VIVO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PROCEDIMENTI AMMINISTRATIVI DA ATTIVARE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Mario Vincenzo Serio</dc:creator>
  <cp:lastModifiedBy>Mario Vincenzo Serio</cp:lastModifiedBy>
  <cp:revision>79</cp:revision>
  <dcterms:created xsi:type="dcterms:W3CDTF">2026-02-06T15:05:46Z</dcterms:created>
  <dcterms:modified xsi:type="dcterms:W3CDTF">2026-02-24T12:59:22Z</dcterms:modified>
</cp:coreProperties>
</file>