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68" r:id="rId4"/>
    <p:sldId id="266" r:id="rId5"/>
    <p:sldId id="276" r:id="rId6"/>
    <p:sldId id="273" r:id="rId7"/>
    <p:sldId id="274" r:id="rId8"/>
    <p:sldId id="287" r:id="rId9"/>
    <p:sldId id="275" r:id="rId10"/>
    <p:sldId id="271" r:id="rId11"/>
    <p:sldId id="272" r:id="rId12"/>
    <p:sldId id="279" r:id="rId13"/>
    <p:sldId id="278" r:id="rId14"/>
    <p:sldId id="283" r:id="rId15"/>
    <p:sldId id="281" r:id="rId16"/>
    <p:sldId id="282" r:id="rId17"/>
    <p:sldId id="286"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9E4AA-881D-4FDC-A4EF-F7DC180ACAF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8F3B1DF-122F-4147-9247-4D0D9669AD0F}">
      <dgm:prSet/>
      <dgm:spPr/>
      <dgm:t>
        <a:bodyPr/>
        <a:lstStyle/>
        <a:p>
          <a:r>
            <a:rPr lang="it-IT"/>
            <a:t>Dare alloggio o ospitare uno straniero, anche se parente o affine.</a:t>
          </a:r>
          <a:endParaRPr lang="en-US"/>
        </a:p>
      </dgm:t>
    </dgm:pt>
    <dgm:pt modelId="{ECEEAEE7-EA49-4809-AB4F-7B1BEA8A9B83}" type="parTrans" cxnId="{00AADCB2-623B-4D50-8426-D49202254912}">
      <dgm:prSet/>
      <dgm:spPr/>
      <dgm:t>
        <a:bodyPr/>
        <a:lstStyle/>
        <a:p>
          <a:endParaRPr lang="en-US"/>
        </a:p>
      </dgm:t>
    </dgm:pt>
    <dgm:pt modelId="{2D5D4E36-3853-4E8F-BFD2-61254BC3F5E1}" type="sibTrans" cxnId="{00AADCB2-623B-4D50-8426-D49202254912}">
      <dgm:prSet/>
      <dgm:spPr/>
      <dgm:t>
        <a:bodyPr/>
        <a:lstStyle/>
        <a:p>
          <a:endParaRPr lang="en-US"/>
        </a:p>
      </dgm:t>
    </dgm:pt>
    <dgm:pt modelId="{6DDFE269-D83A-4850-B671-A2B407BFD715}">
      <dgm:prSet/>
      <dgm:spPr/>
      <dgm:t>
        <a:bodyPr/>
        <a:lstStyle/>
        <a:p>
          <a:r>
            <a:rPr lang="it-IT"/>
            <a:t>Assumere uno straniero alle proprie dipendenze per qualsiasi causa.</a:t>
          </a:r>
          <a:endParaRPr lang="en-US"/>
        </a:p>
      </dgm:t>
    </dgm:pt>
    <dgm:pt modelId="{C22E35A6-2DEC-4F32-BFFB-CE10E48CF908}" type="parTrans" cxnId="{65EF0410-8408-47E9-89C1-0B4B193C3E5F}">
      <dgm:prSet/>
      <dgm:spPr/>
      <dgm:t>
        <a:bodyPr/>
        <a:lstStyle/>
        <a:p>
          <a:endParaRPr lang="en-US"/>
        </a:p>
      </dgm:t>
    </dgm:pt>
    <dgm:pt modelId="{62CBFFE3-0AD6-4986-BD53-19D15853B3AB}" type="sibTrans" cxnId="{65EF0410-8408-47E9-89C1-0B4B193C3E5F}">
      <dgm:prSet/>
      <dgm:spPr/>
      <dgm:t>
        <a:bodyPr/>
        <a:lstStyle/>
        <a:p>
          <a:endParaRPr lang="en-US"/>
        </a:p>
      </dgm:t>
    </dgm:pt>
    <dgm:pt modelId="{582FD09B-B00B-4C29-810A-F872D8EF7C2F}">
      <dgm:prSet/>
      <dgm:spPr/>
      <dgm:t>
        <a:bodyPr/>
        <a:lstStyle/>
        <a:p>
          <a:r>
            <a:rPr lang="it-IT"/>
            <a:t>Cedere la proprietà o il godimento di beni immobili (rustici o urbani) a uno straniero. </a:t>
          </a:r>
          <a:endParaRPr lang="en-US"/>
        </a:p>
      </dgm:t>
    </dgm:pt>
    <dgm:pt modelId="{719098A5-DCC9-44DF-9EEA-EF7FC6565410}" type="parTrans" cxnId="{0C3F462E-9CF2-4BBF-9666-178F72869823}">
      <dgm:prSet/>
      <dgm:spPr/>
      <dgm:t>
        <a:bodyPr/>
        <a:lstStyle/>
        <a:p>
          <a:endParaRPr lang="en-US"/>
        </a:p>
      </dgm:t>
    </dgm:pt>
    <dgm:pt modelId="{4AE7D5B8-DB60-445F-BACA-F2A7E49EDF3F}" type="sibTrans" cxnId="{0C3F462E-9CF2-4BBF-9666-178F72869823}">
      <dgm:prSet/>
      <dgm:spPr/>
      <dgm:t>
        <a:bodyPr/>
        <a:lstStyle/>
        <a:p>
          <a:endParaRPr lang="en-US"/>
        </a:p>
      </dgm:t>
    </dgm:pt>
    <dgm:pt modelId="{872BCD3B-176C-49C5-8FE3-8BAC5BAA637D}" type="pres">
      <dgm:prSet presAssocID="{8C19E4AA-881D-4FDC-A4EF-F7DC180ACAFB}" presName="linear" presStyleCnt="0">
        <dgm:presLayoutVars>
          <dgm:animLvl val="lvl"/>
          <dgm:resizeHandles val="exact"/>
        </dgm:presLayoutVars>
      </dgm:prSet>
      <dgm:spPr/>
    </dgm:pt>
    <dgm:pt modelId="{775C3D23-797A-4476-9463-A0591C3B4550}" type="pres">
      <dgm:prSet presAssocID="{C8F3B1DF-122F-4147-9247-4D0D9669AD0F}" presName="parentText" presStyleLbl="node1" presStyleIdx="0" presStyleCnt="3">
        <dgm:presLayoutVars>
          <dgm:chMax val="0"/>
          <dgm:bulletEnabled val="1"/>
        </dgm:presLayoutVars>
      </dgm:prSet>
      <dgm:spPr/>
    </dgm:pt>
    <dgm:pt modelId="{CF44A6E5-31D1-436B-9E4B-6A4831857134}" type="pres">
      <dgm:prSet presAssocID="{2D5D4E36-3853-4E8F-BFD2-61254BC3F5E1}" presName="spacer" presStyleCnt="0"/>
      <dgm:spPr/>
    </dgm:pt>
    <dgm:pt modelId="{B146BB35-D43B-476A-B259-3396BD0091C9}" type="pres">
      <dgm:prSet presAssocID="{6DDFE269-D83A-4850-B671-A2B407BFD715}" presName="parentText" presStyleLbl="node1" presStyleIdx="1" presStyleCnt="3">
        <dgm:presLayoutVars>
          <dgm:chMax val="0"/>
          <dgm:bulletEnabled val="1"/>
        </dgm:presLayoutVars>
      </dgm:prSet>
      <dgm:spPr/>
    </dgm:pt>
    <dgm:pt modelId="{F2767BF6-560D-44E3-9459-6DD3B7141DC8}" type="pres">
      <dgm:prSet presAssocID="{62CBFFE3-0AD6-4986-BD53-19D15853B3AB}" presName="spacer" presStyleCnt="0"/>
      <dgm:spPr/>
    </dgm:pt>
    <dgm:pt modelId="{E6121C58-180C-4448-AB0C-53464AD52641}" type="pres">
      <dgm:prSet presAssocID="{582FD09B-B00B-4C29-810A-F872D8EF7C2F}" presName="parentText" presStyleLbl="node1" presStyleIdx="2" presStyleCnt="3">
        <dgm:presLayoutVars>
          <dgm:chMax val="0"/>
          <dgm:bulletEnabled val="1"/>
        </dgm:presLayoutVars>
      </dgm:prSet>
      <dgm:spPr/>
    </dgm:pt>
  </dgm:ptLst>
  <dgm:cxnLst>
    <dgm:cxn modelId="{B0BB3609-0CD9-4CAF-9C06-DFB98E1C6451}" type="presOf" srcId="{C8F3B1DF-122F-4147-9247-4D0D9669AD0F}" destId="{775C3D23-797A-4476-9463-A0591C3B4550}" srcOrd="0" destOrd="0" presId="urn:microsoft.com/office/officeart/2005/8/layout/vList2"/>
    <dgm:cxn modelId="{65EF0410-8408-47E9-89C1-0B4B193C3E5F}" srcId="{8C19E4AA-881D-4FDC-A4EF-F7DC180ACAFB}" destId="{6DDFE269-D83A-4850-B671-A2B407BFD715}" srcOrd="1" destOrd="0" parTransId="{C22E35A6-2DEC-4F32-BFFB-CE10E48CF908}" sibTransId="{62CBFFE3-0AD6-4986-BD53-19D15853B3AB}"/>
    <dgm:cxn modelId="{0C3F462E-9CF2-4BBF-9666-178F72869823}" srcId="{8C19E4AA-881D-4FDC-A4EF-F7DC180ACAFB}" destId="{582FD09B-B00B-4C29-810A-F872D8EF7C2F}" srcOrd="2" destOrd="0" parTransId="{719098A5-DCC9-44DF-9EEA-EF7FC6565410}" sibTransId="{4AE7D5B8-DB60-445F-BACA-F2A7E49EDF3F}"/>
    <dgm:cxn modelId="{63FC0D46-2D26-4617-9DB9-D35E904E893E}" type="presOf" srcId="{8C19E4AA-881D-4FDC-A4EF-F7DC180ACAFB}" destId="{872BCD3B-176C-49C5-8FE3-8BAC5BAA637D}" srcOrd="0" destOrd="0" presId="urn:microsoft.com/office/officeart/2005/8/layout/vList2"/>
    <dgm:cxn modelId="{9DD0C981-B01A-47E3-93A9-7DBC3F743E29}" type="presOf" srcId="{582FD09B-B00B-4C29-810A-F872D8EF7C2F}" destId="{E6121C58-180C-4448-AB0C-53464AD52641}" srcOrd="0" destOrd="0" presId="urn:microsoft.com/office/officeart/2005/8/layout/vList2"/>
    <dgm:cxn modelId="{00AADCB2-623B-4D50-8426-D49202254912}" srcId="{8C19E4AA-881D-4FDC-A4EF-F7DC180ACAFB}" destId="{C8F3B1DF-122F-4147-9247-4D0D9669AD0F}" srcOrd="0" destOrd="0" parTransId="{ECEEAEE7-EA49-4809-AB4F-7B1BEA8A9B83}" sibTransId="{2D5D4E36-3853-4E8F-BFD2-61254BC3F5E1}"/>
    <dgm:cxn modelId="{2D6FBFD9-3134-4ADA-BCE1-E778F8B9BED4}" type="presOf" srcId="{6DDFE269-D83A-4850-B671-A2B407BFD715}" destId="{B146BB35-D43B-476A-B259-3396BD0091C9}" srcOrd="0" destOrd="0" presId="urn:microsoft.com/office/officeart/2005/8/layout/vList2"/>
    <dgm:cxn modelId="{44377A52-52F9-4D5F-BCF2-1C91D9267A28}" type="presParOf" srcId="{872BCD3B-176C-49C5-8FE3-8BAC5BAA637D}" destId="{775C3D23-797A-4476-9463-A0591C3B4550}" srcOrd="0" destOrd="0" presId="urn:microsoft.com/office/officeart/2005/8/layout/vList2"/>
    <dgm:cxn modelId="{9CD86B51-1028-48FE-B0A6-58069A5B7E5C}" type="presParOf" srcId="{872BCD3B-176C-49C5-8FE3-8BAC5BAA637D}" destId="{CF44A6E5-31D1-436B-9E4B-6A4831857134}" srcOrd="1" destOrd="0" presId="urn:microsoft.com/office/officeart/2005/8/layout/vList2"/>
    <dgm:cxn modelId="{C05EA19C-0EB8-4613-9D44-9746A9ECD8F2}" type="presParOf" srcId="{872BCD3B-176C-49C5-8FE3-8BAC5BAA637D}" destId="{B146BB35-D43B-476A-B259-3396BD0091C9}" srcOrd="2" destOrd="0" presId="urn:microsoft.com/office/officeart/2005/8/layout/vList2"/>
    <dgm:cxn modelId="{3EA39B11-106C-4765-A45D-C93AF715BA64}" type="presParOf" srcId="{872BCD3B-176C-49C5-8FE3-8BAC5BAA637D}" destId="{F2767BF6-560D-44E3-9459-6DD3B7141DC8}" srcOrd="3" destOrd="0" presId="urn:microsoft.com/office/officeart/2005/8/layout/vList2"/>
    <dgm:cxn modelId="{8F2C63F3-4D23-43CD-B8A7-F7589F94024A}" type="presParOf" srcId="{872BCD3B-176C-49C5-8FE3-8BAC5BAA637D}" destId="{E6121C58-180C-4448-AB0C-53464AD5264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EDC818-C6B0-4774-AE60-05C6148785D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E7B3633-E2CD-4255-B462-53BD3FA1F926}">
      <dgm:prSet/>
      <dgm:spPr/>
      <dgm:t>
        <a:bodyPr/>
        <a:lstStyle/>
        <a:p>
          <a:pPr>
            <a:lnSpc>
              <a:spcPct val="100000"/>
            </a:lnSpc>
          </a:pPr>
          <a:r>
            <a:rPr lang="it-IT"/>
            <a:t>La violazione di questo obbligo (mancata comunicazione o ritardo oltre le 48 ore) comporta una sanzione amministrativa pecuniaria che va da 160 a 3.500 euro. </a:t>
          </a:r>
          <a:endParaRPr lang="en-US"/>
        </a:p>
      </dgm:t>
    </dgm:pt>
    <dgm:pt modelId="{FBFE9099-4174-4ADE-80F6-4FE52911431A}" type="parTrans" cxnId="{B5D2F600-2EEB-4A7D-A108-849C66409215}">
      <dgm:prSet/>
      <dgm:spPr/>
      <dgm:t>
        <a:bodyPr/>
        <a:lstStyle/>
        <a:p>
          <a:endParaRPr lang="en-US"/>
        </a:p>
      </dgm:t>
    </dgm:pt>
    <dgm:pt modelId="{06C6B55B-BD13-4091-9AC2-44A6044A78AC}" type="sibTrans" cxnId="{B5D2F600-2EEB-4A7D-A108-849C66409215}">
      <dgm:prSet/>
      <dgm:spPr/>
      <dgm:t>
        <a:bodyPr/>
        <a:lstStyle/>
        <a:p>
          <a:endParaRPr lang="en-US"/>
        </a:p>
      </dgm:t>
    </dgm:pt>
    <dgm:pt modelId="{B5B684E4-D2FC-4957-B3F2-30F002C7495F}">
      <dgm:prSet/>
      <dgm:spPr/>
      <dgm:t>
        <a:bodyPr/>
        <a:lstStyle/>
        <a:p>
          <a:endParaRPr lang="en-US" dirty="0"/>
        </a:p>
      </dgm:t>
    </dgm:pt>
    <dgm:pt modelId="{14A9189E-0FDC-4969-9645-F79728D26F39}" type="parTrans" cxnId="{F09E837C-8534-47DA-AE21-D680E66ED313}">
      <dgm:prSet/>
      <dgm:spPr/>
      <dgm:t>
        <a:bodyPr/>
        <a:lstStyle/>
        <a:p>
          <a:endParaRPr lang="en-US"/>
        </a:p>
      </dgm:t>
    </dgm:pt>
    <dgm:pt modelId="{A09AAEB1-F49E-48E4-8CF1-986A552F3A4B}" type="sibTrans" cxnId="{F09E837C-8534-47DA-AE21-D680E66ED313}">
      <dgm:prSet/>
      <dgm:spPr/>
      <dgm:t>
        <a:bodyPr/>
        <a:lstStyle/>
        <a:p>
          <a:endParaRPr lang="en-US"/>
        </a:p>
      </dgm:t>
    </dgm:pt>
    <dgm:pt modelId="{40450116-83A7-4418-A424-21F6EB591881}">
      <dgm:prSet/>
      <dgm:spPr/>
      <dgm:t>
        <a:bodyPr/>
        <a:lstStyle/>
        <a:p>
          <a:pPr>
            <a:lnSpc>
              <a:spcPct val="100000"/>
            </a:lnSpc>
          </a:pPr>
          <a:r>
            <a:rPr lang="it-IT"/>
            <a:t>Se l'alloggio è fornito a titolo oneroso a uno straniero irregolare (privo di titolo di soggiorno) per trarne ingiusto profitto, si rischia la reclusione da sei mesi a tre anni. </a:t>
          </a:r>
          <a:endParaRPr lang="en-US"/>
        </a:p>
      </dgm:t>
    </dgm:pt>
    <dgm:pt modelId="{4B3FCBD2-CF33-44BD-916E-FE8CCC5C1FCF}" type="parTrans" cxnId="{03DC9BAE-4A1F-473C-9CC5-86B045927FCF}">
      <dgm:prSet/>
      <dgm:spPr/>
      <dgm:t>
        <a:bodyPr/>
        <a:lstStyle/>
        <a:p>
          <a:endParaRPr lang="en-US"/>
        </a:p>
      </dgm:t>
    </dgm:pt>
    <dgm:pt modelId="{287F5F57-171A-4666-87F4-5A1A932034B3}" type="sibTrans" cxnId="{03DC9BAE-4A1F-473C-9CC5-86B045927FCF}">
      <dgm:prSet/>
      <dgm:spPr/>
      <dgm:t>
        <a:bodyPr/>
        <a:lstStyle/>
        <a:p>
          <a:endParaRPr lang="en-US"/>
        </a:p>
      </dgm:t>
    </dgm:pt>
    <dgm:pt modelId="{60A37A73-1F00-40E6-9F11-7DC62DD1ECCF}" type="pres">
      <dgm:prSet presAssocID="{B8EDC818-C6B0-4774-AE60-05C6148785D1}" presName="linear" presStyleCnt="0">
        <dgm:presLayoutVars>
          <dgm:animLvl val="lvl"/>
          <dgm:resizeHandles val="exact"/>
        </dgm:presLayoutVars>
      </dgm:prSet>
      <dgm:spPr/>
    </dgm:pt>
    <dgm:pt modelId="{E511C932-B615-4353-9384-8033E1D16CEB}" type="pres">
      <dgm:prSet presAssocID="{6E7B3633-E2CD-4255-B462-53BD3FA1F926}" presName="parentText" presStyleLbl="node1" presStyleIdx="0" presStyleCnt="3">
        <dgm:presLayoutVars>
          <dgm:chMax val="0"/>
          <dgm:bulletEnabled val="1"/>
        </dgm:presLayoutVars>
      </dgm:prSet>
      <dgm:spPr/>
    </dgm:pt>
    <dgm:pt modelId="{A4F0C72F-D3DA-405A-A961-2D06ED7F7FF1}" type="pres">
      <dgm:prSet presAssocID="{06C6B55B-BD13-4091-9AC2-44A6044A78AC}" presName="spacer" presStyleCnt="0"/>
      <dgm:spPr/>
    </dgm:pt>
    <dgm:pt modelId="{D2235A70-E922-46A7-91AF-3666B28EA0A3}" type="pres">
      <dgm:prSet presAssocID="{B5B684E4-D2FC-4957-B3F2-30F002C7495F}" presName="parentText" presStyleLbl="node1" presStyleIdx="1" presStyleCnt="3">
        <dgm:presLayoutVars>
          <dgm:chMax val="0"/>
          <dgm:bulletEnabled val="1"/>
        </dgm:presLayoutVars>
      </dgm:prSet>
      <dgm:spPr/>
    </dgm:pt>
    <dgm:pt modelId="{5D1B4631-B962-411A-91CA-115B6624A805}" type="pres">
      <dgm:prSet presAssocID="{A09AAEB1-F49E-48E4-8CF1-986A552F3A4B}" presName="spacer" presStyleCnt="0"/>
      <dgm:spPr/>
    </dgm:pt>
    <dgm:pt modelId="{6F64D22B-1465-49C4-B133-88176B38B566}" type="pres">
      <dgm:prSet presAssocID="{40450116-83A7-4418-A424-21F6EB591881}" presName="parentText" presStyleLbl="node1" presStyleIdx="2" presStyleCnt="3">
        <dgm:presLayoutVars>
          <dgm:chMax val="0"/>
          <dgm:bulletEnabled val="1"/>
        </dgm:presLayoutVars>
      </dgm:prSet>
      <dgm:spPr/>
    </dgm:pt>
  </dgm:ptLst>
  <dgm:cxnLst>
    <dgm:cxn modelId="{B5D2F600-2EEB-4A7D-A108-849C66409215}" srcId="{B8EDC818-C6B0-4774-AE60-05C6148785D1}" destId="{6E7B3633-E2CD-4255-B462-53BD3FA1F926}" srcOrd="0" destOrd="0" parTransId="{FBFE9099-4174-4ADE-80F6-4FE52911431A}" sibTransId="{06C6B55B-BD13-4091-9AC2-44A6044A78AC}"/>
    <dgm:cxn modelId="{F09E837C-8534-47DA-AE21-D680E66ED313}" srcId="{B8EDC818-C6B0-4774-AE60-05C6148785D1}" destId="{B5B684E4-D2FC-4957-B3F2-30F002C7495F}" srcOrd="1" destOrd="0" parTransId="{14A9189E-0FDC-4969-9645-F79728D26F39}" sibTransId="{A09AAEB1-F49E-48E4-8CF1-986A552F3A4B}"/>
    <dgm:cxn modelId="{1D6C3E93-F7AF-4937-AF72-D1B045E984BB}" type="presOf" srcId="{40450116-83A7-4418-A424-21F6EB591881}" destId="{6F64D22B-1465-49C4-B133-88176B38B566}" srcOrd="0" destOrd="0" presId="urn:microsoft.com/office/officeart/2005/8/layout/vList2"/>
    <dgm:cxn modelId="{03DC9BAE-4A1F-473C-9CC5-86B045927FCF}" srcId="{B8EDC818-C6B0-4774-AE60-05C6148785D1}" destId="{40450116-83A7-4418-A424-21F6EB591881}" srcOrd="2" destOrd="0" parTransId="{4B3FCBD2-CF33-44BD-916E-FE8CCC5C1FCF}" sibTransId="{287F5F57-171A-4666-87F4-5A1A932034B3}"/>
    <dgm:cxn modelId="{C3CD76DE-3BEE-49C4-8DA9-BAFC68DD23F5}" type="presOf" srcId="{B8EDC818-C6B0-4774-AE60-05C6148785D1}" destId="{60A37A73-1F00-40E6-9F11-7DC62DD1ECCF}" srcOrd="0" destOrd="0" presId="urn:microsoft.com/office/officeart/2005/8/layout/vList2"/>
    <dgm:cxn modelId="{256E4FDF-01E4-4CCD-9D3F-631D783003AB}" type="presOf" srcId="{B5B684E4-D2FC-4957-B3F2-30F002C7495F}" destId="{D2235A70-E922-46A7-91AF-3666B28EA0A3}" srcOrd="0" destOrd="0" presId="urn:microsoft.com/office/officeart/2005/8/layout/vList2"/>
    <dgm:cxn modelId="{D3C89EE0-0D24-4219-8317-7A045F26DF74}" type="presOf" srcId="{6E7B3633-E2CD-4255-B462-53BD3FA1F926}" destId="{E511C932-B615-4353-9384-8033E1D16CEB}" srcOrd="0" destOrd="0" presId="urn:microsoft.com/office/officeart/2005/8/layout/vList2"/>
    <dgm:cxn modelId="{8A32D4EE-BFAA-4E2B-B403-4C659541C48F}" type="presParOf" srcId="{60A37A73-1F00-40E6-9F11-7DC62DD1ECCF}" destId="{E511C932-B615-4353-9384-8033E1D16CEB}" srcOrd="0" destOrd="0" presId="urn:microsoft.com/office/officeart/2005/8/layout/vList2"/>
    <dgm:cxn modelId="{20F79B09-F8E2-4E9B-B81E-6625BDDEB1B5}" type="presParOf" srcId="{60A37A73-1F00-40E6-9F11-7DC62DD1ECCF}" destId="{A4F0C72F-D3DA-405A-A961-2D06ED7F7FF1}" srcOrd="1" destOrd="0" presId="urn:microsoft.com/office/officeart/2005/8/layout/vList2"/>
    <dgm:cxn modelId="{77DAB3E0-068C-4E0D-A02D-D906ECA23093}" type="presParOf" srcId="{60A37A73-1F00-40E6-9F11-7DC62DD1ECCF}" destId="{D2235A70-E922-46A7-91AF-3666B28EA0A3}" srcOrd="2" destOrd="0" presId="urn:microsoft.com/office/officeart/2005/8/layout/vList2"/>
    <dgm:cxn modelId="{7399DEE1-2E4C-49DB-9D4C-047AED23A032}" type="presParOf" srcId="{60A37A73-1F00-40E6-9F11-7DC62DD1ECCF}" destId="{5D1B4631-B962-411A-91CA-115B6624A805}" srcOrd="3" destOrd="0" presId="urn:microsoft.com/office/officeart/2005/8/layout/vList2"/>
    <dgm:cxn modelId="{4C6E2C0B-3167-4073-ADFD-79D6212F5238}" type="presParOf" srcId="{60A37A73-1F00-40E6-9F11-7DC62DD1ECCF}" destId="{6F64D22B-1465-49C4-B133-88176B38B5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89E8A8-9EB7-4844-BCA5-E4F602B093B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699DB7A-546A-404F-8D57-FEF6EBA66E97}">
      <dgm:prSet/>
      <dgm:spPr/>
      <dgm:t>
        <a:bodyPr/>
        <a:lstStyle/>
        <a:p>
          <a:r>
            <a:rPr lang="it-IT"/>
            <a:t>Perché la comunicazione sia valida, devi allegare: </a:t>
          </a:r>
          <a:endParaRPr lang="en-US"/>
        </a:p>
      </dgm:t>
    </dgm:pt>
    <dgm:pt modelId="{2F8809DD-2FEF-4631-A438-EA9A96121762}" type="parTrans" cxnId="{39FBB728-C7B3-42C8-9580-A9EE0D7E3546}">
      <dgm:prSet/>
      <dgm:spPr/>
      <dgm:t>
        <a:bodyPr/>
        <a:lstStyle/>
        <a:p>
          <a:endParaRPr lang="en-US"/>
        </a:p>
      </dgm:t>
    </dgm:pt>
    <dgm:pt modelId="{36CE505A-E8FE-4B4E-88A2-6C7504BDD6DE}" type="sibTrans" cxnId="{39FBB728-C7B3-42C8-9580-A9EE0D7E3546}">
      <dgm:prSet/>
      <dgm:spPr/>
      <dgm:t>
        <a:bodyPr/>
        <a:lstStyle/>
        <a:p>
          <a:endParaRPr lang="en-US"/>
        </a:p>
      </dgm:t>
    </dgm:pt>
    <dgm:pt modelId="{70F673A0-ADDF-4465-B929-1CBE02F992FC}">
      <dgm:prSet/>
      <dgm:spPr/>
      <dgm:t>
        <a:bodyPr/>
        <a:lstStyle/>
        <a:p>
          <a:r>
            <a:rPr lang="it-IT" dirty="0"/>
            <a:t>Copia del documento d'identità dell'ospitante </a:t>
          </a:r>
          <a:endParaRPr lang="en-US" dirty="0"/>
        </a:p>
      </dgm:t>
    </dgm:pt>
    <dgm:pt modelId="{ADAE4F86-7EAF-4031-B57A-3F346B461642}" type="parTrans" cxnId="{67E2E4B1-B2B7-4210-8B8F-B17DA4894FF4}">
      <dgm:prSet/>
      <dgm:spPr/>
      <dgm:t>
        <a:bodyPr/>
        <a:lstStyle/>
        <a:p>
          <a:endParaRPr lang="en-US"/>
        </a:p>
      </dgm:t>
    </dgm:pt>
    <dgm:pt modelId="{BF8D3892-B3EE-4464-B770-D6E6F7E17656}" type="sibTrans" cxnId="{67E2E4B1-B2B7-4210-8B8F-B17DA4894FF4}">
      <dgm:prSet/>
      <dgm:spPr/>
      <dgm:t>
        <a:bodyPr/>
        <a:lstStyle/>
        <a:p>
          <a:endParaRPr lang="en-US"/>
        </a:p>
      </dgm:t>
    </dgm:pt>
    <dgm:pt modelId="{9E361D02-7F7C-4109-858A-CD21D0AC75EF}">
      <dgm:prSet/>
      <dgm:spPr/>
      <dgm:t>
        <a:bodyPr/>
        <a:lstStyle/>
        <a:p>
          <a:r>
            <a:rPr lang="it-IT"/>
            <a:t>Copia del passaporto (pagine dei dati e visto) o del permesso di soggiorno dell'ospite.</a:t>
          </a:r>
          <a:endParaRPr lang="en-US"/>
        </a:p>
      </dgm:t>
    </dgm:pt>
    <dgm:pt modelId="{DC349B92-73A6-4669-BBB7-A6A4AAFE7F20}" type="parTrans" cxnId="{4FF127A4-7C1A-453C-B048-A9678FA495B9}">
      <dgm:prSet/>
      <dgm:spPr/>
      <dgm:t>
        <a:bodyPr/>
        <a:lstStyle/>
        <a:p>
          <a:endParaRPr lang="en-US"/>
        </a:p>
      </dgm:t>
    </dgm:pt>
    <dgm:pt modelId="{1AE817C8-CC5B-4879-A38D-457EB76D73ED}" type="sibTrans" cxnId="{4FF127A4-7C1A-453C-B048-A9678FA495B9}">
      <dgm:prSet/>
      <dgm:spPr/>
      <dgm:t>
        <a:bodyPr/>
        <a:lstStyle/>
        <a:p>
          <a:endParaRPr lang="en-US"/>
        </a:p>
      </dgm:t>
    </dgm:pt>
    <dgm:pt modelId="{534566EF-82BC-4BCA-855C-FEAD822C886B}">
      <dgm:prSet/>
      <dgm:spPr/>
      <dgm:t>
        <a:bodyPr/>
        <a:lstStyle/>
        <a:p>
          <a:r>
            <a:rPr lang="it-IT"/>
            <a:t>Copia del titolo che dimostra la disponibilità dell'alloggio (es. contratto di affitto, atto di proprietà o visura catastale). </a:t>
          </a:r>
          <a:endParaRPr lang="en-US"/>
        </a:p>
      </dgm:t>
    </dgm:pt>
    <dgm:pt modelId="{0B3718D2-4F6D-4646-832D-A7AEF0D8D177}" type="parTrans" cxnId="{AE38C4C4-8768-4C4B-9968-94E9AE06F192}">
      <dgm:prSet/>
      <dgm:spPr/>
      <dgm:t>
        <a:bodyPr/>
        <a:lstStyle/>
        <a:p>
          <a:endParaRPr lang="en-US"/>
        </a:p>
      </dgm:t>
    </dgm:pt>
    <dgm:pt modelId="{011C0612-0AD1-4D98-9FD8-806CA1B4FF8C}" type="sibTrans" cxnId="{AE38C4C4-8768-4C4B-9968-94E9AE06F192}">
      <dgm:prSet/>
      <dgm:spPr/>
      <dgm:t>
        <a:bodyPr/>
        <a:lstStyle/>
        <a:p>
          <a:endParaRPr lang="en-US"/>
        </a:p>
      </dgm:t>
    </dgm:pt>
    <dgm:pt modelId="{1737DC89-7408-4EB7-8386-6876E2ECD78A}" type="pres">
      <dgm:prSet presAssocID="{7189E8A8-9EB7-4844-BCA5-E4F602B093B2}" presName="linear" presStyleCnt="0">
        <dgm:presLayoutVars>
          <dgm:animLvl val="lvl"/>
          <dgm:resizeHandles val="exact"/>
        </dgm:presLayoutVars>
      </dgm:prSet>
      <dgm:spPr/>
    </dgm:pt>
    <dgm:pt modelId="{9FCA3B30-D7E3-485E-AA39-B5976BD71336}" type="pres">
      <dgm:prSet presAssocID="{5699DB7A-546A-404F-8D57-FEF6EBA66E97}" presName="parentText" presStyleLbl="node1" presStyleIdx="0" presStyleCnt="4">
        <dgm:presLayoutVars>
          <dgm:chMax val="0"/>
          <dgm:bulletEnabled val="1"/>
        </dgm:presLayoutVars>
      </dgm:prSet>
      <dgm:spPr/>
    </dgm:pt>
    <dgm:pt modelId="{D5961CA7-1314-471F-BA38-3A1E71B4C641}" type="pres">
      <dgm:prSet presAssocID="{36CE505A-E8FE-4B4E-88A2-6C7504BDD6DE}" presName="spacer" presStyleCnt="0"/>
      <dgm:spPr/>
    </dgm:pt>
    <dgm:pt modelId="{426C4206-51AE-4269-A310-D3470AE2159B}" type="pres">
      <dgm:prSet presAssocID="{70F673A0-ADDF-4465-B929-1CBE02F992FC}" presName="parentText" presStyleLbl="node1" presStyleIdx="1" presStyleCnt="4">
        <dgm:presLayoutVars>
          <dgm:chMax val="0"/>
          <dgm:bulletEnabled val="1"/>
        </dgm:presLayoutVars>
      </dgm:prSet>
      <dgm:spPr/>
    </dgm:pt>
    <dgm:pt modelId="{4CB855C0-40FB-4A8A-9F8A-E6F2480E091F}" type="pres">
      <dgm:prSet presAssocID="{BF8D3892-B3EE-4464-B770-D6E6F7E17656}" presName="spacer" presStyleCnt="0"/>
      <dgm:spPr/>
    </dgm:pt>
    <dgm:pt modelId="{DA9A68C4-07DC-476A-81BD-88333105D7A2}" type="pres">
      <dgm:prSet presAssocID="{9E361D02-7F7C-4109-858A-CD21D0AC75EF}" presName="parentText" presStyleLbl="node1" presStyleIdx="2" presStyleCnt="4">
        <dgm:presLayoutVars>
          <dgm:chMax val="0"/>
          <dgm:bulletEnabled val="1"/>
        </dgm:presLayoutVars>
      </dgm:prSet>
      <dgm:spPr/>
    </dgm:pt>
    <dgm:pt modelId="{C2CDD55A-7D1F-47FE-832C-801302B5A7B0}" type="pres">
      <dgm:prSet presAssocID="{1AE817C8-CC5B-4879-A38D-457EB76D73ED}" presName="spacer" presStyleCnt="0"/>
      <dgm:spPr/>
    </dgm:pt>
    <dgm:pt modelId="{5D3BA452-DCF1-44FF-907B-2F3ABB9026FA}" type="pres">
      <dgm:prSet presAssocID="{534566EF-82BC-4BCA-855C-FEAD822C886B}" presName="parentText" presStyleLbl="node1" presStyleIdx="3" presStyleCnt="4">
        <dgm:presLayoutVars>
          <dgm:chMax val="0"/>
          <dgm:bulletEnabled val="1"/>
        </dgm:presLayoutVars>
      </dgm:prSet>
      <dgm:spPr/>
    </dgm:pt>
  </dgm:ptLst>
  <dgm:cxnLst>
    <dgm:cxn modelId="{39FBB728-C7B3-42C8-9580-A9EE0D7E3546}" srcId="{7189E8A8-9EB7-4844-BCA5-E4F602B093B2}" destId="{5699DB7A-546A-404F-8D57-FEF6EBA66E97}" srcOrd="0" destOrd="0" parTransId="{2F8809DD-2FEF-4631-A438-EA9A96121762}" sibTransId="{36CE505A-E8FE-4B4E-88A2-6C7504BDD6DE}"/>
    <dgm:cxn modelId="{133DDC3A-D206-4D25-BA8F-90C3F043675B}" type="presOf" srcId="{9E361D02-7F7C-4109-858A-CD21D0AC75EF}" destId="{DA9A68C4-07DC-476A-81BD-88333105D7A2}" srcOrd="0" destOrd="0" presId="urn:microsoft.com/office/officeart/2005/8/layout/vList2"/>
    <dgm:cxn modelId="{49696066-FD0D-40F4-9581-C5AA14503787}" type="presOf" srcId="{5699DB7A-546A-404F-8D57-FEF6EBA66E97}" destId="{9FCA3B30-D7E3-485E-AA39-B5976BD71336}" srcOrd="0" destOrd="0" presId="urn:microsoft.com/office/officeart/2005/8/layout/vList2"/>
    <dgm:cxn modelId="{88BCD076-452C-40E8-8036-B442B7BB7E6F}" type="presOf" srcId="{70F673A0-ADDF-4465-B929-1CBE02F992FC}" destId="{426C4206-51AE-4269-A310-D3470AE2159B}" srcOrd="0" destOrd="0" presId="urn:microsoft.com/office/officeart/2005/8/layout/vList2"/>
    <dgm:cxn modelId="{4FF127A4-7C1A-453C-B048-A9678FA495B9}" srcId="{7189E8A8-9EB7-4844-BCA5-E4F602B093B2}" destId="{9E361D02-7F7C-4109-858A-CD21D0AC75EF}" srcOrd="2" destOrd="0" parTransId="{DC349B92-73A6-4669-BBB7-A6A4AAFE7F20}" sibTransId="{1AE817C8-CC5B-4879-A38D-457EB76D73ED}"/>
    <dgm:cxn modelId="{67E2E4B1-B2B7-4210-8B8F-B17DA4894FF4}" srcId="{7189E8A8-9EB7-4844-BCA5-E4F602B093B2}" destId="{70F673A0-ADDF-4465-B929-1CBE02F992FC}" srcOrd="1" destOrd="0" parTransId="{ADAE4F86-7EAF-4031-B57A-3F346B461642}" sibTransId="{BF8D3892-B3EE-4464-B770-D6E6F7E17656}"/>
    <dgm:cxn modelId="{0003C5C2-2028-4A81-94D7-9B4B6D961757}" type="presOf" srcId="{534566EF-82BC-4BCA-855C-FEAD822C886B}" destId="{5D3BA452-DCF1-44FF-907B-2F3ABB9026FA}" srcOrd="0" destOrd="0" presId="urn:microsoft.com/office/officeart/2005/8/layout/vList2"/>
    <dgm:cxn modelId="{AE38C4C4-8768-4C4B-9968-94E9AE06F192}" srcId="{7189E8A8-9EB7-4844-BCA5-E4F602B093B2}" destId="{534566EF-82BC-4BCA-855C-FEAD822C886B}" srcOrd="3" destOrd="0" parTransId="{0B3718D2-4F6D-4646-832D-A7AEF0D8D177}" sibTransId="{011C0612-0AD1-4D98-9FD8-806CA1B4FF8C}"/>
    <dgm:cxn modelId="{A301F6CA-8CDC-41B6-9264-6DB3B063641E}" type="presOf" srcId="{7189E8A8-9EB7-4844-BCA5-E4F602B093B2}" destId="{1737DC89-7408-4EB7-8386-6876E2ECD78A}" srcOrd="0" destOrd="0" presId="urn:microsoft.com/office/officeart/2005/8/layout/vList2"/>
    <dgm:cxn modelId="{89FEF9AE-2A9D-48E3-A985-B201FA4267A6}" type="presParOf" srcId="{1737DC89-7408-4EB7-8386-6876E2ECD78A}" destId="{9FCA3B30-D7E3-485E-AA39-B5976BD71336}" srcOrd="0" destOrd="0" presId="urn:microsoft.com/office/officeart/2005/8/layout/vList2"/>
    <dgm:cxn modelId="{43621C85-DFE2-4F5F-AA05-6698A74E218F}" type="presParOf" srcId="{1737DC89-7408-4EB7-8386-6876E2ECD78A}" destId="{D5961CA7-1314-471F-BA38-3A1E71B4C641}" srcOrd="1" destOrd="0" presId="urn:microsoft.com/office/officeart/2005/8/layout/vList2"/>
    <dgm:cxn modelId="{03C391CB-9D0E-4C99-B068-F2794A6BE46F}" type="presParOf" srcId="{1737DC89-7408-4EB7-8386-6876E2ECD78A}" destId="{426C4206-51AE-4269-A310-D3470AE2159B}" srcOrd="2" destOrd="0" presId="urn:microsoft.com/office/officeart/2005/8/layout/vList2"/>
    <dgm:cxn modelId="{F7D8F41D-A9A9-4E06-A68E-9B596DB5A63C}" type="presParOf" srcId="{1737DC89-7408-4EB7-8386-6876E2ECD78A}" destId="{4CB855C0-40FB-4A8A-9F8A-E6F2480E091F}" srcOrd="3" destOrd="0" presId="urn:microsoft.com/office/officeart/2005/8/layout/vList2"/>
    <dgm:cxn modelId="{CAC742A2-8286-41EC-A569-D4B87DEA79AB}" type="presParOf" srcId="{1737DC89-7408-4EB7-8386-6876E2ECD78A}" destId="{DA9A68C4-07DC-476A-81BD-88333105D7A2}" srcOrd="4" destOrd="0" presId="urn:microsoft.com/office/officeart/2005/8/layout/vList2"/>
    <dgm:cxn modelId="{D5A3A875-A831-41EF-846A-2EE5864EAF8D}" type="presParOf" srcId="{1737DC89-7408-4EB7-8386-6876E2ECD78A}" destId="{C2CDD55A-7D1F-47FE-832C-801302B5A7B0}" srcOrd="5" destOrd="0" presId="urn:microsoft.com/office/officeart/2005/8/layout/vList2"/>
    <dgm:cxn modelId="{1342507B-E97A-4466-B186-B9D42778C4E8}" type="presParOf" srcId="{1737DC89-7408-4EB7-8386-6876E2ECD78A}" destId="{5D3BA452-DCF1-44FF-907B-2F3ABB9026F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C46126-E775-49C0-93AE-14D6DE5CD8C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45FC50F-95C9-4AB9-9E59-550AEF5010B6}">
      <dgm:prSet/>
      <dgm:spPr/>
      <dgm:t>
        <a:bodyPr/>
        <a:lstStyle/>
        <a:p>
          <a:r>
            <a:rPr lang="it-IT"/>
            <a:t>PEC: All'indirizzo della Questura o del Commissariato di zona (è il metodo più veloce e tracciabile).</a:t>
          </a:r>
          <a:endParaRPr lang="en-US"/>
        </a:p>
      </dgm:t>
    </dgm:pt>
    <dgm:pt modelId="{85CC3510-28B8-439F-8445-86307530B1B8}" type="parTrans" cxnId="{73EEE402-4064-42AD-8E28-ACF577D8FC6F}">
      <dgm:prSet/>
      <dgm:spPr/>
      <dgm:t>
        <a:bodyPr/>
        <a:lstStyle/>
        <a:p>
          <a:endParaRPr lang="en-US"/>
        </a:p>
      </dgm:t>
    </dgm:pt>
    <dgm:pt modelId="{3656D535-33A3-453C-B2CF-EA8021C6ADE5}" type="sibTrans" cxnId="{73EEE402-4064-42AD-8E28-ACF577D8FC6F}">
      <dgm:prSet/>
      <dgm:spPr/>
      <dgm:t>
        <a:bodyPr/>
        <a:lstStyle/>
        <a:p>
          <a:endParaRPr lang="en-US"/>
        </a:p>
      </dgm:t>
    </dgm:pt>
    <dgm:pt modelId="{BBD6A763-1F15-4295-A54E-6D8EA77E3F21}">
      <dgm:prSet/>
      <dgm:spPr/>
      <dgm:t>
        <a:bodyPr/>
        <a:lstStyle/>
        <a:p>
          <a:r>
            <a:rPr lang="it-IT"/>
            <a:t>Raccomandata A/R: Indirizzata all'autorità locale di Pubblica Sicurezza.</a:t>
          </a:r>
          <a:endParaRPr lang="en-US"/>
        </a:p>
      </dgm:t>
    </dgm:pt>
    <dgm:pt modelId="{772CB497-1286-40D2-8028-1452B76776E4}" type="parTrans" cxnId="{BD7A77AA-6BF4-4696-9F79-0903E1658153}">
      <dgm:prSet/>
      <dgm:spPr/>
      <dgm:t>
        <a:bodyPr/>
        <a:lstStyle/>
        <a:p>
          <a:endParaRPr lang="en-US"/>
        </a:p>
      </dgm:t>
    </dgm:pt>
    <dgm:pt modelId="{426E00B7-5666-459E-8416-3985B5B7C1E1}" type="sibTrans" cxnId="{BD7A77AA-6BF4-4696-9F79-0903E1658153}">
      <dgm:prSet/>
      <dgm:spPr/>
      <dgm:t>
        <a:bodyPr/>
        <a:lstStyle/>
        <a:p>
          <a:endParaRPr lang="en-US"/>
        </a:p>
      </dgm:t>
    </dgm:pt>
    <dgm:pt modelId="{C581C6DD-0F14-4361-9B6C-4522372FF482}">
      <dgm:prSet/>
      <dgm:spPr/>
      <dgm:t>
        <a:bodyPr/>
        <a:lstStyle/>
        <a:p>
          <a:r>
            <a:rPr lang="it-IT"/>
            <a:t>Consegna a mano: Direttamente all'Ufficio Immigrazione della Questura o al Commissariato competente.</a:t>
          </a:r>
          <a:endParaRPr lang="en-US"/>
        </a:p>
      </dgm:t>
    </dgm:pt>
    <dgm:pt modelId="{0580F43A-8EE2-470E-BEEA-DFCA3F2983C4}" type="parTrans" cxnId="{01201D3A-2246-40A3-B255-D7E8DE2653C8}">
      <dgm:prSet/>
      <dgm:spPr/>
      <dgm:t>
        <a:bodyPr/>
        <a:lstStyle/>
        <a:p>
          <a:endParaRPr lang="en-US"/>
        </a:p>
      </dgm:t>
    </dgm:pt>
    <dgm:pt modelId="{A2D3DFD7-AF8D-442B-A7E1-3BD836060C86}" type="sibTrans" cxnId="{01201D3A-2246-40A3-B255-D7E8DE2653C8}">
      <dgm:prSet/>
      <dgm:spPr/>
      <dgm:t>
        <a:bodyPr/>
        <a:lstStyle/>
        <a:p>
          <a:endParaRPr lang="en-US"/>
        </a:p>
      </dgm:t>
    </dgm:pt>
    <dgm:pt modelId="{BABDCC58-B5B3-4BD9-9FC3-8CD5D0CECA6B}" type="pres">
      <dgm:prSet presAssocID="{5BC46126-E775-49C0-93AE-14D6DE5CD8C8}" presName="linear" presStyleCnt="0">
        <dgm:presLayoutVars>
          <dgm:animLvl val="lvl"/>
          <dgm:resizeHandles val="exact"/>
        </dgm:presLayoutVars>
      </dgm:prSet>
      <dgm:spPr/>
    </dgm:pt>
    <dgm:pt modelId="{E90E6312-C944-4DD9-BC45-3E183EEFC6CC}" type="pres">
      <dgm:prSet presAssocID="{F45FC50F-95C9-4AB9-9E59-550AEF5010B6}" presName="parentText" presStyleLbl="node1" presStyleIdx="0" presStyleCnt="3">
        <dgm:presLayoutVars>
          <dgm:chMax val="0"/>
          <dgm:bulletEnabled val="1"/>
        </dgm:presLayoutVars>
      </dgm:prSet>
      <dgm:spPr/>
    </dgm:pt>
    <dgm:pt modelId="{858B58D6-6DD4-4033-B422-DE696676A356}" type="pres">
      <dgm:prSet presAssocID="{3656D535-33A3-453C-B2CF-EA8021C6ADE5}" presName="spacer" presStyleCnt="0"/>
      <dgm:spPr/>
    </dgm:pt>
    <dgm:pt modelId="{01CAF678-7DC5-4CA6-BC05-AD8947122048}" type="pres">
      <dgm:prSet presAssocID="{BBD6A763-1F15-4295-A54E-6D8EA77E3F21}" presName="parentText" presStyleLbl="node1" presStyleIdx="1" presStyleCnt="3">
        <dgm:presLayoutVars>
          <dgm:chMax val="0"/>
          <dgm:bulletEnabled val="1"/>
        </dgm:presLayoutVars>
      </dgm:prSet>
      <dgm:spPr/>
    </dgm:pt>
    <dgm:pt modelId="{9C20A901-D007-4681-860A-5732218521AD}" type="pres">
      <dgm:prSet presAssocID="{426E00B7-5666-459E-8416-3985B5B7C1E1}" presName="spacer" presStyleCnt="0"/>
      <dgm:spPr/>
    </dgm:pt>
    <dgm:pt modelId="{9B8821A1-C083-493E-9342-F6F49E9FAF7F}" type="pres">
      <dgm:prSet presAssocID="{C581C6DD-0F14-4361-9B6C-4522372FF482}" presName="parentText" presStyleLbl="node1" presStyleIdx="2" presStyleCnt="3">
        <dgm:presLayoutVars>
          <dgm:chMax val="0"/>
          <dgm:bulletEnabled val="1"/>
        </dgm:presLayoutVars>
      </dgm:prSet>
      <dgm:spPr/>
    </dgm:pt>
  </dgm:ptLst>
  <dgm:cxnLst>
    <dgm:cxn modelId="{73EEE402-4064-42AD-8E28-ACF577D8FC6F}" srcId="{5BC46126-E775-49C0-93AE-14D6DE5CD8C8}" destId="{F45FC50F-95C9-4AB9-9E59-550AEF5010B6}" srcOrd="0" destOrd="0" parTransId="{85CC3510-28B8-439F-8445-86307530B1B8}" sibTransId="{3656D535-33A3-453C-B2CF-EA8021C6ADE5}"/>
    <dgm:cxn modelId="{01201D3A-2246-40A3-B255-D7E8DE2653C8}" srcId="{5BC46126-E775-49C0-93AE-14D6DE5CD8C8}" destId="{C581C6DD-0F14-4361-9B6C-4522372FF482}" srcOrd="2" destOrd="0" parTransId="{0580F43A-8EE2-470E-BEEA-DFCA3F2983C4}" sibTransId="{A2D3DFD7-AF8D-442B-A7E1-3BD836060C86}"/>
    <dgm:cxn modelId="{8A44835E-05E6-40F4-9C5B-449A0D79016B}" type="presOf" srcId="{BBD6A763-1F15-4295-A54E-6D8EA77E3F21}" destId="{01CAF678-7DC5-4CA6-BC05-AD8947122048}" srcOrd="0" destOrd="0" presId="urn:microsoft.com/office/officeart/2005/8/layout/vList2"/>
    <dgm:cxn modelId="{89AD8F7C-CC9B-4724-A9C1-D0E766B6B3D8}" type="presOf" srcId="{5BC46126-E775-49C0-93AE-14D6DE5CD8C8}" destId="{BABDCC58-B5B3-4BD9-9FC3-8CD5D0CECA6B}" srcOrd="0" destOrd="0" presId="urn:microsoft.com/office/officeart/2005/8/layout/vList2"/>
    <dgm:cxn modelId="{BD7A77AA-6BF4-4696-9F79-0903E1658153}" srcId="{5BC46126-E775-49C0-93AE-14D6DE5CD8C8}" destId="{BBD6A763-1F15-4295-A54E-6D8EA77E3F21}" srcOrd="1" destOrd="0" parTransId="{772CB497-1286-40D2-8028-1452B76776E4}" sibTransId="{426E00B7-5666-459E-8416-3985B5B7C1E1}"/>
    <dgm:cxn modelId="{27DAC0C3-DECD-4AF4-A1E5-0B8216E4B778}" type="presOf" srcId="{C581C6DD-0F14-4361-9B6C-4522372FF482}" destId="{9B8821A1-C083-493E-9342-F6F49E9FAF7F}" srcOrd="0" destOrd="0" presId="urn:microsoft.com/office/officeart/2005/8/layout/vList2"/>
    <dgm:cxn modelId="{52F414CC-2E1E-4E38-87E6-031E8EEFFCC3}" type="presOf" srcId="{F45FC50F-95C9-4AB9-9E59-550AEF5010B6}" destId="{E90E6312-C944-4DD9-BC45-3E183EEFC6CC}" srcOrd="0" destOrd="0" presId="urn:microsoft.com/office/officeart/2005/8/layout/vList2"/>
    <dgm:cxn modelId="{DE017710-6D09-49D2-B537-6A465307D226}" type="presParOf" srcId="{BABDCC58-B5B3-4BD9-9FC3-8CD5D0CECA6B}" destId="{E90E6312-C944-4DD9-BC45-3E183EEFC6CC}" srcOrd="0" destOrd="0" presId="urn:microsoft.com/office/officeart/2005/8/layout/vList2"/>
    <dgm:cxn modelId="{56DD88D0-2D20-4180-A030-BC42ED94C6A7}" type="presParOf" srcId="{BABDCC58-B5B3-4BD9-9FC3-8CD5D0CECA6B}" destId="{858B58D6-6DD4-4033-B422-DE696676A356}" srcOrd="1" destOrd="0" presId="urn:microsoft.com/office/officeart/2005/8/layout/vList2"/>
    <dgm:cxn modelId="{6E39E605-8775-4418-A4B8-B2291AE91E26}" type="presParOf" srcId="{BABDCC58-B5B3-4BD9-9FC3-8CD5D0CECA6B}" destId="{01CAF678-7DC5-4CA6-BC05-AD8947122048}" srcOrd="2" destOrd="0" presId="urn:microsoft.com/office/officeart/2005/8/layout/vList2"/>
    <dgm:cxn modelId="{E23F2EA2-F386-48F6-979A-4607D7F061B8}" type="presParOf" srcId="{BABDCC58-B5B3-4BD9-9FC3-8CD5D0CECA6B}" destId="{9C20A901-D007-4681-860A-5732218521AD}" srcOrd="3" destOrd="0" presId="urn:microsoft.com/office/officeart/2005/8/layout/vList2"/>
    <dgm:cxn modelId="{A7010DCD-532A-4B34-83FB-7B10629D8A0F}" type="presParOf" srcId="{BABDCC58-B5B3-4BD9-9FC3-8CD5D0CECA6B}" destId="{9B8821A1-C083-493E-9342-F6F49E9FAF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807D32-1E5E-4D89-AAE4-757C327CEB2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D638E90-6F2C-4358-A2B3-B21B2A137824}">
      <dgm:prSet/>
      <dgm:spPr/>
      <dgm:t>
        <a:bodyPr/>
        <a:lstStyle/>
        <a:p>
          <a:r>
            <a:rPr lang="it-IT"/>
            <a:t>Per poter lavorare in Italia il cittadino straniero non comunitario deve essere in possesso del permesso di soggiorno che abilita al lavoro.</a:t>
          </a:r>
          <a:endParaRPr lang="en-US"/>
        </a:p>
      </dgm:t>
    </dgm:pt>
    <dgm:pt modelId="{00D4474D-7BE9-4D4A-A652-EED13ABC31EF}" type="parTrans" cxnId="{5519C583-D2D1-4002-8D91-37B01E446734}">
      <dgm:prSet/>
      <dgm:spPr/>
      <dgm:t>
        <a:bodyPr/>
        <a:lstStyle/>
        <a:p>
          <a:endParaRPr lang="en-US"/>
        </a:p>
      </dgm:t>
    </dgm:pt>
    <dgm:pt modelId="{919928F2-1A16-490E-9504-0AE245EE41A7}" type="sibTrans" cxnId="{5519C583-D2D1-4002-8D91-37B01E446734}">
      <dgm:prSet/>
      <dgm:spPr/>
      <dgm:t>
        <a:bodyPr/>
        <a:lstStyle/>
        <a:p>
          <a:endParaRPr lang="en-US"/>
        </a:p>
      </dgm:t>
    </dgm:pt>
    <dgm:pt modelId="{B24C7D55-BB52-4AE1-AD95-82D84E57291A}">
      <dgm:prSet/>
      <dgm:spPr/>
      <dgm:t>
        <a:bodyPr/>
        <a:lstStyle/>
        <a:p>
          <a:r>
            <a:rPr lang="it-IT" b="1"/>
            <a:t>I permessi di soggiorno che in ogni caso non abilitano al lavoro sono i permessi di soggiorno rilasciati per motivi di turismo, affari o giustizia</a:t>
          </a:r>
          <a:r>
            <a:rPr lang="it-IT"/>
            <a:t>.</a:t>
          </a:r>
          <a:endParaRPr lang="en-US"/>
        </a:p>
      </dgm:t>
    </dgm:pt>
    <dgm:pt modelId="{57760F21-2879-4CD9-82CF-21C95D6300C7}" type="parTrans" cxnId="{E4ECEAFE-D705-44C3-9A13-FC0A47D992ED}">
      <dgm:prSet/>
      <dgm:spPr/>
      <dgm:t>
        <a:bodyPr/>
        <a:lstStyle/>
        <a:p>
          <a:endParaRPr lang="en-US"/>
        </a:p>
      </dgm:t>
    </dgm:pt>
    <dgm:pt modelId="{0CB46D67-363E-41A4-B592-C41435811680}" type="sibTrans" cxnId="{E4ECEAFE-D705-44C3-9A13-FC0A47D992ED}">
      <dgm:prSet/>
      <dgm:spPr/>
      <dgm:t>
        <a:bodyPr/>
        <a:lstStyle/>
        <a:p>
          <a:endParaRPr lang="en-US"/>
        </a:p>
      </dgm:t>
    </dgm:pt>
    <dgm:pt modelId="{DE36ACA7-1024-46BE-A0C2-FD17CC7A25B6}" type="pres">
      <dgm:prSet presAssocID="{EE807D32-1E5E-4D89-AAE4-757C327CEB2D}" presName="linear" presStyleCnt="0">
        <dgm:presLayoutVars>
          <dgm:animLvl val="lvl"/>
          <dgm:resizeHandles val="exact"/>
        </dgm:presLayoutVars>
      </dgm:prSet>
      <dgm:spPr/>
    </dgm:pt>
    <dgm:pt modelId="{F9C48CA4-58E8-4329-89CB-7F178DC24F58}" type="pres">
      <dgm:prSet presAssocID="{AD638E90-6F2C-4358-A2B3-B21B2A137824}" presName="parentText" presStyleLbl="node1" presStyleIdx="0" presStyleCnt="2">
        <dgm:presLayoutVars>
          <dgm:chMax val="0"/>
          <dgm:bulletEnabled val="1"/>
        </dgm:presLayoutVars>
      </dgm:prSet>
      <dgm:spPr/>
    </dgm:pt>
    <dgm:pt modelId="{CD2E696D-04C1-4599-8F85-53AA26E27B66}" type="pres">
      <dgm:prSet presAssocID="{919928F2-1A16-490E-9504-0AE245EE41A7}" presName="spacer" presStyleCnt="0"/>
      <dgm:spPr/>
    </dgm:pt>
    <dgm:pt modelId="{25DFA17A-EB84-4BFA-8CAE-DBA20FE3E327}" type="pres">
      <dgm:prSet presAssocID="{B24C7D55-BB52-4AE1-AD95-82D84E57291A}" presName="parentText" presStyleLbl="node1" presStyleIdx="1" presStyleCnt="2">
        <dgm:presLayoutVars>
          <dgm:chMax val="0"/>
          <dgm:bulletEnabled val="1"/>
        </dgm:presLayoutVars>
      </dgm:prSet>
      <dgm:spPr/>
    </dgm:pt>
  </dgm:ptLst>
  <dgm:cxnLst>
    <dgm:cxn modelId="{5519C583-D2D1-4002-8D91-37B01E446734}" srcId="{EE807D32-1E5E-4D89-AAE4-757C327CEB2D}" destId="{AD638E90-6F2C-4358-A2B3-B21B2A137824}" srcOrd="0" destOrd="0" parTransId="{00D4474D-7BE9-4D4A-A652-EED13ABC31EF}" sibTransId="{919928F2-1A16-490E-9504-0AE245EE41A7}"/>
    <dgm:cxn modelId="{31DD94D6-57DB-4B42-99B7-D9BBB845C3FF}" type="presOf" srcId="{B24C7D55-BB52-4AE1-AD95-82D84E57291A}" destId="{25DFA17A-EB84-4BFA-8CAE-DBA20FE3E327}" srcOrd="0" destOrd="0" presId="urn:microsoft.com/office/officeart/2005/8/layout/vList2"/>
    <dgm:cxn modelId="{D3F6F3D6-808B-4B05-A884-3CE7A4F4425E}" type="presOf" srcId="{AD638E90-6F2C-4358-A2B3-B21B2A137824}" destId="{F9C48CA4-58E8-4329-89CB-7F178DC24F58}" srcOrd="0" destOrd="0" presId="urn:microsoft.com/office/officeart/2005/8/layout/vList2"/>
    <dgm:cxn modelId="{50B876D8-F94B-4178-BBA6-D137A625CF0C}" type="presOf" srcId="{EE807D32-1E5E-4D89-AAE4-757C327CEB2D}" destId="{DE36ACA7-1024-46BE-A0C2-FD17CC7A25B6}" srcOrd="0" destOrd="0" presId="urn:microsoft.com/office/officeart/2005/8/layout/vList2"/>
    <dgm:cxn modelId="{E4ECEAFE-D705-44C3-9A13-FC0A47D992ED}" srcId="{EE807D32-1E5E-4D89-AAE4-757C327CEB2D}" destId="{B24C7D55-BB52-4AE1-AD95-82D84E57291A}" srcOrd="1" destOrd="0" parTransId="{57760F21-2879-4CD9-82CF-21C95D6300C7}" sibTransId="{0CB46D67-363E-41A4-B592-C41435811680}"/>
    <dgm:cxn modelId="{EF489E65-420B-451D-840A-177BC145A8B6}" type="presParOf" srcId="{DE36ACA7-1024-46BE-A0C2-FD17CC7A25B6}" destId="{F9C48CA4-58E8-4329-89CB-7F178DC24F58}" srcOrd="0" destOrd="0" presId="urn:microsoft.com/office/officeart/2005/8/layout/vList2"/>
    <dgm:cxn modelId="{735BA850-F9D1-453A-9067-A3C9CDF2178E}" type="presParOf" srcId="{DE36ACA7-1024-46BE-A0C2-FD17CC7A25B6}" destId="{CD2E696D-04C1-4599-8F85-53AA26E27B66}" srcOrd="1" destOrd="0" presId="urn:microsoft.com/office/officeart/2005/8/layout/vList2"/>
    <dgm:cxn modelId="{CCAF5016-303E-4232-94AB-07E14CAB7DAA}" type="presParOf" srcId="{DE36ACA7-1024-46BE-A0C2-FD17CC7A25B6}" destId="{25DFA17A-EB84-4BFA-8CAE-DBA20FE3E3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AEF63E-C6DD-4951-8801-3DC1A1675DC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A0C76F2-AE5E-4ACB-98D2-97095179F720}">
      <dgm:prSet/>
      <dgm:spPr/>
      <dgm:t>
        <a:bodyPr/>
        <a:lstStyle/>
        <a:p>
          <a:r>
            <a:rPr lang="it-IT"/>
            <a:t>Esclusione: Le procedure agevolate di cui sopra non si applicano a chi risiede in un altro paese UE.</a:t>
          </a:r>
          <a:endParaRPr lang="en-US"/>
        </a:p>
      </dgm:t>
    </dgm:pt>
    <dgm:pt modelId="{54BB4842-8628-4B2D-B496-BE387A7A6E60}" type="parTrans" cxnId="{675CBB3F-BA18-4EF1-ADFD-6B4CD5D284C1}">
      <dgm:prSet/>
      <dgm:spPr/>
      <dgm:t>
        <a:bodyPr/>
        <a:lstStyle/>
        <a:p>
          <a:endParaRPr lang="en-US"/>
        </a:p>
      </dgm:t>
    </dgm:pt>
    <dgm:pt modelId="{DDAC666C-B041-42D4-908F-3EB5C1EA8C7C}" type="sibTrans" cxnId="{675CBB3F-BA18-4EF1-ADFD-6B4CD5D284C1}">
      <dgm:prSet/>
      <dgm:spPr/>
      <dgm:t>
        <a:bodyPr/>
        <a:lstStyle/>
        <a:p>
          <a:endParaRPr lang="en-US"/>
        </a:p>
      </dgm:t>
    </dgm:pt>
    <dgm:pt modelId="{C6D4C42E-5E0A-4F71-954E-4C27C3C2F355}">
      <dgm:prSet/>
      <dgm:spPr/>
      <dgm:t>
        <a:bodyPr/>
        <a:lstStyle/>
        <a:p>
          <a:r>
            <a:rPr lang="it-IT"/>
            <a:t>Finalità: La norma mira a regolare l'ingresso diretto per lavoro stagionale, escludendo chi ha già un titolo di soggiorno in un altro Stato UE.</a:t>
          </a:r>
          <a:endParaRPr lang="en-US"/>
        </a:p>
      </dgm:t>
    </dgm:pt>
    <dgm:pt modelId="{004BBCB8-51CE-423F-AC1D-E7428511C730}" type="parTrans" cxnId="{89CFE67F-82B7-445D-832B-720F617B1586}">
      <dgm:prSet/>
      <dgm:spPr/>
      <dgm:t>
        <a:bodyPr/>
        <a:lstStyle/>
        <a:p>
          <a:endParaRPr lang="en-US"/>
        </a:p>
      </dgm:t>
    </dgm:pt>
    <dgm:pt modelId="{4A557990-7883-4CB1-A0AA-C6F6EBEC3B37}" type="sibTrans" cxnId="{89CFE67F-82B7-445D-832B-720F617B1586}">
      <dgm:prSet/>
      <dgm:spPr/>
      <dgm:t>
        <a:bodyPr/>
        <a:lstStyle/>
        <a:p>
          <a:endParaRPr lang="en-US"/>
        </a:p>
      </dgm:t>
    </dgm:pt>
    <dgm:pt modelId="{54A046AD-3627-4CB3-B519-FBC9D05861A0}">
      <dgm:prSet/>
      <dgm:spPr/>
      <dgm:t>
        <a:bodyPr/>
        <a:lstStyle/>
        <a:p>
          <a:r>
            <a:rPr lang="it-IT"/>
            <a:t>Contesto: Il comma 15-bis è parte del complesso di regole introdotte per monitorare e gestire i flussi migratori stagionali, soggetto a frequenti modifiche, come quelle del 2024 e 2025. </a:t>
          </a:r>
          <a:endParaRPr lang="en-US"/>
        </a:p>
      </dgm:t>
    </dgm:pt>
    <dgm:pt modelId="{F20598E0-D9CF-4C35-B249-DF7D95EED2AD}" type="parTrans" cxnId="{1AFBFEB2-1FA6-4B95-9B83-00BD6441FE49}">
      <dgm:prSet/>
      <dgm:spPr/>
      <dgm:t>
        <a:bodyPr/>
        <a:lstStyle/>
        <a:p>
          <a:endParaRPr lang="en-US"/>
        </a:p>
      </dgm:t>
    </dgm:pt>
    <dgm:pt modelId="{40806DE9-3CDA-495C-99CF-FB4702835DB9}" type="sibTrans" cxnId="{1AFBFEB2-1FA6-4B95-9B83-00BD6441FE49}">
      <dgm:prSet/>
      <dgm:spPr/>
      <dgm:t>
        <a:bodyPr/>
        <a:lstStyle/>
        <a:p>
          <a:endParaRPr lang="en-US"/>
        </a:p>
      </dgm:t>
    </dgm:pt>
    <dgm:pt modelId="{BBB02C6A-BFBD-4A1A-836A-E642878E98B9}" type="pres">
      <dgm:prSet presAssocID="{94AEF63E-C6DD-4951-8801-3DC1A1675DC9}" presName="outerComposite" presStyleCnt="0">
        <dgm:presLayoutVars>
          <dgm:chMax val="5"/>
          <dgm:dir/>
          <dgm:resizeHandles val="exact"/>
        </dgm:presLayoutVars>
      </dgm:prSet>
      <dgm:spPr/>
    </dgm:pt>
    <dgm:pt modelId="{06D85C82-11E7-461E-AF13-E66FB6F00406}" type="pres">
      <dgm:prSet presAssocID="{94AEF63E-C6DD-4951-8801-3DC1A1675DC9}" presName="dummyMaxCanvas" presStyleCnt="0">
        <dgm:presLayoutVars/>
      </dgm:prSet>
      <dgm:spPr/>
    </dgm:pt>
    <dgm:pt modelId="{F6451AC9-644A-4A11-A004-D82253E8C575}" type="pres">
      <dgm:prSet presAssocID="{94AEF63E-C6DD-4951-8801-3DC1A1675DC9}" presName="ThreeNodes_1" presStyleLbl="node1" presStyleIdx="0" presStyleCnt="3">
        <dgm:presLayoutVars>
          <dgm:bulletEnabled val="1"/>
        </dgm:presLayoutVars>
      </dgm:prSet>
      <dgm:spPr/>
    </dgm:pt>
    <dgm:pt modelId="{EB25D064-1140-4444-A9A0-397174171CB9}" type="pres">
      <dgm:prSet presAssocID="{94AEF63E-C6DD-4951-8801-3DC1A1675DC9}" presName="ThreeNodes_2" presStyleLbl="node1" presStyleIdx="1" presStyleCnt="3">
        <dgm:presLayoutVars>
          <dgm:bulletEnabled val="1"/>
        </dgm:presLayoutVars>
      </dgm:prSet>
      <dgm:spPr/>
    </dgm:pt>
    <dgm:pt modelId="{EE24DFFC-5661-407C-BDBA-C6CE0F7319AA}" type="pres">
      <dgm:prSet presAssocID="{94AEF63E-C6DD-4951-8801-3DC1A1675DC9}" presName="ThreeNodes_3" presStyleLbl="node1" presStyleIdx="2" presStyleCnt="3">
        <dgm:presLayoutVars>
          <dgm:bulletEnabled val="1"/>
        </dgm:presLayoutVars>
      </dgm:prSet>
      <dgm:spPr/>
    </dgm:pt>
    <dgm:pt modelId="{9114AF87-82F3-4BF0-93EE-BECA364D02CF}" type="pres">
      <dgm:prSet presAssocID="{94AEF63E-C6DD-4951-8801-3DC1A1675DC9}" presName="ThreeConn_1-2" presStyleLbl="fgAccFollowNode1" presStyleIdx="0" presStyleCnt="2">
        <dgm:presLayoutVars>
          <dgm:bulletEnabled val="1"/>
        </dgm:presLayoutVars>
      </dgm:prSet>
      <dgm:spPr/>
    </dgm:pt>
    <dgm:pt modelId="{F98B267D-AD73-4152-A278-7E8DFB1D8CF2}" type="pres">
      <dgm:prSet presAssocID="{94AEF63E-C6DD-4951-8801-3DC1A1675DC9}" presName="ThreeConn_2-3" presStyleLbl="fgAccFollowNode1" presStyleIdx="1" presStyleCnt="2">
        <dgm:presLayoutVars>
          <dgm:bulletEnabled val="1"/>
        </dgm:presLayoutVars>
      </dgm:prSet>
      <dgm:spPr/>
    </dgm:pt>
    <dgm:pt modelId="{790A9B39-B493-4175-9BE6-78E1933B8F2A}" type="pres">
      <dgm:prSet presAssocID="{94AEF63E-C6DD-4951-8801-3DC1A1675DC9}" presName="ThreeNodes_1_text" presStyleLbl="node1" presStyleIdx="2" presStyleCnt="3">
        <dgm:presLayoutVars>
          <dgm:bulletEnabled val="1"/>
        </dgm:presLayoutVars>
      </dgm:prSet>
      <dgm:spPr/>
    </dgm:pt>
    <dgm:pt modelId="{BBA399D7-AA5E-4A8C-8D40-450779E18D2D}" type="pres">
      <dgm:prSet presAssocID="{94AEF63E-C6DD-4951-8801-3DC1A1675DC9}" presName="ThreeNodes_2_text" presStyleLbl="node1" presStyleIdx="2" presStyleCnt="3">
        <dgm:presLayoutVars>
          <dgm:bulletEnabled val="1"/>
        </dgm:presLayoutVars>
      </dgm:prSet>
      <dgm:spPr/>
    </dgm:pt>
    <dgm:pt modelId="{3CBE24E7-53CA-48EC-B651-3A74F1BEFBC5}" type="pres">
      <dgm:prSet presAssocID="{94AEF63E-C6DD-4951-8801-3DC1A1675DC9}" presName="ThreeNodes_3_text" presStyleLbl="node1" presStyleIdx="2" presStyleCnt="3">
        <dgm:presLayoutVars>
          <dgm:bulletEnabled val="1"/>
        </dgm:presLayoutVars>
      </dgm:prSet>
      <dgm:spPr/>
    </dgm:pt>
  </dgm:ptLst>
  <dgm:cxnLst>
    <dgm:cxn modelId="{085DF10A-815A-46DA-AAFF-3E33B682F263}" type="presOf" srcId="{C6D4C42E-5E0A-4F71-954E-4C27C3C2F355}" destId="{EB25D064-1140-4444-A9A0-397174171CB9}" srcOrd="0" destOrd="0" presId="urn:microsoft.com/office/officeart/2005/8/layout/vProcess5"/>
    <dgm:cxn modelId="{81D8DB19-CF27-4402-9B9A-824F52B575A7}" type="presOf" srcId="{BA0C76F2-AE5E-4ACB-98D2-97095179F720}" destId="{790A9B39-B493-4175-9BE6-78E1933B8F2A}" srcOrd="1" destOrd="0" presId="urn:microsoft.com/office/officeart/2005/8/layout/vProcess5"/>
    <dgm:cxn modelId="{6F34871E-EB82-4C8C-8120-57CD1B2D7531}" type="presOf" srcId="{C6D4C42E-5E0A-4F71-954E-4C27C3C2F355}" destId="{BBA399D7-AA5E-4A8C-8D40-450779E18D2D}" srcOrd="1" destOrd="0" presId="urn:microsoft.com/office/officeart/2005/8/layout/vProcess5"/>
    <dgm:cxn modelId="{9CAFF32A-FF7A-4BF4-A4C1-7AE12F43244F}" type="presOf" srcId="{DDAC666C-B041-42D4-908F-3EB5C1EA8C7C}" destId="{9114AF87-82F3-4BF0-93EE-BECA364D02CF}" srcOrd="0" destOrd="0" presId="urn:microsoft.com/office/officeart/2005/8/layout/vProcess5"/>
    <dgm:cxn modelId="{675CBB3F-BA18-4EF1-ADFD-6B4CD5D284C1}" srcId="{94AEF63E-C6DD-4951-8801-3DC1A1675DC9}" destId="{BA0C76F2-AE5E-4ACB-98D2-97095179F720}" srcOrd="0" destOrd="0" parTransId="{54BB4842-8628-4B2D-B496-BE387A7A6E60}" sibTransId="{DDAC666C-B041-42D4-908F-3EB5C1EA8C7C}"/>
    <dgm:cxn modelId="{A60D4D60-7AD3-460F-B6C2-B39DAD6FF1C5}" type="presOf" srcId="{54A046AD-3627-4CB3-B519-FBC9D05861A0}" destId="{EE24DFFC-5661-407C-BDBA-C6CE0F7319AA}" srcOrd="0" destOrd="0" presId="urn:microsoft.com/office/officeart/2005/8/layout/vProcess5"/>
    <dgm:cxn modelId="{035BDB64-C26F-4509-B2D4-03F5C43244AF}" type="presOf" srcId="{4A557990-7883-4CB1-A0AA-C6F6EBEC3B37}" destId="{F98B267D-AD73-4152-A278-7E8DFB1D8CF2}" srcOrd="0" destOrd="0" presId="urn:microsoft.com/office/officeart/2005/8/layout/vProcess5"/>
    <dgm:cxn modelId="{B6A93A6B-648D-4B8E-8AFE-A4845A0F5699}" type="presOf" srcId="{54A046AD-3627-4CB3-B519-FBC9D05861A0}" destId="{3CBE24E7-53CA-48EC-B651-3A74F1BEFBC5}" srcOrd="1" destOrd="0" presId="urn:microsoft.com/office/officeart/2005/8/layout/vProcess5"/>
    <dgm:cxn modelId="{89CFE67F-82B7-445D-832B-720F617B1586}" srcId="{94AEF63E-C6DD-4951-8801-3DC1A1675DC9}" destId="{C6D4C42E-5E0A-4F71-954E-4C27C3C2F355}" srcOrd="1" destOrd="0" parTransId="{004BBCB8-51CE-423F-AC1D-E7428511C730}" sibTransId="{4A557990-7883-4CB1-A0AA-C6F6EBEC3B37}"/>
    <dgm:cxn modelId="{7061B0A5-0A69-4C29-81ED-39ED1FB40101}" type="presOf" srcId="{94AEF63E-C6DD-4951-8801-3DC1A1675DC9}" destId="{BBB02C6A-BFBD-4A1A-836A-E642878E98B9}" srcOrd="0" destOrd="0" presId="urn:microsoft.com/office/officeart/2005/8/layout/vProcess5"/>
    <dgm:cxn modelId="{1AFBFEB2-1FA6-4B95-9B83-00BD6441FE49}" srcId="{94AEF63E-C6DD-4951-8801-3DC1A1675DC9}" destId="{54A046AD-3627-4CB3-B519-FBC9D05861A0}" srcOrd="2" destOrd="0" parTransId="{F20598E0-D9CF-4C35-B249-DF7D95EED2AD}" sibTransId="{40806DE9-3CDA-495C-99CF-FB4702835DB9}"/>
    <dgm:cxn modelId="{1CA606B4-553D-4308-B842-33A1A74F8006}" type="presOf" srcId="{BA0C76F2-AE5E-4ACB-98D2-97095179F720}" destId="{F6451AC9-644A-4A11-A004-D82253E8C575}" srcOrd="0" destOrd="0" presId="urn:microsoft.com/office/officeart/2005/8/layout/vProcess5"/>
    <dgm:cxn modelId="{B3B92486-2112-42CA-B9C2-9CF539FA811B}" type="presParOf" srcId="{BBB02C6A-BFBD-4A1A-836A-E642878E98B9}" destId="{06D85C82-11E7-461E-AF13-E66FB6F00406}" srcOrd="0" destOrd="0" presId="urn:microsoft.com/office/officeart/2005/8/layout/vProcess5"/>
    <dgm:cxn modelId="{3A6E3DD9-6661-4402-89F0-44E34BD8A411}" type="presParOf" srcId="{BBB02C6A-BFBD-4A1A-836A-E642878E98B9}" destId="{F6451AC9-644A-4A11-A004-D82253E8C575}" srcOrd="1" destOrd="0" presId="urn:microsoft.com/office/officeart/2005/8/layout/vProcess5"/>
    <dgm:cxn modelId="{4B63CF77-02FF-4277-AC1F-608D5BB02B7A}" type="presParOf" srcId="{BBB02C6A-BFBD-4A1A-836A-E642878E98B9}" destId="{EB25D064-1140-4444-A9A0-397174171CB9}" srcOrd="2" destOrd="0" presId="urn:microsoft.com/office/officeart/2005/8/layout/vProcess5"/>
    <dgm:cxn modelId="{95B58F1A-53AF-4C98-B571-F44E31EAE1FE}" type="presParOf" srcId="{BBB02C6A-BFBD-4A1A-836A-E642878E98B9}" destId="{EE24DFFC-5661-407C-BDBA-C6CE0F7319AA}" srcOrd="3" destOrd="0" presId="urn:microsoft.com/office/officeart/2005/8/layout/vProcess5"/>
    <dgm:cxn modelId="{045CF15E-5924-4908-A393-7B4D0CA9B445}" type="presParOf" srcId="{BBB02C6A-BFBD-4A1A-836A-E642878E98B9}" destId="{9114AF87-82F3-4BF0-93EE-BECA364D02CF}" srcOrd="4" destOrd="0" presId="urn:microsoft.com/office/officeart/2005/8/layout/vProcess5"/>
    <dgm:cxn modelId="{B784C959-4489-49C4-9CA8-5ADF4CDB8D01}" type="presParOf" srcId="{BBB02C6A-BFBD-4A1A-836A-E642878E98B9}" destId="{F98B267D-AD73-4152-A278-7E8DFB1D8CF2}" srcOrd="5" destOrd="0" presId="urn:microsoft.com/office/officeart/2005/8/layout/vProcess5"/>
    <dgm:cxn modelId="{9BAC7C77-285F-476D-AB84-048608B6C857}" type="presParOf" srcId="{BBB02C6A-BFBD-4A1A-836A-E642878E98B9}" destId="{790A9B39-B493-4175-9BE6-78E1933B8F2A}" srcOrd="6" destOrd="0" presId="urn:microsoft.com/office/officeart/2005/8/layout/vProcess5"/>
    <dgm:cxn modelId="{FC2FDA19-9FAE-4CFF-A91B-011EB2101680}" type="presParOf" srcId="{BBB02C6A-BFBD-4A1A-836A-E642878E98B9}" destId="{BBA399D7-AA5E-4A8C-8D40-450779E18D2D}" srcOrd="7" destOrd="0" presId="urn:microsoft.com/office/officeart/2005/8/layout/vProcess5"/>
    <dgm:cxn modelId="{7195A2DF-5899-4D19-8435-9D42BC3D2E3F}" type="presParOf" srcId="{BBB02C6A-BFBD-4A1A-836A-E642878E98B9}" destId="{3CBE24E7-53CA-48EC-B651-3A74F1BEFBC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7C624C-5686-4CE5-BBBA-5834E17CD98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C5BA6DE-B826-4A6F-8AEF-D040D274BBBC}">
      <dgm:prSet/>
      <dgm:spPr/>
      <dgm:t>
        <a:bodyPr/>
        <a:lstStyle/>
        <a:p>
          <a:r>
            <a:rPr lang="it-IT"/>
            <a:t>Governo: norme europee sulla domanda di permesso unico di soggiorno e lavoro</a:t>
          </a:r>
          <a:endParaRPr lang="en-US"/>
        </a:p>
      </dgm:t>
    </dgm:pt>
    <dgm:pt modelId="{3D5C64E5-5ADA-4074-91D2-25D3930FBDFF}" type="parTrans" cxnId="{CE8DFDE7-897E-49C4-B60C-382BAE32813D}">
      <dgm:prSet/>
      <dgm:spPr/>
      <dgm:t>
        <a:bodyPr/>
        <a:lstStyle/>
        <a:p>
          <a:endParaRPr lang="en-US"/>
        </a:p>
      </dgm:t>
    </dgm:pt>
    <dgm:pt modelId="{1E89C452-65FB-423C-A760-6A5085C544C8}" type="sibTrans" cxnId="{CE8DFDE7-897E-49C4-B60C-382BAE32813D}">
      <dgm:prSet/>
      <dgm:spPr/>
      <dgm:t>
        <a:bodyPr/>
        <a:lstStyle/>
        <a:p>
          <a:endParaRPr lang="en-US"/>
        </a:p>
      </dgm:t>
    </dgm:pt>
    <dgm:pt modelId="{18AFB56E-4891-4979-9F0F-7D53231DFB67}">
      <dgm:prSet/>
      <dgm:spPr/>
      <dgm:t>
        <a:bodyPr/>
        <a:lstStyle/>
        <a:p>
          <a:r>
            <a:rPr lang="it-IT"/>
            <a:t>Pubblicato il 21 Gen 2026</a:t>
          </a:r>
          <a:endParaRPr lang="en-US"/>
        </a:p>
      </dgm:t>
    </dgm:pt>
    <dgm:pt modelId="{0C180825-F1E2-406D-A89B-142CC67CEE7C}" type="parTrans" cxnId="{B6C1333B-CD71-417B-8451-50BA31BF3AC2}">
      <dgm:prSet/>
      <dgm:spPr/>
      <dgm:t>
        <a:bodyPr/>
        <a:lstStyle/>
        <a:p>
          <a:endParaRPr lang="en-US"/>
        </a:p>
      </dgm:t>
    </dgm:pt>
    <dgm:pt modelId="{7125A666-070B-4C62-9F1B-4FB88D0E8082}" type="sibTrans" cxnId="{B6C1333B-CD71-417B-8451-50BA31BF3AC2}">
      <dgm:prSet/>
      <dgm:spPr/>
      <dgm:t>
        <a:bodyPr/>
        <a:lstStyle/>
        <a:p>
          <a:endParaRPr lang="en-US"/>
        </a:p>
      </dgm:t>
    </dgm:pt>
    <dgm:pt modelId="{F1ABE8B3-3254-420E-B109-01B6E523D57B}">
      <dgm:prSet/>
      <dgm:spPr/>
      <dgm:t>
        <a:bodyPr/>
        <a:lstStyle/>
        <a:p>
          <a:r>
            <a:rPr lang="it-IT"/>
            <a:t>Il decreto semplifica radicalmente l’iter amministrativo per la domanda di permesso unico, riducendo a 90 giorni il termine massimo per la conclusione della procedura di rilascio, salvo casi eccezionali. </a:t>
          </a:r>
          <a:endParaRPr lang="en-US"/>
        </a:p>
      </dgm:t>
    </dgm:pt>
    <dgm:pt modelId="{0FBE37BB-B7BD-4F9D-8FBD-33848FC91536}" type="parTrans" cxnId="{9E4E62E1-EC45-4AF9-9106-03356FB789F8}">
      <dgm:prSet/>
      <dgm:spPr/>
      <dgm:t>
        <a:bodyPr/>
        <a:lstStyle/>
        <a:p>
          <a:endParaRPr lang="en-US"/>
        </a:p>
      </dgm:t>
    </dgm:pt>
    <dgm:pt modelId="{4E0A7E12-DA1A-4E6C-944B-0AA90B146CB3}" type="sibTrans" cxnId="{9E4E62E1-EC45-4AF9-9106-03356FB789F8}">
      <dgm:prSet/>
      <dgm:spPr/>
      <dgm:t>
        <a:bodyPr/>
        <a:lstStyle/>
        <a:p>
          <a:endParaRPr lang="en-US"/>
        </a:p>
      </dgm:t>
    </dgm:pt>
    <dgm:pt modelId="{05ACBDEF-5939-4022-A6A9-D5A8AB62625D}" type="pres">
      <dgm:prSet presAssocID="{6E7C624C-5686-4CE5-BBBA-5834E17CD984}" presName="linear" presStyleCnt="0">
        <dgm:presLayoutVars>
          <dgm:animLvl val="lvl"/>
          <dgm:resizeHandles val="exact"/>
        </dgm:presLayoutVars>
      </dgm:prSet>
      <dgm:spPr/>
    </dgm:pt>
    <dgm:pt modelId="{79B1C218-F268-45EB-B632-C4F94B157707}" type="pres">
      <dgm:prSet presAssocID="{9C5BA6DE-B826-4A6F-8AEF-D040D274BBBC}" presName="parentText" presStyleLbl="node1" presStyleIdx="0" presStyleCnt="3">
        <dgm:presLayoutVars>
          <dgm:chMax val="0"/>
          <dgm:bulletEnabled val="1"/>
        </dgm:presLayoutVars>
      </dgm:prSet>
      <dgm:spPr/>
    </dgm:pt>
    <dgm:pt modelId="{AB1A821A-4EF2-4344-86F3-FD422B168237}" type="pres">
      <dgm:prSet presAssocID="{1E89C452-65FB-423C-A760-6A5085C544C8}" presName="spacer" presStyleCnt="0"/>
      <dgm:spPr/>
    </dgm:pt>
    <dgm:pt modelId="{DF8E8A70-BF3F-488F-A051-F06B70C1C137}" type="pres">
      <dgm:prSet presAssocID="{18AFB56E-4891-4979-9F0F-7D53231DFB67}" presName="parentText" presStyleLbl="node1" presStyleIdx="1" presStyleCnt="3">
        <dgm:presLayoutVars>
          <dgm:chMax val="0"/>
          <dgm:bulletEnabled val="1"/>
        </dgm:presLayoutVars>
      </dgm:prSet>
      <dgm:spPr/>
    </dgm:pt>
    <dgm:pt modelId="{63DE7ACA-130E-4E43-A061-A0A6DA26AF09}" type="pres">
      <dgm:prSet presAssocID="{7125A666-070B-4C62-9F1B-4FB88D0E8082}" presName="spacer" presStyleCnt="0"/>
      <dgm:spPr/>
    </dgm:pt>
    <dgm:pt modelId="{1825BCBA-22B8-4E3D-AFDF-18E5E4EB28D0}" type="pres">
      <dgm:prSet presAssocID="{F1ABE8B3-3254-420E-B109-01B6E523D57B}" presName="parentText" presStyleLbl="node1" presStyleIdx="2" presStyleCnt="3">
        <dgm:presLayoutVars>
          <dgm:chMax val="0"/>
          <dgm:bulletEnabled val="1"/>
        </dgm:presLayoutVars>
      </dgm:prSet>
      <dgm:spPr/>
    </dgm:pt>
  </dgm:ptLst>
  <dgm:cxnLst>
    <dgm:cxn modelId="{B6C1333B-CD71-417B-8451-50BA31BF3AC2}" srcId="{6E7C624C-5686-4CE5-BBBA-5834E17CD984}" destId="{18AFB56E-4891-4979-9F0F-7D53231DFB67}" srcOrd="1" destOrd="0" parTransId="{0C180825-F1E2-406D-A89B-142CC67CEE7C}" sibTransId="{7125A666-070B-4C62-9F1B-4FB88D0E8082}"/>
    <dgm:cxn modelId="{5C81F77E-482D-4016-BD6D-428B992043E2}" type="presOf" srcId="{6E7C624C-5686-4CE5-BBBA-5834E17CD984}" destId="{05ACBDEF-5939-4022-A6A9-D5A8AB62625D}" srcOrd="0" destOrd="0" presId="urn:microsoft.com/office/officeart/2005/8/layout/vList2"/>
    <dgm:cxn modelId="{96DAD6A2-8EF2-4498-9B14-9A3B25F8B5F3}" type="presOf" srcId="{9C5BA6DE-B826-4A6F-8AEF-D040D274BBBC}" destId="{79B1C218-F268-45EB-B632-C4F94B157707}" srcOrd="0" destOrd="0" presId="urn:microsoft.com/office/officeart/2005/8/layout/vList2"/>
    <dgm:cxn modelId="{FAA7E7DE-B287-4404-9CB8-57F4F544FCDE}" type="presOf" srcId="{F1ABE8B3-3254-420E-B109-01B6E523D57B}" destId="{1825BCBA-22B8-4E3D-AFDF-18E5E4EB28D0}" srcOrd="0" destOrd="0" presId="urn:microsoft.com/office/officeart/2005/8/layout/vList2"/>
    <dgm:cxn modelId="{9E4E62E1-EC45-4AF9-9106-03356FB789F8}" srcId="{6E7C624C-5686-4CE5-BBBA-5834E17CD984}" destId="{F1ABE8B3-3254-420E-B109-01B6E523D57B}" srcOrd="2" destOrd="0" parTransId="{0FBE37BB-B7BD-4F9D-8FBD-33848FC91536}" sibTransId="{4E0A7E12-DA1A-4E6C-944B-0AA90B146CB3}"/>
    <dgm:cxn modelId="{CE8DFDE7-897E-49C4-B60C-382BAE32813D}" srcId="{6E7C624C-5686-4CE5-BBBA-5834E17CD984}" destId="{9C5BA6DE-B826-4A6F-8AEF-D040D274BBBC}" srcOrd="0" destOrd="0" parTransId="{3D5C64E5-5ADA-4074-91D2-25D3930FBDFF}" sibTransId="{1E89C452-65FB-423C-A760-6A5085C544C8}"/>
    <dgm:cxn modelId="{4EE3B7EC-76E7-4216-B3B9-809ECCDFF533}" type="presOf" srcId="{18AFB56E-4891-4979-9F0F-7D53231DFB67}" destId="{DF8E8A70-BF3F-488F-A051-F06B70C1C137}" srcOrd="0" destOrd="0" presId="urn:microsoft.com/office/officeart/2005/8/layout/vList2"/>
    <dgm:cxn modelId="{21CDC8D4-3A3E-4AE4-9A76-93C4D53439B4}" type="presParOf" srcId="{05ACBDEF-5939-4022-A6A9-D5A8AB62625D}" destId="{79B1C218-F268-45EB-B632-C4F94B157707}" srcOrd="0" destOrd="0" presId="urn:microsoft.com/office/officeart/2005/8/layout/vList2"/>
    <dgm:cxn modelId="{CEC3E45F-5387-485D-BF39-7C77B4398E90}" type="presParOf" srcId="{05ACBDEF-5939-4022-A6A9-D5A8AB62625D}" destId="{AB1A821A-4EF2-4344-86F3-FD422B168237}" srcOrd="1" destOrd="0" presId="urn:microsoft.com/office/officeart/2005/8/layout/vList2"/>
    <dgm:cxn modelId="{382DE47C-95AD-4C94-B9EC-D8DFBB846598}" type="presParOf" srcId="{05ACBDEF-5939-4022-A6A9-D5A8AB62625D}" destId="{DF8E8A70-BF3F-488F-A051-F06B70C1C137}" srcOrd="2" destOrd="0" presId="urn:microsoft.com/office/officeart/2005/8/layout/vList2"/>
    <dgm:cxn modelId="{3A1FDBBF-926C-4451-81EE-99C5F4775DDB}" type="presParOf" srcId="{05ACBDEF-5939-4022-A6A9-D5A8AB62625D}" destId="{63DE7ACA-130E-4E43-A061-A0A6DA26AF09}" srcOrd="3" destOrd="0" presId="urn:microsoft.com/office/officeart/2005/8/layout/vList2"/>
    <dgm:cxn modelId="{BF1CB38F-3413-4A69-A939-2983D0833FA9}" type="presParOf" srcId="{05ACBDEF-5939-4022-A6A9-D5A8AB62625D}" destId="{1825BCBA-22B8-4E3D-AFDF-18E5E4EB28D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C3D23-797A-4476-9463-A0591C3B4550}">
      <dsp:nvSpPr>
        <dsp:cNvPr id="0" name=""/>
        <dsp:cNvSpPr/>
      </dsp:nvSpPr>
      <dsp:spPr>
        <a:xfrm>
          <a:off x="0" y="36440"/>
          <a:ext cx="6666833" cy="173415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a:t>Dare alloggio o ospitare uno straniero, anche se parente o affine.</a:t>
          </a:r>
          <a:endParaRPr lang="en-US" sz="3100" kern="1200"/>
        </a:p>
      </dsp:txBody>
      <dsp:txXfrm>
        <a:off x="84655" y="121095"/>
        <a:ext cx="6497523" cy="1564849"/>
      </dsp:txXfrm>
    </dsp:sp>
    <dsp:sp modelId="{B146BB35-D43B-476A-B259-3396BD0091C9}">
      <dsp:nvSpPr>
        <dsp:cNvPr id="0" name=""/>
        <dsp:cNvSpPr/>
      </dsp:nvSpPr>
      <dsp:spPr>
        <a:xfrm>
          <a:off x="0" y="1859880"/>
          <a:ext cx="6666833" cy="1734159"/>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a:t>Assumere uno straniero alle proprie dipendenze per qualsiasi causa.</a:t>
          </a:r>
          <a:endParaRPr lang="en-US" sz="3100" kern="1200"/>
        </a:p>
      </dsp:txBody>
      <dsp:txXfrm>
        <a:off x="84655" y="1944535"/>
        <a:ext cx="6497523" cy="1564849"/>
      </dsp:txXfrm>
    </dsp:sp>
    <dsp:sp modelId="{E6121C58-180C-4448-AB0C-53464AD52641}">
      <dsp:nvSpPr>
        <dsp:cNvPr id="0" name=""/>
        <dsp:cNvSpPr/>
      </dsp:nvSpPr>
      <dsp:spPr>
        <a:xfrm>
          <a:off x="0" y="3683319"/>
          <a:ext cx="6666833" cy="1734159"/>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a:t>Cedere la proprietà o il godimento di beni immobili (rustici o urbani) a uno straniero. </a:t>
          </a:r>
          <a:endParaRPr lang="en-US" sz="3100" kern="1200"/>
        </a:p>
      </dsp:txBody>
      <dsp:txXfrm>
        <a:off x="84655" y="3767974"/>
        <a:ext cx="6497523" cy="1564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1C932-B615-4353-9384-8033E1D16CEB}">
      <dsp:nvSpPr>
        <dsp:cNvPr id="0" name=""/>
        <dsp:cNvSpPr/>
      </dsp:nvSpPr>
      <dsp:spPr>
        <a:xfrm>
          <a:off x="0" y="115339"/>
          <a:ext cx="6666833" cy="1698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it-IT" sz="2200" kern="1200"/>
            <a:t>La violazione di questo obbligo (mancata comunicazione o ritardo oltre le 48 ore) comporta una sanzione amministrativa pecuniaria che va da 160 a 3.500 euro. </a:t>
          </a:r>
          <a:endParaRPr lang="en-US" sz="2200" kern="1200"/>
        </a:p>
      </dsp:txBody>
      <dsp:txXfrm>
        <a:off x="82931" y="198270"/>
        <a:ext cx="6500971" cy="1532978"/>
      </dsp:txXfrm>
    </dsp:sp>
    <dsp:sp modelId="{D2235A70-E922-46A7-91AF-3666B28EA0A3}">
      <dsp:nvSpPr>
        <dsp:cNvPr id="0" name=""/>
        <dsp:cNvSpPr/>
      </dsp:nvSpPr>
      <dsp:spPr>
        <a:xfrm>
          <a:off x="0" y="1877539"/>
          <a:ext cx="6666833" cy="169884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82931" y="1960470"/>
        <a:ext cx="6500971" cy="1532978"/>
      </dsp:txXfrm>
    </dsp:sp>
    <dsp:sp modelId="{6F64D22B-1465-49C4-B133-88176B38B566}">
      <dsp:nvSpPr>
        <dsp:cNvPr id="0" name=""/>
        <dsp:cNvSpPr/>
      </dsp:nvSpPr>
      <dsp:spPr>
        <a:xfrm>
          <a:off x="0" y="3639740"/>
          <a:ext cx="6666833" cy="169884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it-IT" sz="2200" kern="1200"/>
            <a:t>Se l'alloggio è fornito a titolo oneroso a uno straniero irregolare (privo di titolo di soggiorno) per trarne ingiusto profitto, si rischia la reclusione da sei mesi a tre anni. </a:t>
          </a:r>
          <a:endParaRPr lang="en-US" sz="2200" kern="1200"/>
        </a:p>
      </dsp:txBody>
      <dsp:txXfrm>
        <a:off x="82931" y="3722671"/>
        <a:ext cx="6500971" cy="1532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A3B30-D7E3-485E-AA39-B5976BD71336}">
      <dsp:nvSpPr>
        <dsp:cNvPr id="0" name=""/>
        <dsp:cNvSpPr/>
      </dsp:nvSpPr>
      <dsp:spPr>
        <a:xfrm>
          <a:off x="0" y="44870"/>
          <a:ext cx="6666833" cy="129136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Perché la comunicazione sia valida, devi allegare: </a:t>
          </a:r>
          <a:endParaRPr lang="en-US" sz="2300" kern="1200"/>
        </a:p>
      </dsp:txBody>
      <dsp:txXfrm>
        <a:off x="63039" y="107909"/>
        <a:ext cx="6540755" cy="1165286"/>
      </dsp:txXfrm>
    </dsp:sp>
    <dsp:sp modelId="{426C4206-51AE-4269-A310-D3470AE2159B}">
      <dsp:nvSpPr>
        <dsp:cNvPr id="0" name=""/>
        <dsp:cNvSpPr/>
      </dsp:nvSpPr>
      <dsp:spPr>
        <a:xfrm>
          <a:off x="0" y="1402475"/>
          <a:ext cx="6666833" cy="1291364"/>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t>Copia del documento d'identità dell'ospitante </a:t>
          </a:r>
          <a:endParaRPr lang="en-US" sz="2300" kern="1200" dirty="0"/>
        </a:p>
      </dsp:txBody>
      <dsp:txXfrm>
        <a:off x="63039" y="1465514"/>
        <a:ext cx="6540755" cy="1165286"/>
      </dsp:txXfrm>
    </dsp:sp>
    <dsp:sp modelId="{DA9A68C4-07DC-476A-81BD-88333105D7A2}">
      <dsp:nvSpPr>
        <dsp:cNvPr id="0" name=""/>
        <dsp:cNvSpPr/>
      </dsp:nvSpPr>
      <dsp:spPr>
        <a:xfrm>
          <a:off x="0" y="2760080"/>
          <a:ext cx="6666833" cy="1291364"/>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Copia del passaporto (pagine dei dati e visto) o del permesso di soggiorno dell'ospite.</a:t>
          </a:r>
          <a:endParaRPr lang="en-US" sz="2300" kern="1200"/>
        </a:p>
      </dsp:txBody>
      <dsp:txXfrm>
        <a:off x="63039" y="2823119"/>
        <a:ext cx="6540755" cy="1165286"/>
      </dsp:txXfrm>
    </dsp:sp>
    <dsp:sp modelId="{5D3BA452-DCF1-44FF-907B-2F3ABB9026FA}">
      <dsp:nvSpPr>
        <dsp:cNvPr id="0" name=""/>
        <dsp:cNvSpPr/>
      </dsp:nvSpPr>
      <dsp:spPr>
        <a:xfrm>
          <a:off x="0" y="4117684"/>
          <a:ext cx="6666833" cy="1291364"/>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Copia del titolo che dimostra la disponibilità dell'alloggio (es. contratto di affitto, atto di proprietà o visura catastale). </a:t>
          </a:r>
          <a:endParaRPr lang="en-US" sz="2300" kern="1200"/>
        </a:p>
      </dsp:txBody>
      <dsp:txXfrm>
        <a:off x="63039" y="4180723"/>
        <a:ext cx="6540755" cy="1165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E6312-C944-4DD9-BC45-3E183EEFC6CC}">
      <dsp:nvSpPr>
        <dsp:cNvPr id="0" name=""/>
        <dsp:cNvSpPr/>
      </dsp:nvSpPr>
      <dsp:spPr>
        <a:xfrm>
          <a:off x="0" y="251374"/>
          <a:ext cx="6666833" cy="15947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a:t>PEC: All'indirizzo della Questura o del Commissariato di zona (è il metodo più veloce e tracciabile).</a:t>
          </a:r>
          <a:endParaRPr lang="en-US" sz="2900" kern="1200"/>
        </a:p>
      </dsp:txBody>
      <dsp:txXfrm>
        <a:off x="77847" y="329221"/>
        <a:ext cx="6511139" cy="1439016"/>
      </dsp:txXfrm>
    </dsp:sp>
    <dsp:sp modelId="{01CAF678-7DC5-4CA6-BC05-AD8947122048}">
      <dsp:nvSpPr>
        <dsp:cNvPr id="0" name=""/>
        <dsp:cNvSpPr/>
      </dsp:nvSpPr>
      <dsp:spPr>
        <a:xfrm>
          <a:off x="0" y="1929604"/>
          <a:ext cx="6666833" cy="159471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a:t>Raccomandata A/R: Indirizzata all'autorità locale di Pubblica Sicurezza.</a:t>
          </a:r>
          <a:endParaRPr lang="en-US" sz="2900" kern="1200"/>
        </a:p>
      </dsp:txBody>
      <dsp:txXfrm>
        <a:off x="77847" y="2007451"/>
        <a:ext cx="6511139" cy="1439016"/>
      </dsp:txXfrm>
    </dsp:sp>
    <dsp:sp modelId="{9B8821A1-C083-493E-9342-F6F49E9FAF7F}">
      <dsp:nvSpPr>
        <dsp:cNvPr id="0" name=""/>
        <dsp:cNvSpPr/>
      </dsp:nvSpPr>
      <dsp:spPr>
        <a:xfrm>
          <a:off x="0" y="3607835"/>
          <a:ext cx="6666833" cy="159471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a:t>Consegna a mano: Direttamente all'Ufficio Immigrazione della Questura o al Commissariato competente.</a:t>
          </a:r>
          <a:endParaRPr lang="en-US" sz="2900" kern="1200"/>
        </a:p>
      </dsp:txBody>
      <dsp:txXfrm>
        <a:off x="77847" y="3685682"/>
        <a:ext cx="6511139" cy="1439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48CA4-58E8-4329-89CB-7F178DC24F58}">
      <dsp:nvSpPr>
        <dsp:cNvPr id="0" name=""/>
        <dsp:cNvSpPr/>
      </dsp:nvSpPr>
      <dsp:spPr>
        <a:xfrm>
          <a:off x="0" y="74294"/>
          <a:ext cx="6666833" cy="26094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t-IT" sz="3000" kern="1200"/>
            <a:t>Per poter lavorare in Italia il cittadino straniero non comunitario deve essere in possesso del permesso di soggiorno che abilita al lavoro.</a:t>
          </a:r>
          <a:endParaRPr lang="en-US" sz="3000" kern="1200"/>
        </a:p>
      </dsp:txBody>
      <dsp:txXfrm>
        <a:off x="127384" y="201678"/>
        <a:ext cx="6412065" cy="2354697"/>
      </dsp:txXfrm>
    </dsp:sp>
    <dsp:sp modelId="{25DFA17A-EB84-4BFA-8CAE-DBA20FE3E327}">
      <dsp:nvSpPr>
        <dsp:cNvPr id="0" name=""/>
        <dsp:cNvSpPr/>
      </dsp:nvSpPr>
      <dsp:spPr>
        <a:xfrm>
          <a:off x="0" y="2770160"/>
          <a:ext cx="6666833" cy="2609465"/>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t-IT" sz="3000" b="1" kern="1200"/>
            <a:t>I permessi di soggiorno che in ogni caso non abilitano al lavoro sono i permessi di soggiorno rilasciati per motivi di turismo, affari o giustizia</a:t>
          </a:r>
          <a:r>
            <a:rPr lang="it-IT" sz="3000" kern="1200"/>
            <a:t>.</a:t>
          </a:r>
          <a:endParaRPr lang="en-US" sz="3000" kern="1200"/>
        </a:p>
      </dsp:txBody>
      <dsp:txXfrm>
        <a:off x="127384" y="2897544"/>
        <a:ext cx="6412065" cy="2354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51AC9-644A-4A11-A004-D82253E8C575}">
      <dsp:nvSpPr>
        <dsp:cNvPr id="0" name=""/>
        <dsp:cNvSpPr/>
      </dsp:nvSpPr>
      <dsp:spPr>
        <a:xfrm>
          <a:off x="0" y="0"/>
          <a:ext cx="9288654" cy="12578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Esclusione: Le procedure agevolate di cui sopra non si applicano a chi risiede in un altro paese UE.</a:t>
          </a:r>
          <a:endParaRPr lang="en-US" sz="2200" kern="1200"/>
        </a:p>
      </dsp:txBody>
      <dsp:txXfrm>
        <a:off x="36841" y="36841"/>
        <a:ext cx="7931345" cy="1184159"/>
      </dsp:txXfrm>
    </dsp:sp>
    <dsp:sp modelId="{EB25D064-1140-4444-A9A0-397174171CB9}">
      <dsp:nvSpPr>
        <dsp:cNvPr id="0" name=""/>
        <dsp:cNvSpPr/>
      </dsp:nvSpPr>
      <dsp:spPr>
        <a:xfrm>
          <a:off x="819587" y="1467481"/>
          <a:ext cx="9288654" cy="1257841"/>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Finalità: La norma mira a regolare l'ingresso diretto per lavoro stagionale, escludendo chi ha già un titolo di soggiorno in un altro Stato UE.</a:t>
          </a:r>
          <a:endParaRPr lang="en-US" sz="2200" kern="1200"/>
        </a:p>
      </dsp:txBody>
      <dsp:txXfrm>
        <a:off x="856428" y="1504322"/>
        <a:ext cx="7577788" cy="1184159"/>
      </dsp:txXfrm>
    </dsp:sp>
    <dsp:sp modelId="{EE24DFFC-5661-407C-BDBA-C6CE0F7319AA}">
      <dsp:nvSpPr>
        <dsp:cNvPr id="0" name=""/>
        <dsp:cNvSpPr/>
      </dsp:nvSpPr>
      <dsp:spPr>
        <a:xfrm>
          <a:off x="1639174" y="2934963"/>
          <a:ext cx="9288654" cy="1257841"/>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Contesto: Il comma 15-bis è parte del complesso di regole introdotte per monitorare e gestire i flussi migratori stagionali, soggetto a frequenti modifiche, come quelle del 2024 e 2025. </a:t>
          </a:r>
          <a:endParaRPr lang="en-US" sz="2200" kern="1200"/>
        </a:p>
      </dsp:txBody>
      <dsp:txXfrm>
        <a:off x="1676015" y="2971804"/>
        <a:ext cx="7577788" cy="1184159"/>
      </dsp:txXfrm>
    </dsp:sp>
    <dsp:sp modelId="{9114AF87-82F3-4BF0-93EE-BECA364D02CF}">
      <dsp:nvSpPr>
        <dsp:cNvPr id="0" name=""/>
        <dsp:cNvSpPr/>
      </dsp:nvSpPr>
      <dsp:spPr>
        <a:xfrm>
          <a:off x="8471057"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F98B267D-AD73-4152-A278-7E8DFB1D8CF2}">
      <dsp:nvSpPr>
        <dsp:cNvPr id="0" name=""/>
        <dsp:cNvSpPr/>
      </dsp:nvSpPr>
      <dsp:spPr>
        <a:xfrm>
          <a:off x="9290644" y="2412959"/>
          <a:ext cx="817596" cy="817596"/>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1C218-F268-45EB-B632-C4F94B157707}">
      <dsp:nvSpPr>
        <dsp:cNvPr id="0" name=""/>
        <dsp:cNvSpPr/>
      </dsp:nvSpPr>
      <dsp:spPr>
        <a:xfrm>
          <a:off x="0" y="5895"/>
          <a:ext cx="10515600" cy="13985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Governo: norme europee sulla domanda di permesso unico di soggiorno e lavoro</a:t>
          </a:r>
          <a:endParaRPr lang="en-US" sz="2500" kern="1200"/>
        </a:p>
      </dsp:txBody>
      <dsp:txXfrm>
        <a:off x="68270" y="74165"/>
        <a:ext cx="10379060" cy="1261975"/>
      </dsp:txXfrm>
    </dsp:sp>
    <dsp:sp modelId="{DF8E8A70-BF3F-488F-A051-F06B70C1C137}">
      <dsp:nvSpPr>
        <dsp:cNvPr id="0" name=""/>
        <dsp:cNvSpPr/>
      </dsp:nvSpPr>
      <dsp:spPr>
        <a:xfrm>
          <a:off x="0" y="1476411"/>
          <a:ext cx="10515600" cy="13985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Pubblicato il 21 Gen 2026</a:t>
          </a:r>
          <a:endParaRPr lang="en-US" sz="2500" kern="1200"/>
        </a:p>
      </dsp:txBody>
      <dsp:txXfrm>
        <a:off x="68270" y="1544681"/>
        <a:ext cx="10379060" cy="1261975"/>
      </dsp:txXfrm>
    </dsp:sp>
    <dsp:sp modelId="{1825BCBA-22B8-4E3D-AFDF-18E5E4EB28D0}">
      <dsp:nvSpPr>
        <dsp:cNvPr id="0" name=""/>
        <dsp:cNvSpPr/>
      </dsp:nvSpPr>
      <dsp:spPr>
        <a:xfrm>
          <a:off x="0" y="2946926"/>
          <a:ext cx="10515600" cy="13985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Il decreto semplifica radicalmente l’iter amministrativo per la domanda di permesso unico, riducendo a 90 giorni il termine massimo per la conclusione della procedura di rilascio, salvo casi eccezionali. </a:t>
          </a:r>
          <a:endParaRPr lang="en-US" sz="2500" kern="1200"/>
        </a:p>
      </dsp:txBody>
      <dsp:txXfrm>
        <a:off x="68270" y="3015196"/>
        <a:ext cx="10379060"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5CA216-DB13-E68B-ADC8-BC829B98776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28647C5-BACE-2823-2D5D-F950B63B3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D45256A-FA67-31D7-4FC9-EA8A6E736050}"/>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5" name="Segnaposto piè di pagina 4">
            <a:extLst>
              <a:ext uri="{FF2B5EF4-FFF2-40B4-BE49-F238E27FC236}">
                <a16:creationId xmlns:a16="http://schemas.microsoft.com/office/drawing/2014/main" id="{5BCB5D80-B9CB-E3FA-423E-9ADA159E3B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06104A-7F81-DB3A-2EFD-275E6AE3A09F}"/>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208080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EEED3C-597E-0D7A-E89B-FEAEC440C70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AA132C8-8387-3143-FB97-8920E02C8A5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88022A0-D27D-F1E7-70C4-3E7E04D5B5DE}"/>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5" name="Segnaposto piè di pagina 4">
            <a:extLst>
              <a:ext uri="{FF2B5EF4-FFF2-40B4-BE49-F238E27FC236}">
                <a16:creationId xmlns:a16="http://schemas.microsoft.com/office/drawing/2014/main" id="{832B0B87-5526-F9AA-9D21-036B7CE5DC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6B05087-7D1D-A819-9D43-98729F9D6E4E}"/>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220914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D6AB619-A49F-E2EF-336B-9BDB8FC3E83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CACA324-B2B2-F50B-0E53-C48CE65C8AF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461A68-AD6B-B5DE-A534-193274314225}"/>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5" name="Segnaposto piè di pagina 4">
            <a:extLst>
              <a:ext uri="{FF2B5EF4-FFF2-40B4-BE49-F238E27FC236}">
                <a16:creationId xmlns:a16="http://schemas.microsoft.com/office/drawing/2014/main" id="{A56BAE73-F37A-A5B5-33C5-53CF25C9A9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165D04-3695-8411-94E9-4F51E0D5FAD2}"/>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115319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25D1B2-05B0-ACD2-8677-8EAD549392B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28808D3-7B5E-3224-A92A-9D9EAF3DDDA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8265A8-3143-EC19-5B25-114E84F5F4E2}"/>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5" name="Segnaposto piè di pagina 4">
            <a:extLst>
              <a:ext uri="{FF2B5EF4-FFF2-40B4-BE49-F238E27FC236}">
                <a16:creationId xmlns:a16="http://schemas.microsoft.com/office/drawing/2014/main" id="{222145A9-7B3B-96E0-853E-4EB2E206403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298A47-C8DC-923A-E4D0-71630AA695F1}"/>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186872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EF3289-22C8-12E8-84A0-53224324510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AA24C3A-3194-E0A1-53D6-BA9E4CB1A1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65A1516-8439-136C-CEDA-AB1F04EFA466}"/>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5" name="Segnaposto piè di pagina 4">
            <a:extLst>
              <a:ext uri="{FF2B5EF4-FFF2-40B4-BE49-F238E27FC236}">
                <a16:creationId xmlns:a16="http://schemas.microsoft.com/office/drawing/2014/main" id="{CC261D53-B664-93AC-6EE5-6AA0A3978D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83E011-014E-03D1-9157-6DF58162E958}"/>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329885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DC3000-3AFD-F4A2-BBC7-07F0FE9927C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01321B-BF67-B8B8-471E-C4AA5CB6684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467DD1-DBD0-80E1-9C5E-A6F6B1A371D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A71994E-190B-F347-914F-6A4713AFADAC}"/>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6" name="Segnaposto piè di pagina 5">
            <a:extLst>
              <a:ext uri="{FF2B5EF4-FFF2-40B4-BE49-F238E27FC236}">
                <a16:creationId xmlns:a16="http://schemas.microsoft.com/office/drawing/2014/main" id="{24415806-D507-ED0B-1A12-5F0B4CBA34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A1BB962-27D1-FA36-192E-94712F0A83FF}"/>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72601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8C6312-E71D-E920-4221-00E3F20B3C3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C07905E-5122-1854-65AB-772366432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8A03037-0798-445F-FE55-1486F5CA409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AB68DB9-DDCE-9AC3-DCA2-69F83B05C4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6AE458-6D2E-F566-CCA6-9D9F2415357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C2A178A-08FF-6AE1-D557-11A4D129847D}"/>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8" name="Segnaposto piè di pagina 7">
            <a:extLst>
              <a:ext uri="{FF2B5EF4-FFF2-40B4-BE49-F238E27FC236}">
                <a16:creationId xmlns:a16="http://schemas.microsoft.com/office/drawing/2014/main" id="{80761F56-548A-438C-44B3-A5AF95AE359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28E47F6-6F12-4BA6-810F-3821D76B5524}"/>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349188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743A73-8E68-91B8-9CF1-0BF23A99F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AD97345-9BE2-B5D7-2929-DAA7F8CD5C99}"/>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4" name="Segnaposto piè di pagina 3">
            <a:extLst>
              <a:ext uri="{FF2B5EF4-FFF2-40B4-BE49-F238E27FC236}">
                <a16:creationId xmlns:a16="http://schemas.microsoft.com/office/drawing/2014/main" id="{99C6F09C-A7FD-30CC-F864-62A61C3C521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D43867-742D-128F-C120-6D2968DCDCBF}"/>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420907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6B5819B-6976-01C1-3C89-E273139B0A26}"/>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3" name="Segnaposto piè di pagina 2">
            <a:extLst>
              <a:ext uri="{FF2B5EF4-FFF2-40B4-BE49-F238E27FC236}">
                <a16:creationId xmlns:a16="http://schemas.microsoft.com/office/drawing/2014/main" id="{EB66EB6E-CACF-241B-3319-3AADEC1DC11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803209D-AAE8-2BD6-3E09-E3A4608E04E3}"/>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168720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1891A1-096D-5585-B171-31ADFED654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14DA15F-08F8-93AF-3CAA-2350AF48D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915723E-34B3-7697-4C07-4FD630790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B241FC5-48BB-FE29-6675-3D5444371B63}"/>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6" name="Segnaposto piè di pagina 5">
            <a:extLst>
              <a:ext uri="{FF2B5EF4-FFF2-40B4-BE49-F238E27FC236}">
                <a16:creationId xmlns:a16="http://schemas.microsoft.com/office/drawing/2014/main" id="{0102CED7-053D-578B-CBCE-DA5D08EF6D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5473B95-5FCF-CDAA-E0D8-0C22D05DFD44}"/>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83260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D22E7D-106E-55AD-3B47-30121E3364B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EB0AC58-8DF3-3F4A-2735-249554698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44B810D-116F-5DC4-4E57-15348922E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0103F3B-4980-0B44-2DED-1F4C6E4A9228}"/>
              </a:ext>
            </a:extLst>
          </p:cNvPr>
          <p:cNvSpPr>
            <a:spLocks noGrp="1"/>
          </p:cNvSpPr>
          <p:nvPr>
            <p:ph type="dt" sz="half" idx="10"/>
          </p:nvPr>
        </p:nvSpPr>
        <p:spPr/>
        <p:txBody>
          <a:bodyPr/>
          <a:lstStyle/>
          <a:p>
            <a:fld id="{A0422D70-C372-4152-A8A5-5F1DAA2AC77D}" type="datetimeFigureOut">
              <a:rPr lang="it-IT" smtClean="0"/>
              <a:t>21/02/2026</a:t>
            </a:fld>
            <a:endParaRPr lang="it-IT"/>
          </a:p>
        </p:txBody>
      </p:sp>
      <p:sp>
        <p:nvSpPr>
          <p:cNvPr id="6" name="Segnaposto piè di pagina 5">
            <a:extLst>
              <a:ext uri="{FF2B5EF4-FFF2-40B4-BE49-F238E27FC236}">
                <a16:creationId xmlns:a16="http://schemas.microsoft.com/office/drawing/2014/main" id="{40C2FC1C-A99B-B3E3-878C-1CBAA6AEBC5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50FD85-EFA9-6743-94E9-7276A1D3739B}"/>
              </a:ext>
            </a:extLst>
          </p:cNvPr>
          <p:cNvSpPr>
            <a:spLocks noGrp="1"/>
          </p:cNvSpPr>
          <p:nvPr>
            <p:ph type="sldNum" sz="quarter" idx="12"/>
          </p:nvPr>
        </p:nvSpPr>
        <p:spPr/>
        <p:txBody>
          <a:bodyPr/>
          <a:lstStyle/>
          <a:p>
            <a:fld id="{747CAA4E-2C2A-46CF-B43E-DE759571533E}" type="slidenum">
              <a:rPr lang="it-IT" smtClean="0"/>
              <a:t>‹N›</a:t>
            </a:fld>
            <a:endParaRPr lang="it-IT"/>
          </a:p>
        </p:txBody>
      </p:sp>
    </p:spTree>
    <p:extLst>
      <p:ext uri="{BB962C8B-B14F-4D97-AF65-F5344CB8AC3E}">
        <p14:creationId xmlns:p14="http://schemas.microsoft.com/office/powerpoint/2010/main" val="152616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DF9E1E8-A1D4-8349-AAD2-588DE72814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DC043E9-A010-5EC9-8FFF-5390E4315B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0ED31B-FEF3-D738-79AC-FB051587CE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422D70-C372-4152-A8A5-5F1DAA2AC77D}" type="datetimeFigureOut">
              <a:rPr lang="it-IT" smtClean="0"/>
              <a:t>21/02/2026</a:t>
            </a:fld>
            <a:endParaRPr lang="it-IT"/>
          </a:p>
        </p:txBody>
      </p:sp>
      <p:sp>
        <p:nvSpPr>
          <p:cNvPr id="5" name="Segnaposto piè di pagina 4">
            <a:extLst>
              <a:ext uri="{FF2B5EF4-FFF2-40B4-BE49-F238E27FC236}">
                <a16:creationId xmlns:a16="http://schemas.microsoft.com/office/drawing/2014/main" id="{F2070FDA-5E76-0C42-DD3D-7AFDF018C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F1A88932-F11C-AB1D-AEEA-61C06D768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7CAA4E-2C2A-46CF-B43E-DE759571533E}" type="slidenum">
              <a:rPr lang="it-IT" smtClean="0"/>
              <a:t>‹N›</a:t>
            </a:fld>
            <a:endParaRPr lang="it-IT"/>
          </a:p>
        </p:txBody>
      </p:sp>
    </p:spTree>
    <p:extLst>
      <p:ext uri="{BB962C8B-B14F-4D97-AF65-F5344CB8AC3E}">
        <p14:creationId xmlns:p14="http://schemas.microsoft.com/office/powerpoint/2010/main" val="653094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www.altalex.com/documents/codici-altalex/2014/04/09/testo-unico-sull-immigrazione"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ogle.com/search?q=Permesso+Unico+di+lavoro&amp;sca_esv=0ccad900ef2a9a41&amp;rlz=1C1ONGR_itIT1182IT1182&amp;sxsrf=ANbL-n5DF9KaO_XBRgDk0cyu9iplb6zyuw%3A1771413856506&amp;ei=YKGVabbHHs2Vxc8PwdThsQM&amp;biw=1024&amp;bih=469&amp;ved=2ahUKEwiL4_D89uKSAxWJBdsEHWDlHCEQgK4QegQIARAC&amp;uact=5&amp;oq=normativa+europea+sul+lavoro+per+exstracomunitari&amp;gs_lp=Egxnd3Mtd2l6LXNlcnAiMW5vcm1hdGl2YSBldXJvcGVhIHN1bCBsYXZvcm8gcGVyIGV4c3RyYWNvbXVuaXRhcmkyBxAhGKABGApIgY8BUNgtWOOCAXABeAGQAQCYAfsBoAGLGqoBBjAuMTkuMrgBA8gBAPgBAZgCFqAC2RrCAgoQABiwAxjWBBhHwgIGEAAYFhgewgIFEAAY7wXCAgUQIRifBcICBRAhGKABwgIFECEYkgOYAwCIBgGQBgiSBwYxLjE5LjKgB5hisgcGMC4xOS4yuAfQGsIHBjMuMTYuM8gHK4AIAA&amp;sclient=gws-wiz-serp&amp;mstk=AUtExfBHCDnigJmBebdlC2_25nhSqC49_cvxA2bdNfg_Z8BWZgqnggMyTE-HzMudiNeFbud8YPFhj0ii_woYAae8C1Uypz_MYb15P_pSCNsfAa1P1VrSZ8km-OmSyYziNDrO4yYd9sX8a9nqAUaeAB1yQmIrtLdSOJc-4r9kl1i55I-Vb7pxs2Qio4hsUTVNrpXHU-zuXSSNTCXJdFiwXvDQk1ctLh6I44m0B9ZW5WGNcpTyf126G28uB79mukOe6ZPYVIG3l20dmIQuxitCRbNgWS5RMB7vYr9zSlJ42cYB5-2KcCPubogzP5XZSC995_JwghmuKN5xc3sG_geQhNed6P6c93HxskaAjJ5qoQ1cRVfK&amp;csui=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514E1141-65DC-4F54-8399-7221AE6F83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96000" cy="6858000"/>
            <a:chOff x="7467600" y="0"/>
            <a:chExt cx="4724400" cy="6858000"/>
          </a:xfrm>
        </p:grpSpPr>
        <p:sp>
          <p:nvSpPr>
            <p:cNvPr id="25" name="Rectangle 24">
              <a:extLst>
                <a:ext uri="{FF2B5EF4-FFF2-40B4-BE49-F238E27FC236}">
                  <a16:creationId xmlns:a16="http://schemas.microsoft.com/office/drawing/2014/main" id="{DD75B897-7127-4AAC-A078-70739204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DCFF188-DB07-46AA-A2B3-71E936EAB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8" name="Freeform: Shape 27">
            <a:extLst>
              <a:ext uri="{FF2B5EF4-FFF2-40B4-BE49-F238E27FC236}">
                <a16:creationId xmlns:a16="http://schemas.microsoft.com/office/drawing/2014/main" id="{215A9370-15D3-4C30-8BA1-2059A74C9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0" name="Rectangle 2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a16="http://schemas.microsoft.com/office/drawing/2014/main" id="{2F5D601E-892B-B0A3-49E5-E01D22699203}"/>
              </a:ext>
            </a:extLst>
          </p:cNvPr>
          <p:cNvSpPr>
            <a:spLocks noGrp="1"/>
          </p:cNvSpPr>
          <p:nvPr>
            <p:ph type="title"/>
          </p:nvPr>
        </p:nvSpPr>
        <p:spPr>
          <a:xfrm>
            <a:off x="1143001" y="1676400"/>
            <a:ext cx="3581399" cy="1216153"/>
          </a:xfrm>
        </p:spPr>
        <p:txBody>
          <a:bodyPr anchor="t">
            <a:normAutofit/>
          </a:bodyPr>
          <a:lstStyle/>
          <a:p>
            <a:r>
              <a:rPr lang="it-IT" sz="2400" dirty="0"/>
              <a:t>Mancata comunicazione di ospitalità a cittadini extracomunitari</a:t>
            </a:r>
          </a:p>
        </p:txBody>
      </p:sp>
      <p:sp>
        <p:nvSpPr>
          <p:cNvPr id="8" name="Content Placeholder 7">
            <a:extLst>
              <a:ext uri="{FF2B5EF4-FFF2-40B4-BE49-F238E27FC236}">
                <a16:creationId xmlns:a16="http://schemas.microsoft.com/office/drawing/2014/main" id="{E024FE6E-6B8B-F3E1-F9EF-D86626FDF040}"/>
              </a:ext>
            </a:extLst>
          </p:cNvPr>
          <p:cNvSpPr>
            <a:spLocks noGrp="1"/>
          </p:cNvSpPr>
          <p:nvPr>
            <p:ph idx="1"/>
          </p:nvPr>
        </p:nvSpPr>
        <p:spPr>
          <a:xfrm>
            <a:off x="1143001" y="3429000"/>
            <a:ext cx="3581399" cy="1752599"/>
          </a:xfrm>
        </p:spPr>
        <p:txBody>
          <a:bodyPr>
            <a:normAutofit/>
          </a:bodyPr>
          <a:lstStyle/>
          <a:p>
            <a:pPr algn="ctr"/>
            <a:r>
              <a:rPr lang="en-US" sz="1800" b="1" dirty="0">
                <a:solidFill>
                  <a:schemeClr val="tx1">
                    <a:alpha val="55000"/>
                  </a:schemeClr>
                </a:solidFill>
              </a:rPr>
              <a:t>Palermo27.Febbraio 2026</a:t>
            </a:r>
          </a:p>
        </p:txBody>
      </p:sp>
      <p:pic>
        <p:nvPicPr>
          <p:cNvPr id="4" name="Segnaposto contenuto 3" descr="Immagine che contiene testo, Carattere, logo, Elementi grafici&#10;&#10;Il contenuto generato dall'IA potrebbe non essere corretto.">
            <a:extLst>
              <a:ext uri="{FF2B5EF4-FFF2-40B4-BE49-F238E27FC236}">
                <a16:creationId xmlns:a16="http://schemas.microsoft.com/office/drawing/2014/main" id="{A6E4553A-5BA9-0CD5-F2D8-3EF61F3F112E}"/>
              </a:ext>
            </a:extLst>
          </p:cNvPr>
          <p:cNvPicPr>
            <a:picLocks noChangeAspect="1"/>
          </p:cNvPicPr>
          <p:nvPr/>
        </p:nvPicPr>
        <p:blipFill>
          <a:blip r:embed="rId2"/>
          <a:srcRect t="1297"/>
          <a:stretch>
            <a:fillRect/>
          </a:stretch>
        </p:blipFill>
        <p:spPr>
          <a:xfrm>
            <a:off x="5410202" y="1676400"/>
            <a:ext cx="5638798" cy="3505200"/>
          </a:xfrm>
          <a:prstGeom prst="rect">
            <a:avLst/>
          </a:prstGeom>
        </p:spPr>
      </p:pic>
      <p:pic>
        <p:nvPicPr>
          <p:cNvPr id="3" name="Immagine 2">
            <a:extLst>
              <a:ext uri="{FF2B5EF4-FFF2-40B4-BE49-F238E27FC236}">
                <a16:creationId xmlns:a16="http://schemas.microsoft.com/office/drawing/2014/main" id="{013E29C0-27B9-63CE-6A4E-686854A56352}"/>
              </a:ext>
            </a:extLst>
          </p:cNvPr>
          <p:cNvPicPr>
            <a:picLocks noChangeAspect="1"/>
          </p:cNvPicPr>
          <p:nvPr/>
        </p:nvPicPr>
        <p:blipFill>
          <a:blip r:embed="rId3"/>
          <a:stretch>
            <a:fillRect/>
          </a:stretch>
        </p:blipFill>
        <p:spPr>
          <a:xfrm>
            <a:off x="2298701" y="3914901"/>
            <a:ext cx="1290320" cy="932181"/>
          </a:xfrm>
          <a:prstGeom prst="rect">
            <a:avLst/>
          </a:prstGeom>
        </p:spPr>
      </p:pic>
    </p:spTree>
    <p:extLst>
      <p:ext uri="{BB962C8B-B14F-4D97-AF65-F5344CB8AC3E}">
        <p14:creationId xmlns:p14="http://schemas.microsoft.com/office/powerpoint/2010/main" val="3611854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3E66D9-602E-9003-8927-2B8D0745DE4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4696B4D-BC14-F7A3-9584-809951C0511F}"/>
              </a:ext>
            </a:extLst>
          </p:cNvPr>
          <p:cNvSpPr>
            <a:spLocks noGrp="1"/>
          </p:cNvSpPr>
          <p:nvPr>
            <p:ph type="title"/>
          </p:nvPr>
        </p:nvSpPr>
        <p:spPr>
          <a:xfrm>
            <a:off x="1171074" y="1396686"/>
            <a:ext cx="3240506" cy="4064628"/>
          </a:xfrm>
        </p:spPr>
        <p:txBody>
          <a:bodyPr>
            <a:normAutofit/>
          </a:bodyPr>
          <a:lstStyle/>
          <a:p>
            <a:r>
              <a:rPr lang="it-IT" sz="2800">
                <a:solidFill>
                  <a:srgbClr val="FFFFFF"/>
                </a:solidFill>
              </a:rPr>
              <a:t>    INTERMEDIAZIONE ILLECITA E     SFRUTTAMENTO DI LAVORO</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B1D5F483-88D7-F602-CCBF-59E36FB74CAD}"/>
              </a:ext>
            </a:extLst>
          </p:cNvPr>
          <p:cNvSpPr>
            <a:spLocks noGrp="1"/>
          </p:cNvSpPr>
          <p:nvPr>
            <p:ph idx="1"/>
          </p:nvPr>
        </p:nvSpPr>
        <p:spPr>
          <a:xfrm>
            <a:off x="5370153" y="1526033"/>
            <a:ext cx="5536397" cy="3935281"/>
          </a:xfrm>
        </p:spPr>
        <p:txBody>
          <a:bodyPr>
            <a:normAutofit/>
          </a:bodyPr>
          <a:lstStyle/>
          <a:p>
            <a:pPr marL="0" indent="0" algn="ctr">
              <a:buNone/>
            </a:pPr>
            <a:r>
              <a:rPr lang="it-IT"/>
              <a:t>        </a:t>
            </a:r>
            <a:r>
              <a:rPr lang="it-IT" dirty="0"/>
              <a:t>CONTRASTO AL CAPORALATO</a:t>
            </a:r>
          </a:p>
          <a:p>
            <a:endParaRPr lang="it-IT" dirty="0"/>
          </a:p>
          <a:p>
            <a:r>
              <a:rPr lang="it-IT" dirty="0"/>
              <a:t>SALVO CHE IL FATTO NON COSTITUISCA PIU GRAVE REATO, E PUNITO CON LA RECLUSIONE DA 1 A 6 ANNI E CON LA MULTA DA 500 A 1OOO € </a:t>
            </a:r>
            <a:r>
              <a:rPr lang="it-IT" dirty="0">
                <a:highlight>
                  <a:srgbClr val="FFFF00"/>
                </a:highlight>
              </a:rPr>
              <a:t>PER OGNI LAVORATORE</a:t>
            </a:r>
          </a:p>
          <a:p>
            <a:endParaRPr lang="it-IT" dirty="0"/>
          </a:p>
        </p:txBody>
      </p:sp>
    </p:spTree>
    <p:extLst>
      <p:ext uri="{BB962C8B-B14F-4D97-AF65-F5344CB8AC3E}">
        <p14:creationId xmlns:p14="http://schemas.microsoft.com/office/powerpoint/2010/main" val="217404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462F39-9653-C18C-E60D-82B2141A9A3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505C008-75AA-9A74-4760-B66BDDEEC4E1}"/>
              </a:ext>
            </a:extLst>
          </p:cNvPr>
          <p:cNvSpPr>
            <a:spLocks noGrp="1"/>
          </p:cNvSpPr>
          <p:nvPr>
            <p:ph type="title"/>
          </p:nvPr>
        </p:nvSpPr>
        <p:spPr>
          <a:xfrm>
            <a:off x="586478" y="1683756"/>
            <a:ext cx="3115265" cy="2396359"/>
          </a:xfrm>
        </p:spPr>
        <p:txBody>
          <a:bodyPr anchor="b">
            <a:normAutofit/>
          </a:bodyPr>
          <a:lstStyle/>
          <a:p>
            <a:pPr algn="r"/>
            <a:br>
              <a:rPr lang="it-IT" sz="2500" u="sng">
                <a:solidFill>
                  <a:srgbClr val="FFFFFF"/>
                </a:solidFill>
                <a:hlinkClick r:id="rId2"/>
              </a:rPr>
            </a:br>
            <a:br>
              <a:rPr lang="it-IT" sz="2500">
                <a:solidFill>
                  <a:srgbClr val="FFFFFF"/>
                </a:solidFill>
                <a:hlinkClick r:id="rId2"/>
              </a:rPr>
            </a:br>
            <a:r>
              <a:rPr lang="it-IT" sz="2500">
                <a:solidFill>
                  <a:srgbClr val="FFFFFF"/>
                </a:solidFill>
              </a:rPr>
              <a:t>                 Testo unico sull'immigrazione</a:t>
            </a:r>
            <a:br>
              <a:rPr lang="it-IT" sz="2500">
                <a:solidFill>
                  <a:srgbClr val="FFFFFF"/>
                </a:solidFill>
              </a:rPr>
            </a:br>
            <a:br>
              <a:rPr lang="it-IT" sz="2500">
                <a:solidFill>
                  <a:srgbClr val="FFFFFF"/>
                </a:solidFill>
              </a:rPr>
            </a:br>
            <a:endParaRPr lang="it-IT" sz="2500">
              <a:solidFill>
                <a:srgbClr val="FFFFFF"/>
              </a:solidFill>
            </a:endParaRPr>
          </a:p>
        </p:txBody>
      </p:sp>
      <p:graphicFrame>
        <p:nvGraphicFramePr>
          <p:cNvPr id="5" name="Segnaposto contenuto 2">
            <a:extLst>
              <a:ext uri="{FF2B5EF4-FFF2-40B4-BE49-F238E27FC236}">
                <a16:creationId xmlns:a16="http://schemas.microsoft.com/office/drawing/2014/main" id="{9C149E3D-9AD6-D3CF-65CC-FE2F067E2B35}"/>
              </a:ext>
            </a:extLst>
          </p:cNvPr>
          <p:cNvGraphicFramePr>
            <a:graphicFrameLocks noGrp="1"/>
          </p:cNvGraphicFramePr>
          <p:nvPr>
            <p:ph idx="1"/>
            <p:extLst>
              <p:ext uri="{D42A27DB-BD31-4B8C-83A1-F6EECF244321}">
                <p14:modId xmlns:p14="http://schemas.microsoft.com/office/powerpoint/2010/main" val="279730846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460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CF728B-A212-CA74-400A-B9608B95823C}"/>
            </a:ext>
          </a:extLst>
        </p:cNvPr>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801C49D-F33F-7AED-239A-656E8ABE6056}"/>
              </a:ext>
            </a:extLst>
          </p:cNvPr>
          <p:cNvSpPr>
            <a:spLocks noGrp="1"/>
          </p:cNvSpPr>
          <p:nvPr>
            <p:ph type="title"/>
          </p:nvPr>
        </p:nvSpPr>
        <p:spPr>
          <a:xfrm>
            <a:off x="1371597" y="348865"/>
            <a:ext cx="10044023" cy="877729"/>
          </a:xfrm>
        </p:spPr>
        <p:txBody>
          <a:bodyPr anchor="ctr">
            <a:normAutofit/>
          </a:bodyPr>
          <a:lstStyle/>
          <a:p>
            <a:endParaRPr lang="it-IT" sz="4000">
              <a:solidFill>
                <a:srgbClr val="FFFFFF"/>
              </a:solidFill>
            </a:endParaRPr>
          </a:p>
        </p:txBody>
      </p:sp>
      <p:graphicFrame>
        <p:nvGraphicFramePr>
          <p:cNvPr id="25" name="Segnaposto contenuto 2">
            <a:extLst>
              <a:ext uri="{FF2B5EF4-FFF2-40B4-BE49-F238E27FC236}">
                <a16:creationId xmlns:a16="http://schemas.microsoft.com/office/drawing/2014/main" id="{45D87075-DEB7-EE18-4787-675705294980}"/>
              </a:ext>
            </a:extLst>
          </p:cNvPr>
          <p:cNvGraphicFramePr>
            <a:graphicFrameLocks noGrp="1"/>
          </p:cNvGraphicFramePr>
          <p:nvPr>
            <p:ph idx="1"/>
            <p:extLst>
              <p:ext uri="{D42A27DB-BD31-4B8C-83A1-F6EECF244321}">
                <p14:modId xmlns:p14="http://schemas.microsoft.com/office/powerpoint/2010/main" val="63481935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10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a16="http://schemas.microsoft.com/office/drawing/2014/main" id="{9B0300C1-5413-E6B6-8B5A-3D18067C83FD}"/>
              </a:ext>
            </a:extLst>
          </p:cNvPr>
          <p:cNvSpPr>
            <a:spLocks noGrp="1"/>
          </p:cNvSpPr>
          <p:nvPr>
            <p:ph type="title"/>
          </p:nvPr>
        </p:nvSpPr>
        <p:spPr>
          <a:xfrm>
            <a:off x="1143000" y="1676400"/>
            <a:ext cx="3810000" cy="3505200"/>
          </a:xfrm>
        </p:spPr>
        <p:txBody>
          <a:bodyPr anchor="t">
            <a:normAutofit/>
          </a:bodyPr>
          <a:lstStyle/>
          <a:p>
            <a:endParaRPr lang="it-IT" sz="4000"/>
          </a:p>
        </p:txBody>
      </p:sp>
      <p:sp>
        <p:nvSpPr>
          <p:cNvPr id="3" name="Segnaposto contenuto 2">
            <a:extLst>
              <a:ext uri="{FF2B5EF4-FFF2-40B4-BE49-F238E27FC236}">
                <a16:creationId xmlns:a16="http://schemas.microsoft.com/office/drawing/2014/main" id="{E4758700-A186-7ECA-C6BF-73D681CDCF89}"/>
              </a:ext>
            </a:extLst>
          </p:cNvPr>
          <p:cNvSpPr>
            <a:spLocks noGrp="1"/>
          </p:cNvSpPr>
          <p:nvPr>
            <p:ph idx="1"/>
          </p:nvPr>
        </p:nvSpPr>
        <p:spPr>
          <a:xfrm>
            <a:off x="5181604" y="1676400"/>
            <a:ext cx="5638796" cy="3505200"/>
          </a:xfrm>
        </p:spPr>
        <p:txBody>
          <a:bodyPr>
            <a:normAutofit/>
          </a:bodyPr>
          <a:lstStyle/>
          <a:p>
            <a:endParaRPr lang="it-IT" sz="2400">
              <a:solidFill>
                <a:schemeClr val="tx1">
                  <a:alpha val="55000"/>
                </a:schemeClr>
              </a:solidFill>
            </a:endParaRPr>
          </a:p>
          <a:p>
            <a:endParaRPr lang="it-IT" sz="2400">
              <a:solidFill>
                <a:schemeClr val="tx1">
                  <a:alpha val="55000"/>
                </a:schemeClr>
              </a:solidFill>
            </a:endParaRPr>
          </a:p>
          <a:p>
            <a:r>
              <a:rPr lang="it-IT" sz="2400">
                <a:solidFill>
                  <a:schemeClr val="tx1">
                    <a:alpha val="55000"/>
                  </a:schemeClr>
                </a:solidFill>
              </a:rPr>
              <a:t>La normativa europea (Direttiva UE 2024/1233) semplifica l'ingresso e il soggiorno dei lavoratori extracomunitari tramite un </a:t>
            </a:r>
            <a:r>
              <a:rPr lang="it-IT" sz="2400">
                <a:solidFill>
                  <a:schemeClr val="tx1">
                    <a:alpha val="55000"/>
                  </a:schemeClr>
                </a:solidFill>
                <a:hlinkClick r:id="rId2"/>
              </a:rPr>
              <a:t>Permesso Unico di lavoro</a:t>
            </a:r>
            <a:r>
              <a:rPr lang="it-IT" sz="2400">
                <a:solidFill>
                  <a:schemeClr val="tx1">
                    <a:alpha val="55000"/>
                  </a:schemeClr>
                </a:solidFill>
              </a:rPr>
              <a:t>, garantendo parità di diritti con i cittadini UE. </a:t>
            </a:r>
          </a:p>
        </p:txBody>
      </p:sp>
    </p:spTree>
    <p:extLst>
      <p:ext uri="{BB962C8B-B14F-4D97-AF65-F5344CB8AC3E}">
        <p14:creationId xmlns:p14="http://schemas.microsoft.com/office/powerpoint/2010/main" val="225055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74CF14D-F74A-9BD5-8041-082A98373F6A}"/>
              </a:ext>
            </a:extLst>
          </p:cNvPr>
          <p:cNvSpPr>
            <a:spLocks noGrp="1"/>
          </p:cNvSpPr>
          <p:nvPr>
            <p:ph type="title"/>
          </p:nvPr>
        </p:nvSpPr>
        <p:spPr>
          <a:xfrm>
            <a:off x="1171074" y="1396686"/>
            <a:ext cx="3240506" cy="4064628"/>
          </a:xfrm>
        </p:spPr>
        <p:txBody>
          <a:bodyPr>
            <a:normAutofit/>
          </a:bodyPr>
          <a:lstStyle/>
          <a:p>
            <a:r>
              <a:rPr lang="it-IT" b="1">
                <a:solidFill>
                  <a:srgbClr val="FFFFFF"/>
                </a:solidFill>
              </a:rPr>
              <a:t>          Permesso Unico (Soggiorno e Lavoro)</a:t>
            </a:r>
            <a:endParaRPr lang="it-IT">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64CDE2BF-FD4B-6F30-B1FE-B11D6ED658ED}"/>
              </a:ext>
            </a:extLst>
          </p:cNvPr>
          <p:cNvSpPr>
            <a:spLocks noGrp="1"/>
          </p:cNvSpPr>
          <p:nvPr>
            <p:ph idx="1"/>
          </p:nvPr>
        </p:nvSpPr>
        <p:spPr>
          <a:xfrm>
            <a:off x="5370153" y="1526033"/>
            <a:ext cx="5536397" cy="3935281"/>
          </a:xfrm>
        </p:spPr>
        <p:txBody>
          <a:bodyPr>
            <a:normAutofit/>
          </a:bodyPr>
          <a:lstStyle/>
          <a:p>
            <a:r>
              <a:rPr lang="it-IT" sz="2000"/>
              <a:t>Sostituisce i vecchi permessi, consentendo a lavoratori non comunitari di soggiornare e lavorare regolarmente.</a:t>
            </a:r>
          </a:p>
          <a:p>
            <a:r>
              <a:rPr lang="it-IT" sz="2000"/>
              <a:t> La nuova direttiva velocizza la procedura e consente di cambiare datore di lavoro, con una tutela di 3 mesi in caso di disoccupazione.</a:t>
            </a:r>
          </a:p>
          <a:p>
            <a:r>
              <a:rPr lang="it-IT" sz="2000"/>
              <a:t>Diritti dei lavoratori extra-UE: I lavoratori regolarmente soggiornanti godono degli stessi diritti dei cittadini nazionali in termini di retribuzione, condizioni di lavoro (salute e sicurezza), previdenza sociale e assistenza.</a:t>
            </a:r>
          </a:p>
        </p:txBody>
      </p:sp>
    </p:spTree>
    <p:extLst>
      <p:ext uri="{BB962C8B-B14F-4D97-AF65-F5344CB8AC3E}">
        <p14:creationId xmlns:p14="http://schemas.microsoft.com/office/powerpoint/2010/main" val="244693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AA8CA9A-F974-5E61-81F8-B1B40BA2D714}"/>
              </a:ext>
            </a:extLst>
          </p:cNvPr>
          <p:cNvSpPr>
            <a:spLocks noGrp="1"/>
          </p:cNvSpPr>
          <p:nvPr>
            <p:ph type="title"/>
          </p:nvPr>
        </p:nvSpPr>
        <p:spPr>
          <a:xfrm>
            <a:off x="956826" y="1112969"/>
            <a:ext cx="3937298" cy="4166010"/>
          </a:xfrm>
        </p:spPr>
        <p:txBody>
          <a:bodyPr>
            <a:normAutofit/>
          </a:bodyPr>
          <a:lstStyle/>
          <a:p>
            <a:endParaRPr lang="it-IT">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a:extLst>
              <a:ext uri="{FF2B5EF4-FFF2-40B4-BE49-F238E27FC236}">
                <a16:creationId xmlns:a16="http://schemas.microsoft.com/office/drawing/2014/main" id="{7C53F653-DA82-6265-3503-9B87846A8345}"/>
              </a:ext>
            </a:extLst>
          </p:cNvPr>
          <p:cNvSpPr>
            <a:spLocks noGrp="1"/>
          </p:cNvSpPr>
          <p:nvPr>
            <p:ph idx="1"/>
          </p:nvPr>
        </p:nvSpPr>
        <p:spPr>
          <a:xfrm>
            <a:off x="6096000" y="820880"/>
            <a:ext cx="5257799" cy="4889350"/>
          </a:xfrm>
        </p:spPr>
        <p:txBody>
          <a:bodyPr anchor="t">
            <a:normAutofit/>
          </a:bodyPr>
          <a:lstStyle/>
          <a:p>
            <a:r>
              <a:rPr lang="it-IT" dirty="0"/>
              <a:t>Direttiva 2021/1883 (Carta Blu): Recepita in Italia con D. lgs. 152/2023, promuove procedure più rapide e criteri inclusivi per attirare talenti.</a:t>
            </a:r>
          </a:p>
          <a:p>
            <a:r>
              <a:rPr lang="it-IT" dirty="0"/>
              <a:t>La Danimarca e l'Irlanda non partecipano alla direttiva sulla Carta Blu.</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1282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63A9FE-6F36-B2CE-13D8-922C74F6EDC1}"/>
              </a:ext>
            </a:extLst>
          </p:cNvPr>
          <p:cNvSpPr>
            <a:spLocks noGrp="1"/>
          </p:cNvSpPr>
          <p:nvPr>
            <p:ph type="title"/>
          </p:nvPr>
        </p:nvSpPr>
        <p:spPr/>
        <p:txBody>
          <a:bodyPr/>
          <a:lstStyle/>
          <a:p>
            <a:endParaRPr lang="it-IT"/>
          </a:p>
        </p:txBody>
      </p:sp>
      <p:graphicFrame>
        <p:nvGraphicFramePr>
          <p:cNvPr id="5" name="Segnaposto contenuto 2">
            <a:extLst>
              <a:ext uri="{FF2B5EF4-FFF2-40B4-BE49-F238E27FC236}">
                <a16:creationId xmlns:a16="http://schemas.microsoft.com/office/drawing/2014/main" id="{4DEF87DC-6194-FE8B-98FF-0D7DABD8E64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880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98F0A91-01A2-45B2-C68E-400F5DA8E944}"/>
              </a:ext>
            </a:extLst>
          </p:cNvPr>
          <p:cNvSpPr>
            <a:spLocks noGrp="1"/>
          </p:cNvSpPr>
          <p:nvPr>
            <p:ph type="title"/>
          </p:nvPr>
        </p:nvSpPr>
        <p:spPr>
          <a:xfrm>
            <a:off x="1171074" y="1396686"/>
            <a:ext cx="3240506" cy="4064628"/>
          </a:xfrm>
        </p:spPr>
        <p:txBody>
          <a:bodyPr>
            <a:normAutofit/>
          </a:bodyPr>
          <a:lstStyle/>
          <a:p>
            <a:endParaRPr lang="it-IT">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441D7532-EE56-95CB-0554-44CB86EB8283}"/>
              </a:ext>
            </a:extLst>
          </p:cNvPr>
          <p:cNvSpPr>
            <a:spLocks noGrp="1"/>
          </p:cNvSpPr>
          <p:nvPr>
            <p:ph idx="1"/>
          </p:nvPr>
        </p:nvSpPr>
        <p:spPr>
          <a:xfrm>
            <a:off x="5370153" y="1526033"/>
            <a:ext cx="5536397" cy="3935281"/>
          </a:xfrm>
        </p:spPr>
        <p:txBody>
          <a:bodyPr>
            <a:normAutofit/>
          </a:bodyPr>
          <a:lstStyle/>
          <a:p>
            <a:r>
              <a:rPr lang="it-IT" sz="1800">
                <a:highlight>
                  <a:srgbClr val="FFFF00"/>
                </a:highlight>
              </a:rPr>
              <a:t>Tra le principali novità</a:t>
            </a:r>
            <a:r>
              <a:rPr lang="it-IT" sz="1800"/>
              <a:t>, viene introdotto un obbligo di trasparenza per il datore di lavoro, che dovrà informare tempestivamente il lavoratore straniero su ogni comunicazione relativa al nulla osta. Inoltre, il provvedimento garantisce maggiore flessibilità nel mercato del lavoro: lo straniero titolare di permesso unico potrà cambiare datore di lavoro durante il periodo di validità del titolo, previa notifica alle autorità competenti.</a:t>
            </a:r>
          </a:p>
          <a:p>
            <a:r>
              <a:rPr lang="it-IT" sz="1800"/>
              <a:t> </a:t>
            </a:r>
            <a:r>
              <a:rPr lang="it-IT" sz="1800">
                <a:highlight>
                  <a:srgbClr val="FFFF00"/>
                </a:highlight>
              </a:rPr>
              <a:t>In caso di disoccupazione</a:t>
            </a:r>
            <a:r>
              <a:rPr lang="it-IT" sz="1800"/>
              <a:t>, il permesso non verrà revocato, permettendo al lavoratore di rimanere nel territorio nazionale per un periodo minimo di tre mesi per cercare una nuova occupazione, rafforzando così le tutele contro lo sfruttamento lavorativo e favorendo l’integrazione regolare.</a:t>
            </a:r>
          </a:p>
        </p:txBody>
      </p:sp>
    </p:spTree>
    <p:extLst>
      <p:ext uri="{BB962C8B-B14F-4D97-AF65-F5344CB8AC3E}">
        <p14:creationId xmlns:p14="http://schemas.microsoft.com/office/powerpoint/2010/main" val="364698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2A24E6-33C6-3C2E-95B4-A8F6D6A503B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C126B56-0ED2-EE1F-60F4-A92BF542E2A7}"/>
              </a:ext>
            </a:extLst>
          </p:cNvPr>
          <p:cNvSpPr>
            <a:spLocks noGrp="1"/>
          </p:cNvSpPr>
          <p:nvPr>
            <p:ph type="ctrTitle"/>
          </p:nvPr>
        </p:nvSpPr>
        <p:spPr>
          <a:xfrm>
            <a:off x="5354955" y="552182"/>
            <a:ext cx="5998840" cy="3343135"/>
          </a:xfrm>
          <a:noFill/>
        </p:spPr>
        <p:txBody>
          <a:bodyPr>
            <a:normAutofit/>
          </a:bodyPr>
          <a:lstStyle/>
          <a:p>
            <a:r>
              <a:rPr lang="it-IT" sz="3300" dirty="0"/>
              <a:t>L'articolo 7, comma 1 del </a:t>
            </a:r>
            <a:r>
              <a:rPr lang="it-IT" sz="3300" dirty="0" err="1"/>
              <a:t>D.Lgs.</a:t>
            </a:r>
            <a:r>
              <a:rPr lang="it-IT" sz="3300" dirty="0"/>
              <a:t> 286/98</a:t>
            </a:r>
            <a:br>
              <a:rPr lang="it-IT" sz="3300" dirty="0"/>
            </a:br>
            <a:r>
              <a:rPr lang="it-IT" sz="3300" dirty="0"/>
              <a:t> (Testo Unico Immigrazione)    </a:t>
            </a:r>
            <a:r>
              <a:rPr lang="it-IT" sz="3300" dirty="0">
                <a:highlight>
                  <a:srgbClr val="FFFF00"/>
                </a:highlight>
              </a:rPr>
              <a:t>stabilisce l'obbligo di comunicazione per chiunque offra ospitalità o lavoro a un cittadino straniero o apolide. </a:t>
            </a:r>
          </a:p>
        </p:txBody>
      </p:sp>
      <p:sp>
        <p:nvSpPr>
          <p:cNvPr id="3" name="Sottotitolo 2">
            <a:extLst>
              <a:ext uri="{FF2B5EF4-FFF2-40B4-BE49-F238E27FC236}">
                <a16:creationId xmlns:a16="http://schemas.microsoft.com/office/drawing/2014/main" id="{8823E83A-57C9-DA7E-97E1-F7B4452E4443}"/>
              </a:ext>
            </a:extLst>
          </p:cNvPr>
          <p:cNvSpPr>
            <a:spLocks noGrp="1"/>
          </p:cNvSpPr>
          <p:nvPr>
            <p:ph type="subTitle" idx="1"/>
          </p:nvPr>
        </p:nvSpPr>
        <p:spPr>
          <a:xfrm>
            <a:off x="5354955" y="4067032"/>
            <a:ext cx="5998840" cy="2067068"/>
          </a:xfrm>
          <a:noFill/>
        </p:spPr>
        <p:txBody>
          <a:bodyPr>
            <a:normAutofit/>
          </a:bodyPr>
          <a:lstStyle/>
          <a:p>
            <a:pPr algn="l"/>
            <a:r>
              <a:rPr lang="it-IT" sz="2200" dirty="0"/>
              <a:t>Chiunque, a qualsiasi titolo, compia una delle seguenti azioni deve darne comunicazione scritta entro 48 ore all'autorità locale di pubblica sicurezza </a:t>
            </a:r>
          </a:p>
          <a:p>
            <a:pPr algn="l"/>
            <a:r>
              <a:rPr lang="it-IT" sz="2200" dirty="0"/>
              <a:t>(Questura o Commissariato, oppure al Sindaco nei comuni sprovvisti): </a:t>
            </a:r>
          </a:p>
          <a:p>
            <a:pPr algn="l"/>
            <a:endParaRPr lang="it-IT" sz="2200" dirty="0"/>
          </a:p>
        </p:txBody>
      </p:sp>
      <p:pic>
        <p:nvPicPr>
          <p:cNvPr id="5" name="Picture 4">
            <a:extLst>
              <a:ext uri="{FF2B5EF4-FFF2-40B4-BE49-F238E27FC236}">
                <a16:creationId xmlns:a16="http://schemas.microsoft.com/office/drawing/2014/main" id="{D53D8C7C-0902-8EF7-EF84-3FD1B710001E}"/>
              </a:ext>
            </a:extLst>
          </p:cNvPr>
          <p:cNvPicPr>
            <a:picLocks noChangeAspect="1"/>
          </p:cNvPicPr>
          <p:nvPr/>
        </p:nvPicPr>
        <p:blipFill>
          <a:blip r:embed="rId2"/>
          <a:srcRect l="39169" r="19878"/>
          <a:stretch>
            <a:fillRect/>
          </a:stretch>
        </p:blipFill>
        <p:spPr>
          <a:xfrm>
            <a:off x="20" y="10"/>
            <a:ext cx="4992985" cy="6857990"/>
          </a:xfrm>
          <a:prstGeom prst="rect">
            <a:avLst/>
          </a:prstGeom>
        </p:spPr>
      </p:pic>
    </p:spTree>
    <p:extLst>
      <p:ext uri="{BB962C8B-B14F-4D97-AF65-F5344CB8AC3E}">
        <p14:creationId xmlns:p14="http://schemas.microsoft.com/office/powerpoint/2010/main" val="23304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596C2BD-4D15-0A60-EB14-FE84B62F882C}"/>
              </a:ext>
            </a:extLst>
          </p:cNvPr>
          <p:cNvSpPr>
            <a:spLocks noGrp="1"/>
          </p:cNvSpPr>
          <p:nvPr>
            <p:ph type="title"/>
          </p:nvPr>
        </p:nvSpPr>
        <p:spPr>
          <a:xfrm>
            <a:off x="586478" y="1683756"/>
            <a:ext cx="3115265" cy="2396359"/>
          </a:xfrm>
        </p:spPr>
        <p:txBody>
          <a:bodyPr anchor="b">
            <a:normAutofit/>
          </a:bodyPr>
          <a:lstStyle/>
          <a:p>
            <a:pPr algn="r"/>
            <a:endParaRPr lang="it-IT" sz="4000">
              <a:solidFill>
                <a:srgbClr val="FFFFFF"/>
              </a:solidFill>
            </a:endParaRPr>
          </a:p>
        </p:txBody>
      </p:sp>
      <p:graphicFrame>
        <p:nvGraphicFramePr>
          <p:cNvPr id="5" name="Segnaposto contenuto 2">
            <a:extLst>
              <a:ext uri="{FF2B5EF4-FFF2-40B4-BE49-F238E27FC236}">
                <a16:creationId xmlns:a16="http://schemas.microsoft.com/office/drawing/2014/main" id="{A7871EFB-96BE-044F-E5C5-017D7D6AA24A}"/>
              </a:ext>
            </a:extLst>
          </p:cNvPr>
          <p:cNvGraphicFramePr>
            <a:graphicFrameLocks noGrp="1"/>
          </p:cNvGraphicFramePr>
          <p:nvPr>
            <p:ph idx="1"/>
            <p:extLst>
              <p:ext uri="{D42A27DB-BD31-4B8C-83A1-F6EECF244321}">
                <p14:modId xmlns:p14="http://schemas.microsoft.com/office/powerpoint/2010/main" val="24558477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82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B05BEB1-9652-412D-6589-1FD5CFFB4EB4}"/>
              </a:ext>
            </a:extLst>
          </p:cNvPr>
          <p:cNvSpPr>
            <a:spLocks noGrp="1"/>
          </p:cNvSpPr>
          <p:nvPr>
            <p:ph type="title"/>
          </p:nvPr>
        </p:nvSpPr>
        <p:spPr>
          <a:xfrm>
            <a:off x="466722" y="586855"/>
            <a:ext cx="3201366" cy="3387497"/>
          </a:xfrm>
        </p:spPr>
        <p:txBody>
          <a:bodyPr anchor="b">
            <a:normAutofit/>
          </a:bodyPr>
          <a:lstStyle/>
          <a:p>
            <a:pPr algn="r"/>
            <a:r>
              <a:rPr lang="it-IT" sz="3700">
                <a:solidFill>
                  <a:srgbClr val="FFFFFF"/>
                </a:solidFill>
              </a:rPr>
              <a:t>            Contenuto della comunicazione</a:t>
            </a:r>
            <a:br>
              <a:rPr lang="it-IT" sz="3700">
                <a:solidFill>
                  <a:srgbClr val="FFFFFF"/>
                </a:solidFill>
              </a:rPr>
            </a:br>
            <a:endParaRPr lang="it-IT" sz="3700">
              <a:solidFill>
                <a:srgbClr val="FFFFFF"/>
              </a:solidFill>
            </a:endParaRPr>
          </a:p>
        </p:txBody>
      </p:sp>
      <p:sp>
        <p:nvSpPr>
          <p:cNvPr id="3" name="Segnaposto contenuto 2">
            <a:extLst>
              <a:ext uri="{FF2B5EF4-FFF2-40B4-BE49-F238E27FC236}">
                <a16:creationId xmlns:a16="http://schemas.microsoft.com/office/drawing/2014/main" id="{40023182-26B6-EED8-A675-F00F77C17978}"/>
              </a:ext>
            </a:extLst>
          </p:cNvPr>
          <p:cNvSpPr>
            <a:spLocks noGrp="1"/>
          </p:cNvSpPr>
          <p:nvPr>
            <p:ph idx="1"/>
          </p:nvPr>
        </p:nvSpPr>
        <p:spPr>
          <a:xfrm>
            <a:off x="4581727" y="649480"/>
            <a:ext cx="3025303" cy="5546047"/>
          </a:xfrm>
        </p:spPr>
        <p:txBody>
          <a:bodyPr anchor="ctr">
            <a:normAutofit/>
          </a:bodyPr>
          <a:lstStyle/>
          <a:p>
            <a:r>
              <a:rPr lang="it-IT" sz="2000"/>
              <a:t>La comunicazione deve comprendere:</a:t>
            </a:r>
          </a:p>
          <a:p>
            <a:r>
              <a:rPr lang="it-IT" sz="2000"/>
              <a:t>Generalità dell'ospitante o del datore di lavoro.</a:t>
            </a:r>
          </a:p>
          <a:p>
            <a:endParaRPr lang="it-IT" sz="2000"/>
          </a:p>
          <a:p>
            <a:r>
              <a:rPr lang="it-IT" sz="2000"/>
              <a:t>Generalità dello straniero e gli estremi del suo passaporto o documento equipollente.</a:t>
            </a:r>
          </a:p>
          <a:p>
            <a:endParaRPr lang="it-IT" sz="2000"/>
          </a:p>
          <a:p>
            <a:r>
              <a:rPr lang="it-IT" sz="2000"/>
              <a:t>L'esatta ubicazione dell'immobile ceduto o in cui la persona è ospitata. </a:t>
            </a:r>
          </a:p>
          <a:p>
            <a:endParaRPr lang="it-IT" sz="2000"/>
          </a:p>
        </p:txBody>
      </p:sp>
      <p:pic>
        <p:nvPicPr>
          <p:cNvPr id="4" name="Immagine 3">
            <a:extLst>
              <a:ext uri="{FF2B5EF4-FFF2-40B4-BE49-F238E27FC236}">
                <a16:creationId xmlns:a16="http://schemas.microsoft.com/office/drawing/2014/main" id="{3E66DD05-533C-901E-8F36-09497C65E6AE}"/>
              </a:ext>
            </a:extLst>
          </p:cNvPr>
          <p:cNvPicPr>
            <a:picLocks noChangeAspect="1"/>
          </p:cNvPicPr>
          <p:nvPr/>
        </p:nvPicPr>
        <p:blipFill>
          <a:blip r:embed="rId2"/>
          <a:stretch>
            <a:fillRect/>
          </a:stretch>
        </p:blipFill>
        <p:spPr>
          <a:xfrm>
            <a:off x="8109502" y="2418002"/>
            <a:ext cx="3615776" cy="2033874"/>
          </a:xfrm>
          <a:prstGeom prst="rect">
            <a:avLst/>
          </a:prstGeom>
        </p:spPr>
      </p:pic>
    </p:spTree>
    <p:extLst>
      <p:ext uri="{BB962C8B-B14F-4D97-AF65-F5344CB8AC3E}">
        <p14:creationId xmlns:p14="http://schemas.microsoft.com/office/powerpoint/2010/main" val="66132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C7100A-8A13-A632-3A8F-07A119212B4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1BCAA88-F854-3703-61E6-50B304CA4566}"/>
              </a:ext>
            </a:extLst>
          </p:cNvPr>
          <p:cNvSpPr>
            <a:spLocks noGrp="1"/>
          </p:cNvSpPr>
          <p:nvPr>
            <p:ph type="title"/>
          </p:nvPr>
        </p:nvSpPr>
        <p:spPr>
          <a:xfrm>
            <a:off x="586478" y="1683756"/>
            <a:ext cx="3115265" cy="2396359"/>
          </a:xfrm>
        </p:spPr>
        <p:txBody>
          <a:bodyPr anchor="b">
            <a:normAutofit/>
          </a:bodyPr>
          <a:lstStyle/>
          <a:p>
            <a:pPr algn="ctr"/>
            <a:r>
              <a:rPr lang="it-IT" sz="4000">
                <a:solidFill>
                  <a:srgbClr val="FFFFFF"/>
                </a:solidFill>
              </a:rPr>
              <a:t>                                 Sanzioni</a:t>
            </a:r>
            <a:br>
              <a:rPr lang="it-IT" sz="4000">
                <a:solidFill>
                  <a:srgbClr val="FFFFFF"/>
                </a:solidFill>
              </a:rPr>
            </a:br>
            <a:endParaRPr lang="it-IT" sz="4000" dirty="0">
              <a:solidFill>
                <a:srgbClr val="FFFFFF"/>
              </a:solidFill>
            </a:endParaRPr>
          </a:p>
        </p:txBody>
      </p:sp>
      <p:graphicFrame>
        <p:nvGraphicFramePr>
          <p:cNvPr id="5" name="Segnaposto contenuto 2">
            <a:extLst>
              <a:ext uri="{FF2B5EF4-FFF2-40B4-BE49-F238E27FC236}">
                <a16:creationId xmlns:a16="http://schemas.microsoft.com/office/drawing/2014/main" id="{2F2E0BD5-17D8-EBA4-E1DC-177FC339F209}"/>
              </a:ext>
            </a:extLst>
          </p:cNvPr>
          <p:cNvGraphicFramePr>
            <a:graphicFrameLocks noGrp="1"/>
          </p:cNvGraphicFramePr>
          <p:nvPr>
            <p:ph idx="1"/>
            <p:extLst>
              <p:ext uri="{D42A27DB-BD31-4B8C-83A1-F6EECF244321}">
                <p14:modId xmlns:p14="http://schemas.microsoft.com/office/powerpoint/2010/main" val="160341254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53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BE1EEE-BADC-2050-0D51-55B314DCC75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6A56DAF-EC67-9FD6-2E50-824CD2E34B98}"/>
              </a:ext>
            </a:extLst>
          </p:cNvPr>
          <p:cNvSpPr>
            <a:spLocks noGrp="1"/>
          </p:cNvSpPr>
          <p:nvPr>
            <p:ph type="title"/>
          </p:nvPr>
        </p:nvSpPr>
        <p:spPr>
          <a:xfrm>
            <a:off x="586478" y="1683756"/>
            <a:ext cx="3115265" cy="2396359"/>
          </a:xfrm>
        </p:spPr>
        <p:txBody>
          <a:bodyPr anchor="b">
            <a:normAutofit/>
          </a:bodyPr>
          <a:lstStyle/>
          <a:p>
            <a:r>
              <a:rPr lang="it-IT" sz="4000" dirty="0">
                <a:solidFill>
                  <a:srgbClr val="FFFFFF"/>
                </a:solidFill>
              </a:rPr>
              <a:t>           Modulo Dichiarazione di Ospitalità </a:t>
            </a:r>
          </a:p>
        </p:txBody>
      </p:sp>
      <p:graphicFrame>
        <p:nvGraphicFramePr>
          <p:cNvPr id="5" name="Segnaposto contenuto 2">
            <a:extLst>
              <a:ext uri="{FF2B5EF4-FFF2-40B4-BE49-F238E27FC236}">
                <a16:creationId xmlns:a16="http://schemas.microsoft.com/office/drawing/2014/main" id="{ED0F334F-CB43-F376-2A3E-8D8B2AD2F4F7}"/>
              </a:ext>
            </a:extLst>
          </p:cNvPr>
          <p:cNvGraphicFramePr>
            <a:graphicFrameLocks noGrp="1"/>
          </p:cNvGraphicFramePr>
          <p:nvPr>
            <p:ph idx="1"/>
            <p:extLst>
              <p:ext uri="{D42A27DB-BD31-4B8C-83A1-F6EECF244321}">
                <p14:modId xmlns:p14="http://schemas.microsoft.com/office/powerpoint/2010/main" val="27250094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443662-53A9-5F99-0C21-F0D12016BE4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7B15F3D-CB88-0EFB-43B4-4CFC29A1E058}"/>
              </a:ext>
            </a:extLst>
          </p:cNvPr>
          <p:cNvSpPr>
            <a:spLocks noGrp="1"/>
          </p:cNvSpPr>
          <p:nvPr>
            <p:ph type="title"/>
          </p:nvPr>
        </p:nvSpPr>
        <p:spPr>
          <a:xfrm>
            <a:off x="586478" y="1683756"/>
            <a:ext cx="3115265" cy="2396359"/>
          </a:xfrm>
        </p:spPr>
        <p:txBody>
          <a:bodyPr anchor="b">
            <a:normAutofit/>
          </a:bodyPr>
          <a:lstStyle/>
          <a:p>
            <a:pPr algn="r"/>
            <a:r>
              <a:rPr lang="it-IT" sz="4000">
                <a:solidFill>
                  <a:srgbClr val="FFFFFF"/>
                </a:solidFill>
              </a:rPr>
              <a:t>                               Come inviarlo</a:t>
            </a:r>
          </a:p>
        </p:txBody>
      </p:sp>
      <p:graphicFrame>
        <p:nvGraphicFramePr>
          <p:cNvPr id="5" name="Segnaposto contenuto 2">
            <a:extLst>
              <a:ext uri="{FF2B5EF4-FFF2-40B4-BE49-F238E27FC236}">
                <a16:creationId xmlns:a16="http://schemas.microsoft.com/office/drawing/2014/main" id="{1B769A21-7F8B-7FBA-C3EA-7EEB9ACE6A54}"/>
              </a:ext>
            </a:extLst>
          </p:cNvPr>
          <p:cNvGraphicFramePr>
            <a:graphicFrameLocks noGrp="1"/>
          </p:cNvGraphicFramePr>
          <p:nvPr>
            <p:ph idx="1"/>
            <p:extLst>
              <p:ext uri="{D42A27DB-BD31-4B8C-83A1-F6EECF244321}">
                <p14:modId xmlns:p14="http://schemas.microsoft.com/office/powerpoint/2010/main" val="354429727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19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52910A-8E5E-2455-C87A-F0EC8D280F3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8342110-531A-EB4E-962E-DC9A4BDA0675}"/>
              </a:ext>
            </a:extLst>
          </p:cNvPr>
          <p:cNvSpPr>
            <a:spLocks noGrp="1"/>
          </p:cNvSpPr>
          <p:nvPr>
            <p:ph idx="1"/>
          </p:nvPr>
        </p:nvSpPr>
        <p:spPr/>
        <p:txBody>
          <a:bodyPr/>
          <a:lstStyle/>
          <a:p>
            <a:endParaRPr lang="it-IT" dirty="0"/>
          </a:p>
          <a:p>
            <a:endParaRPr lang="it-IT" dirty="0"/>
          </a:p>
          <a:p>
            <a:r>
              <a:rPr lang="it-IT" dirty="0"/>
              <a:t>Decreto Salva Infrazioni: nuove sanzioni per lo sfruttamento nei confronti dei lavoratori stagionali.</a:t>
            </a:r>
          </a:p>
        </p:txBody>
      </p:sp>
    </p:spTree>
    <p:extLst>
      <p:ext uri="{BB962C8B-B14F-4D97-AF65-F5344CB8AC3E}">
        <p14:creationId xmlns:p14="http://schemas.microsoft.com/office/powerpoint/2010/main" val="190509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1BB2C7-6B08-3AF9-7F69-7CDAFDCF22C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3EBB886-EE30-FC0D-4491-149D6030714A}"/>
              </a:ext>
            </a:extLst>
          </p:cNvPr>
          <p:cNvSpPr>
            <a:spLocks noGrp="1"/>
          </p:cNvSpPr>
          <p:nvPr>
            <p:ph type="title"/>
          </p:nvPr>
        </p:nvSpPr>
        <p:spPr>
          <a:xfrm>
            <a:off x="686834" y="1153572"/>
            <a:ext cx="3200400" cy="4461163"/>
          </a:xfrm>
        </p:spPr>
        <p:txBody>
          <a:bodyPr>
            <a:normAutofit/>
          </a:bodyPr>
          <a:lstStyle/>
          <a:p>
            <a:r>
              <a:rPr lang="it-IT" sz="3400">
                <a:solidFill>
                  <a:srgbClr val="FFFFFF"/>
                </a:solidFill>
              </a:rPr>
              <a:t> ART. 630 BIS C.P. SFRUTTAMENTO LAVORATIVO</a:t>
            </a:r>
            <a:br>
              <a:rPr lang="it-IT" sz="3400">
                <a:solidFill>
                  <a:srgbClr val="FFFFFF"/>
                </a:solidFill>
              </a:rPr>
            </a:br>
            <a:endParaRPr lang="it-IT"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796261AF-F955-B525-C5F3-1FE74B460FA8}"/>
              </a:ext>
            </a:extLst>
          </p:cNvPr>
          <p:cNvSpPr>
            <a:spLocks noGrp="1"/>
          </p:cNvSpPr>
          <p:nvPr>
            <p:ph idx="1"/>
          </p:nvPr>
        </p:nvSpPr>
        <p:spPr>
          <a:xfrm>
            <a:off x="4447308" y="591344"/>
            <a:ext cx="6906491" cy="5585619"/>
          </a:xfrm>
        </p:spPr>
        <p:txBody>
          <a:bodyPr anchor="ctr">
            <a:normAutofit/>
          </a:bodyPr>
          <a:lstStyle/>
          <a:p>
            <a:endParaRPr lang="it-IT" dirty="0"/>
          </a:p>
          <a:p>
            <a:endParaRPr lang="it-IT" dirty="0"/>
          </a:p>
          <a:p>
            <a:r>
              <a:rPr lang="it-IT" dirty="0"/>
              <a:t>SE I FATTI SONO COMMESSI MEDIANTE VIOLENZE O MINACCE, SI APPLICA LA PENA DELLA RECLUSIONE DA 5 AD 8 ANNI E LA MULTA DA 1000 A 2000 €</a:t>
            </a:r>
          </a:p>
          <a:p>
            <a:endParaRPr lang="it-IT" dirty="0"/>
          </a:p>
        </p:txBody>
      </p:sp>
    </p:spTree>
    <p:extLst>
      <p:ext uri="{BB962C8B-B14F-4D97-AF65-F5344CB8AC3E}">
        <p14:creationId xmlns:p14="http://schemas.microsoft.com/office/powerpoint/2010/main" val="38692993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TotalTime>
  <Words>893</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Aptos</vt:lpstr>
      <vt:lpstr>Aptos Display</vt:lpstr>
      <vt:lpstr>Arial</vt:lpstr>
      <vt:lpstr>Calibri</vt:lpstr>
      <vt:lpstr>Tema di Office</vt:lpstr>
      <vt:lpstr>Mancata comunicazione di ospitalità a cittadini extracomunitari</vt:lpstr>
      <vt:lpstr>L'articolo 7, comma 1 del D.Lgs. 286/98  (Testo Unico Immigrazione)    stabilisce l'obbligo di comunicazione per chiunque offra ospitalità o lavoro a un cittadino straniero o apolide. </vt:lpstr>
      <vt:lpstr>Presentazione standard di PowerPoint</vt:lpstr>
      <vt:lpstr>            Contenuto della comunicazione </vt:lpstr>
      <vt:lpstr>                                 Sanzioni </vt:lpstr>
      <vt:lpstr>           Modulo Dichiarazione di Ospitalità </vt:lpstr>
      <vt:lpstr>                               Come inviarlo</vt:lpstr>
      <vt:lpstr>Presentazione standard di PowerPoint</vt:lpstr>
      <vt:lpstr> ART. 630 BIS C.P. SFRUTTAMENTO LAVORATIVO </vt:lpstr>
      <vt:lpstr>    INTERMEDIAZIONE ILLECITA E     SFRUTTAMENTO DI LAVORO</vt:lpstr>
      <vt:lpstr>                   Testo unico sull'immigrazione  </vt:lpstr>
      <vt:lpstr>Presentazione standard di PowerPoint</vt:lpstr>
      <vt:lpstr>Presentazione standard di PowerPoint</vt:lpstr>
      <vt:lpstr>          Permesso Unico (Soggiorno e Lavoro)</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Studio CondoTec</dc:creator>
  <cp:lastModifiedBy>Studio CondoTec</cp:lastModifiedBy>
  <cp:revision>71</cp:revision>
  <dcterms:created xsi:type="dcterms:W3CDTF">2026-02-18T10:18:27Z</dcterms:created>
  <dcterms:modified xsi:type="dcterms:W3CDTF">2026-02-21T11:24:35Z</dcterms:modified>
</cp:coreProperties>
</file>