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306" r:id="rId3"/>
    <p:sldId id="312" r:id="rId4"/>
    <p:sldId id="313" r:id="rId5"/>
    <p:sldId id="311" r:id="rId6"/>
    <p:sldId id="310" r:id="rId7"/>
    <p:sldId id="309" r:id="rId8"/>
    <p:sldId id="257" r:id="rId9"/>
    <p:sldId id="259" r:id="rId10"/>
    <p:sldId id="258" r:id="rId11"/>
    <p:sldId id="260" r:id="rId12"/>
    <p:sldId id="261" r:id="rId13"/>
    <p:sldId id="271" r:id="rId14"/>
    <p:sldId id="286" r:id="rId15"/>
    <p:sldId id="270" r:id="rId16"/>
    <p:sldId id="284" r:id="rId17"/>
    <p:sldId id="272" r:id="rId18"/>
    <p:sldId id="301" r:id="rId19"/>
    <p:sldId id="302" r:id="rId20"/>
    <p:sldId id="303" r:id="rId21"/>
    <p:sldId id="289" r:id="rId22"/>
    <p:sldId id="290" r:id="rId23"/>
    <p:sldId id="292" r:id="rId24"/>
    <p:sldId id="282" r:id="rId25"/>
    <p:sldId id="314" r:id="rId26"/>
    <p:sldId id="315" r:id="rId27"/>
    <p:sldId id="291" r:id="rId28"/>
    <p:sldId id="295" r:id="rId29"/>
    <p:sldId id="316" r:id="rId30"/>
    <p:sldId id="305" r:id="rId31"/>
    <p:sldId id="277"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C80ED3D-6212-40B8-9F21-65CE82A2FF92}">
          <p14:sldIdLst>
            <p14:sldId id="262"/>
            <p14:sldId id="306"/>
            <p14:sldId id="312"/>
            <p14:sldId id="313"/>
            <p14:sldId id="311"/>
            <p14:sldId id="310"/>
            <p14:sldId id="309"/>
            <p14:sldId id="257"/>
            <p14:sldId id="259"/>
            <p14:sldId id="258"/>
            <p14:sldId id="260"/>
            <p14:sldId id="261"/>
            <p14:sldId id="271"/>
            <p14:sldId id="286"/>
            <p14:sldId id="270"/>
            <p14:sldId id="284"/>
            <p14:sldId id="272"/>
            <p14:sldId id="301"/>
            <p14:sldId id="302"/>
            <p14:sldId id="303"/>
            <p14:sldId id="289"/>
            <p14:sldId id="290"/>
            <p14:sldId id="292"/>
            <p14:sldId id="282"/>
            <p14:sldId id="314"/>
            <p14:sldId id="315"/>
            <p14:sldId id="291"/>
            <p14:sldId id="295"/>
            <p14:sldId id="316"/>
            <p14:sldId id="30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7E2A5-D419-4472-8507-EB8D61279F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1B465B-3C3F-4821-B899-0C9601B99694}">
      <dgm:prSet/>
      <dgm:spPr/>
      <dgm:t>
        <a:bodyPr/>
        <a:lstStyle/>
        <a:p>
          <a:r>
            <a:rPr lang="it-IT"/>
            <a:t>Le novità intervenute negli ultimi anni sulla disciplina dell’imposta di soggiorno hanno inciso profondamente sull’applicazione del tributo. </a:t>
          </a:r>
          <a:endParaRPr lang="en-US"/>
        </a:p>
      </dgm:t>
    </dgm:pt>
    <dgm:pt modelId="{BD33C843-5FAF-44D8-8431-8B14202D54C8}" type="parTrans" cxnId="{9CF87BC5-E119-4B54-B90A-1846ACC28B39}">
      <dgm:prSet/>
      <dgm:spPr/>
      <dgm:t>
        <a:bodyPr/>
        <a:lstStyle/>
        <a:p>
          <a:endParaRPr lang="en-US"/>
        </a:p>
      </dgm:t>
    </dgm:pt>
    <dgm:pt modelId="{83EF16EB-5CA4-46C4-B797-F99D45EB5367}" type="sibTrans" cxnId="{9CF87BC5-E119-4B54-B90A-1846ACC28B39}">
      <dgm:prSet/>
      <dgm:spPr/>
      <dgm:t>
        <a:bodyPr/>
        <a:lstStyle/>
        <a:p>
          <a:endParaRPr lang="en-US"/>
        </a:p>
      </dgm:t>
    </dgm:pt>
    <dgm:pt modelId="{8C02C773-B6DB-4989-92B2-DFE950E5ACF2}">
      <dgm:prSet/>
      <dgm:spPr/>
      <dgm:t>
        <a:bodyPr/>
        <a:lstStyle/>
        <a:p>
          <a:r>
            <a:rPr lang="it-IT" dirty="0"/>
            <a:t>In particolare, i gestori delle strutture ricettive sono passati da un ruolo ausiliario, limitato allo svolgimento di compiti meramente strumentali all’esazione del tributo, ad un ruolo attivo di responsabili del versamento dell’imposta </a:t>
          </a:r>
        </a:p>
        <a:p>
          <a:r>
            <a:rPr lang="it-IT" dirty="0"/>
            <a:t>( agente contabile?)</a:t>
          </a:r>
          <a:endParaRPr lang="en-US" dirty="0"/>
        </a:p>
      </dgm:t>
    </dgm:pt>
    <dgm:pt modelId="{A4AE5DDD-AF7B-444E-B9D4-A92A29049749}" type="parTrans" cxnId="{2DBC334B-56A9-49BB-BAD2-EEB0F3E9C5D0}">
      <dgm:prSet/>
      <dgm:spPr/>
      <dgm:t>
        <a:bodyPr/>
        <a:lstStyle/>
        <a:p>
          <a:endParaRPr lang="en-US"/>
        </a:p>
      </dgm:t>
    </dgm:pt>
    <dgm:pt modelId="{01A9646A-3022-4C9B-AE05-6BF065D698F5}" type="sibTrans" cxnId="{2DBC334B-56A9-49BB-BAD2-EEB0F3E9C5D0}">
      <dgm:prSet/>
      <dgm:spPr/>
      <dgm:t>
        <a:bodyPr/>
        <a:lstStyle/>
        <a:p>
          <a:endParaRPr lang="en-US"/>
        </a:p>
      </dgm:t>
    </dgm:pt>
    <dgm:pt modelId="{261730F6-A9AC-4E7C-9A1A-CA0F04FAAC94}" type="pres">
      <dgm:prSet presAssocID="{ECB7E2A5-D419-4472-8507-EB8D61279FC6}" presName="hierChild1" presStyleCnt="0">
        <dgm:presLayoutVars>
          <dgm:chPref val="1"/>
          <dgm:dir/>
          <dgm:animOne val="branch"/>
          <dgm:animLvl val="lvl"/>
          <dgm:resizeHandles/>
        </dgm:presLayoutVars>
      </dgm:prSet>
      <dgm:spPr/>
    </dgm:pt>
    <dgm:pt modelId="{D7CDA020-EE68-46DB-8BE2-3C97A6F333A5}" type="pres">
      <dgm:prSet presAssocID="{331B465B-3C3F-4821-B899-0C9601B99694}" presName="hierRoot1" presStyleCnt="0"/>
      <dgm:spPr/>
    </dgm:pt>
    <dgm:pt modelId="{8C7D3D38-FC3E-43D3-A6CB-ED4FC6AFDFFC}" type="pres">
      <dgm:prSet presAssocID="{331B465B-3C3F-4821-B899-0C9601B99694}" presName="composite" presStyleCnt="0"/>
      <dgm:spPr/>
    </dgm:pt>
    <dgm:pt modelId="{2D97D193-F1D7-475A-B150-51B26580AF1C}" type="pres">
      <dgm:prSet presAssocID="{331B465B-3C3F-4821-B899-0C9601B99694}" presName="background" presStyleLbl="node0" presStyleIdx="0" presStyleCnt="2"/>
      <dgm:spPr/>
    </dgm:pt>
    <dgm:pt modelId="{996B4271-CD13-422E-8EA2-1F7112CC5D7C}" type="pres">
      <dgm:prSet presAssocID="{331B465B-3C3F-4821-B899-0C9601B99694}" presName="text" presStyleLbl="fgAcc0" presStyleIdx="0" presStyleCnt="2">
        <dgm:presLayoutVars>
          <dgm:chPref val="3"/>
        </dgm:presLayoutVars>
      </dgm:prSet>
      <dgm:spPr/>
    </dgm:pt>
    <dgm:pt modelId="{D6767B6B-FCF7-4852-812F-BFCE8F74A3DB}" type="pres">
      <dgm:prSet presAssocID="{331B465B-3C3F-4821-B899-0C9601B99694}" presName="hierChild2" presStyleCnt="0"/>
      <dgm:spPr/>
    </dgm:pt>
    <dgm:pt modelId="{BD816BF7-B670-42B0-B6C5-D91B4D8833B2}" type="pres">
      <dgm:prSet presAssocID="{8C02C773-B6DB-4989-92B2-DFE950E5ACF2}" presName="hierRoot1" presStyleCnt="0"/>
      <dgm:spPr/>
    </dgm:pt>
    <dgm:pt modelId="{6BAB6461-9C53-4E85-8A51-70E6F43CD1A8}" type="pres">
      <dgm:prSet presAssocID="{8C02C773-B6DB-4989-92B2-DFE950E5ACF2}" presName="composite" presStyleCnt="0"/>
      <dgm:spPr/>
    </dgm:pt>
    <dgm:pt modelId="{52DCE09A-25E0-4AA5-AE15-8CF08C6808BC}" type="pres">
      <dgm:prSet presAssocID="{8C02C773-B6DB-4989-92B2-DFE950E5ACF2}" presName="background" presStyleLbl="node0" presStyleIdx="1" presStyleCnt="2"/>
      <dgm:spPr/>
    </dgm:pt>
    <dgm:pt modelId="{9CF1ADF0-90D5-4062-9169-78E931C107E3}" type="pres">
      <dgm:prSet presAssocID="{8C02C773-B6DB-4989-92B2-DFE950E5ACF2}" presName="text" presStyleLbl="fgAcc0" presStyleIdx="1" presStyleCnt="2">
        <dgm:presLayoutVars>
          <dgm:chPref val="3"/>
        </dgm:presLayoutVars>
      </dgm:prSet>
      <dgm:spPr/>
    </dgm:pt>
    <dgm:pt modelId="{456B160D-4E23-4BAF-AB72-714222EC554C}" type="pres">
      <dgm:prSet presAssocID="{8C02C773-B6DB-4989-92B2-DFE950E5ACF2}" presName="hierChild2" presStyleCnt="0"/>
      <dgm:spPr/>
    </dgm:pt>
  </dgm:ptLst>
  <dgm:cxnLst>
    <dgm:cxn modelId="{5F185960-A572-450E-A4DA-2E9130BA05DE}" type="presOf" srcId="{331B465B-3C3F-4821-B899-0C9601B99694}" destId="{996B4271-CD13-422E-8EA2-1F7112CC5D7C}" srcOrd="0" destOrd="0" presId="urn:microsoft.com/office/officeart/2005/8/layout/hierarchy1"/>
    <dgm:cxn modelId="{2DBC334B-56A9-49BB-BAD2-EEB0F3E9C5D0}" srcId="{ECB7E2A5-D419-4472-8507-EB8D61279FC6}" destId="{8C02C773-B6DB-4989-92B2-DFE950E5ACF2}" srcOrd="1" destOrd="0" parTransId="{A4AE5DDD-AF7B-444E-B9D4-A92A29049749}" sibTransId="{01A9646A-3022-4C9B-AE05-6BF065D698F5}"/>
    <dgm:cxn modelId="{272B6C81-5899-428B-9817-90E993E8291F}" type="presOf" srcId="{ECB7E2A5-D419-4472-8507-EB8D61279FC6}" destId="{261730F6-A9AC-4E7C-9A1A-CA0F04FAAC94}" srcOrd="0" destOrd="0" presId="urn:microsoft.com/office/officeart/2005/8/layout/hierarchy1"/>
    <dgm:cxn modelId="{9CF87BC5-E119-4B54-B90A-1846ACC28B39}" srcId="{ECB7E2A5-D419-4472-8507-EB8D61279FC6}" destId="{331B465B-3C3F-4821-B899-0C9601B99694}" srcOrd="0" destOrd="0" parTransId="{BD33C843-5FAF-44D8-8431-8B14202D54C8}" sibTransId="{83EF16EB-5CA4-46C4-B797-F99D45EB5367}"/>
    <dgm:cxn modelId="{B84201CA-F5A0-4F22-A75D-368B0C37AA6B}" type="presOf" srcId="{8C02C773-B6DB-4989-92B2-DFE950E5ACF2}" destId="{9CF1ADF0-90D5-4062-9169-78E931C107E3}" srcOrd="0" destOrd="0" presId="urn:microsoft.com/office/officeart/2005/8/layout/hierarchy1"/>
    <dgm:cxn modelId="{B06A9120-5CA6-4624-8EB8-DF0871FDB064}" type="presParOf" srcId="{261730F6-A9AC-4E7C-9A1A-CA0F04FAAC94}" destId="{D7CDA020-EE68-46DB-8BE2-3C97A6F333A5}" srcOrd="0" destOrd="0" presId="urn:microsoft.com/office/officeart/2005/8/layout/hierarchy1"/>
    <dgm:cxn modelId="{3A1514F1-23E7-4274-803C-3CC3BDEA09D0}" type="presParOf" srcId="{D7CDA020-EE68-46DB-8BE2-3C97A6F333A5}" destId="{8C7D3D38-FC3E-43D3-A6CB-ED4FC6AFDFFC}" srcOrd="0" destOrd="0" presId="urn:microsoft.com/office/officeart/2005/8/layout/hierarchy1"/>
    <dgm:cxn modelId="{017167AF-F879-4762-8E5C-CF203B895BC1}" type="presParOf" srcId="{8C7D3D38-FC3E-43D3-A6CB-ED4FC6AFDFFC}" destId="{2D97D193-F1D7-475A-B150-51B26580AF1C}" srcOrd="0" destOrd="0" presId="urn:microsoft.com/office/officeart/2005/8/layout/hierarchy1"/>
    <dgm:cxn modelId="{AE95C5D6-501A-40B9-B0AF-B4A5A6DA5739}" type="presParOf" srcId="{8C7D3D38-FC3E-43D3-A6CB-ED4FC6AFDFFC}" destId="{996B4271-CD13-422E-8EA2-1F7112CC5D7C}" srcOrd="1" destOrd="0" presId="urn:microsoft.com/office/officeart/2005/8/layout/hierarchy1"/>
    <dgm:cxn modelId="{2EE2957E-D35E-49A3-9EF5-961662DF70E1}" type="presParOf" srcId="{D7CDA020-EE68-46DB-8BE2-3C97A6F333A5}" destId="{D6767B6B-FCF7-4852-812F-BFCE8F74A3DB}" srcOrd="1" destOrd="0" presId="urn:microsoft.com/office/officeart/2005/8/layout/hierarchy1"/>
    <dgm:cxn modelId="{C6E3B2AF-8520-477F-BCE6-7B2483FFACDA}" type="presParOf" srcId="{261730F6-A9AC-4E7C-9A1A-CA0F04FAAC94}" destId="{BD816BF7-B670-42B0-B6C5-D91B4D8833B2}" srcOrd="1" destOrd="0" presId="urn:microsoft.com/office/officeart/2005/8/layout/hierarchy1"/>
    <dgm:cxn modelId="{4BA0D8FD-CC8E-4F7A-9DA3-C583A0126851}" type="presParOf" srcId="{BD816BF7-B670-42B0-B6C5-D91B4D8833B2}" destId="{6BAB6461-9C53-4E85-8A51-70E6F43CD1A8}" srcOrd="0" destOrd="0" presId="urn:microsoft.com/office/officeart/2005/8/layout/hierarchy1"/>
    <dgm:cxn modelId="{681475D8-6388-4192-ABAC-CD66E55EDB27}" type="presParOf" srcId="{6BAB6461-9C53-4E85-8A51-70E6F43CD1A8}" destId="{52DCE09A-25E0-4AA5-AE15-8CF08C6808BC}" srcOrd="0" destOrd="0" presId="urn:microsoft.com/office/officeart/2005/8/layout/hierarchy1"/>
    <dgm:cxn modelId="{05879EE5-8916-4D83-97A0-BCC2068E67B9}" type="presParOf" srcId="{6BAB6461-9C53-4E85-8A51-70E6F43CD1A8}" destId="{9CF1ADF0-90D5-4062-9169-78E931C107E3}" srcOrd="1" destOrd="0" presId="urn:microsoft.com/office/officeart/2005/8/layout/hierarchy1"/>
    <dgm:cxn modelId="{2C9331B9-E336-4E19-A628-7F88721DE393}" type="presParOf" srcId="{BD816BF7-B670-42B0-B6C5-D91B4D8833B2}" destId="{456B160D-4E23-4BAF-AB72-714222EC55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5AA00-3FA4-4C5D-8B38-9A25345F86D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3F2D4C0-7D36-410B-ABDF-A5E77D45D01E}">
      <dgm:prSet/>
      <dgm:spPr/>
      <dgm:t>
        <a:bodyPr/>
        <a:lstStyle/>
        <a:p>
          <a:pPr>
            <a:lnSpc>
              <a:spcPct val="100000"/>
            </a:lnSpc>
            <a:defRPr cap="all"/>
          </a:pPr>
          <a:r>
            <a:rPr lang="it-IT"/>
            <a:t>21% SUL PRIMO IMMOBILE</a:t>
          </a:r>
          <a:endParaRPr lang="en-US"/>
        </a:p>
      </dgm:t>
    </dgm:pt>
    <dgm:pt modelId="{6CD49CAF-6839-4286-8223-42F0C5AF2595}" type="parTrans" cxnId="{55C35324-051D-4813-917D-3287D1B10E3B}">
      <dgm:prSet/>
      <dgm:spPr/>
      <dgm:t>
        <a:bodyPr/>
        <a:lstStyle/>
        <a:p>
          <a:endParaRPr lang="en-US"/>
        </a:p>
      </dgm:t>
    </dgm:pt>
    <dgm:pt modelId="{21B33D85-E22E-4C02-A13F-667CD4B2A88F}" type="sibTrans" cxnId="{55C35324-051D-4813-917D-3287D1B10E3B}">
      <dgm:prSet/>
      <dgm:spPr/>
      <dgm:t>
        <a:bodyPr/>
        <a:lstStyle/>
        <a:p>
          <a:endParaRPr lang="en-US"/>
        </a:p>
      </dgm:t>
    </dgm:pt>
    <dgm:pt modelId="{CF8AB58B-CD36-442D-9545-A5D8BC6EADF2}">
      <dgm:prSet/>
      <dgm:spPr/>
      <dgm:t>
        <a:bodyPr/>
        <a:lstStyle/>
        <a:p>
          <a:pPr>
            <a:lnSpc>
              <a:spcPct val="100000"/>
            </a:lnSpc>
            <a:defRPr cap="all"/>
          </a:pPr>
          <a:r>
            <a:rPr lang="it-IT"/>
            <a:t>26% SUL SECONDO, TERZO,QUARTO IMMOBILE</a:t>
          </a:r>
          <a:endParaRPr lang="en-US"/>
        </a:p>
      </dgm:t>
    </dgm:pt>
    <dgm:pt modelId="{DECE67E3-2471-4918-9833-7CE3698CC508}" type="parTrans" cxnId="{D9CDAAC5-A846-4C35-832C-ABCD8130733D}">
      <dgm:prSet/>
      <dgm:spPr/>
      <dgm:t>
        <a:bodyPr/>
        <a:lstStyle/>
        <a:p>
          <a:endParaRPr lang="en-US"/>
        </a:p>
      </dgm:t>
    </dgm:pt>
    <dgm:pt modelId="{6ED39B4D-F94F-49E9-9588-EB1F8552C977}" type="sibTrans" cxnId="{D9CDAAC5-A846-4C35-832C-ABCD8130733D}">
      <dgm:prSet/>
      <dgm:spPr/>
      <dgm:t>
        <a:bodyPr/>
        <a:lstStyle/>
        <a:p>
          <a:endParaRPr lang="en-US"/>
        </a:p>
      </dgm:t>
    </dgm:pt>
    <dgm:pt modelId="{5A241185-C370-4E07-B20F-CCFDF59E85AA}" type="pres">
      <dgm:prSet presAssocID="{3805AA00-3FA4-4C5D-8B38-9A25345F86DE}" presName="root" presStyleCnt="0">
        <dgm:presLayoutVars>
          <dgm:dir/>
          <dgm:resizeHandles val="exact"/>
        </dgm:presLayoutVars>
      </dgm:prSet>
      <dgm:spPr/>
    </dgm:pt>
    <dgm:pt modelId="{831F900A-437D-45BF-9D74-9541D3A79329}" type="pres">
      <dgm:prSet presAssocID="{63F2D4C0-7D36-410B-ABDF-A5E77D45D01E}" presName="compNode" presStyleCnt="0"/>
      <dgm:spPr/>
    </dgm:pt>
    <dgm:pt modelId="{83B71746-C19D-448E-BBF5-E28063F09A85}" type="pres">
      <dgm:prSet presAssocID="{63F2D4C0-7D36-410B-ABDF-A5E77D45D01E}" presName="iconBgRect" presStyleLbl="bgShp" presStyleIdx="0" presStyleCnt="2"/>
      <dgm:spPr/>
    </dgm:pt>
    <dgm:pt modelId="{73097316-9EE9-42A5-A4D1-9A4F0E64FF1F}" type="pres">
      <dgm:prSet presAssocID="{63F2D4C0-7D36-410B-ABDF-A5E77D45D0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vatore"/>
        </a:ext>
      </dgm:extLst>
    </dgm:pt>
    <dgm:pt modelId="{402D50D6-08BB-4A07-88E0-9B4E9825E787}" type="pres">
      <dgm:prSet presAssocID="{63F2D4C0-7D36-410B-ABDF-A5E77D45D01E}" presName="spaceRect" presStyleCnt="0"/>
      <dgm:spPr/>
    </dgm:pt>
    <dgm:pt modelId="{AA7A779F-9736-487B-8F59-E27F29E22D53}" type="pres">
      <dgm:prSet presAssocID="{63F2D4C0-7D36-410B-ABDF-A5E77D45D01E}" presName="textRect" presStyleLbl="revTx" presStyleIdx="0" presStyleCnt="2">
        <dgm:presLayoutVars>
          <dgm:chMax val="1"/>
          <dgm:chPref val="1"/>
        </dgm:presLayoutVars>
      </dgm:prSet>
      <dgm:spPr/>
    </dgm:pt>
    <dgm:pt modelId="{A347D567-EA60-4650-ACF6-AB0C7BE5114F}" type="pres">
      <dgm:prSet presAssocID="{21B33D85-E22E-4C02-A13F-667CD4B2A88F}" presName="sibTrans" presStyleCnt="0"/>
      <dgm:spPr/>
    </dgm:pt>
    <dgm:pt modelId="{DC3C068A-90CA-4242-A10A-EC43EE1B14D9}" type="pres">
      <dgm:prSet presAssocID="{CF8AB58B-CD36-442D-9545-A5D8BC6EADF2}" presName="compNode" presStyleCnt="0"/>
      <dgm:spPr/>
    </dgm:pt>
    <dgm:pt modelId="{84D85F8A-4FC8-46A6-B350-E2876F0CD439}" type="pres">
      <dgm:prSet presAssocID="{CF8AB58B-CD36-442D-9545-A5D8BC6EADF2}" presName="iconBgRect" presStyleLbl="bgShp" presStyleIdx="1" presStyleCnt="2"/>
      <dgm:spPr/>
    </dgm:pt>
    <dgm:pt modelId="{973A38BB-75C1-41E8-9D96-F723C7539236}" type="pres">
      <dgm:prSet presAssocID="{CF8AB58B-CD36-442D-9545-A5D8BC6EAD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ne Decoration"/>
        </a:ext>
      </dgm:extLst>
    </dgm:pt>
    <dgm:pt modelId="{E83FF97A-888F-416A-B7B4-FD99DE59CB80}" type="pres">
      <dgm:prSet presAssocID="{CF8AB58B-CD36-442D-9545-A5D8BC6EADF2}" presName="spaceRect" presStyleCnt="0"/>
      <dgm:spPr/>
    </dgm:pt>
    <dgm:pt modelId="{01F4F06C-FD90-4D7C-9157-C512CDD1051E}" type="pres">
      <dgm:prSet presAssocID="{CF8AB58B-CD36-442D-9545-A5D8BC6EADF2}" presName="textRect" presStyleLbl="revTx" presStyleIdx="1" presStyleCnt="2">
        <dgm:presLayoutVars>
          <dgm:chMax val="1"/>
          <dgm:chPref val="1"/>
        </dgm:presLayoutVars>
      </dgm:prSet>
      <dgm:spPr/>
    </dgm:pt>
  </dgm:ptLst>
  <dgm:cxnLst>
    <dgm:cxn modelId="{55C35324-051D-4813-917D-3287D1B10E3B}" srcId="{3805AA00-3FA4-4C5D-8B38-9A25345F86DE}" destId="{63F2D4C0-7D36-410B-ABDF-A5E77D45D01E}" srcOrd="0" destOrd="0" parTransId="{6CD49CAF-6839-4286-8223-42F0C5AF2595}" sibTransId="{21B33D85-E22E-4C02-A13F-667CD4B2A88F}"/>
    <dgm:cxn modelId="{31451153-E966-4008-9BED-2F19C67CBACE}" type="presOf" srcId="{3805AA00-3FA4-4C5D-8B38-9A25345F86DE}" destId="{5A241185-C370-4E07-B20F-CCFDF59E85AA}" srcOrd="0" destOrd="0" presId="urn:microsoft.com/office/officeart/2018/5/layout/IconCircleLabelList"/>
    <dgm:cxn modelId="{936CE882-0DC4-4128-9225-9D8B2733DE3F}" type="presOf" srcId="{CF8AB58B-CD36-442D-9545-A5D8BC6EADF2}" destId="{01F4F06C-FD90-4D7C-9157-C512CDD1051E}" srcOrd="0" destOrd="0" presId="urn:microsoft.com/office/officeart/2018/5/layout/IconCircleLabelList"/>
    <dgm:cxn modelId="{BD228193-6033-49A0-8561-F0332B4AE214}" type="presOf" srcId="{63F2D4C0-7D36-410B-ABDF-A5E77D45D01E}" destId="{AA7A779F-9736-487B-8F59-E27F29E22D53}" srcOrd="0" destOrd="0" presId="urn:microsoft.com/office/officeart/2018/5/layout/IconCircleLabelList"/>
    <dgm:cxn modelId="{D9CDAAC5-A846-4C35-832C-ABCD8130733D}" srcId="{3805AA00-3FA4-4C5D-8B38-9A25345F86DE}" destId="{CF8AB58B-CD36-442D-9545-A5D8BC6EADF2}" srcOrd="1" destOrd="0" parTransId="{DECE67E3-2471-4918-9833-7CE3698CC508}" sibTransId="{6ED39B4D-F94F-49E9-9588-EB1F8552C977}"/>
    <dgm:cxn modelId="{69BC59B7-13DE-4CA4-B940-C3C851417B24}" type="presParOf" srcId="{5A241185-C370-4E07-B20F-CCFDF59E85AA}" destId="{831F900A-437D-45BF-9D74-9541D3A79329}" srcOrd="0" destOrd="0" presId="urn:microsoft.com/office/officeart/2018/5/layout/IconCircleLabelList"/>
    <dgm:cxn modelId="{E51A8198-ECAC-4334-9A9B-B8CF3937926D}" type="presParOf" srcId="{831F900A-437D-45BF-9D74-9541D3A79329}" destId="{83B71746-C19D-448E-BBF5-E28063F09A85}" srcOrd="0" destOrd="0" presId="urn:microsoft.com/office/officeart/2018/5/layout/IconCircleLabelList"/>
    <dgm:cxn modelId="{A2306893-2366-4FDC-A4D7-97C15F6808FC}" type="presParOf" srcId="{831F900A-437D-45BF-9D74-9541D3A79329}" destId="{73097316-9EE9-42A5-A4D1-9A4F0E64FF1F}" srcOrd="1" destOrd="0" presId="urn:microsoft.com/office/officeart/2018/5/layout/IconCircleLabelList"/>
    <dgm:cxn modelId="{6AD90C29-BDCC-4090-A923-A994747DDCA0}" type="presParOf" srcId="{831F900A-437D-45BF-9D74-9541D3A79329}" destId="{402D50D6-08BB-4A07-88E0-9B4E9825E787}" srcOrd="2" destOrd="0" presId="urn:microsoft.com/office/officeart/2018/5/layout/IconCircleLabelList"/>
    <dgm:cxn modelId="{F06A27C4-13CB-4E44-B96F-260D8C8BCCF8}" type="presParOf" srcId="{831F900A-437D-45BF-9D74-9541D3A79329}" destId="{AA7A779F-9736-487B-8F59-E27F29E22D53}" srcOrd="3" destOrd="0" presId="urn:microsoft.com/office/officeart/2018/5/layout/IconCircleLabelList"/>
    <dgm:cxn modelId="{4DD84F13-3A7F-486F-8DA6-5A99C0C61ECE}" type="presParOf" srcId="{5A241185-C370-4E07-B20F-CCFDF59E85AA}" destId="{A347D567-EA60-4650-ACF6-AB0C7BE5114F}" srcOrd="1" destOrd="0" presId="urn:microsoft.com/office/officeart/2018/5/layout/IconCircleLabelList"/>
    <dgm:cxn modelId="{1C3573F6-E73A-4EBB-814C-784A8447CE45}" type="presParOf" srcId="{5A241185-C370-4E07-B20F-CCFDF59E85AA}" destId="{DC3C068A-90CA-4242-A10A-EC43EE1B14D9}" srcOrd="2" destOrd="0" presId="urn:microsoft.com/office/officeart/2018/5/layout/IconCircleLabelList"/>
    <dgm:cxn modelId="{793022E7-8300-4689-BD48-9FA3A731985C}" type="presParOf" srcId="{DC3C068A-90CA-4242-A10A-EC43EE1B14D9}" destId="{84D85F8A-4FC8-46A6-B350-E2876F0CD439}" srcOrd="0" destOrd="0" presId="urn:microsoft.com/office/officeart/2018/5/layout/IconCircleLabelList"/>
    <dgm:cxn modelId="{B98C2AA6-D990-4F9A-B2CD-197EFE8C894E}" type="presParOf" srcId="{DC3C068A-90CA-4242-A10A-EC43EE1B14D9}" destId="{973A38BB-75C1-41E8-9D96-F723C7539236}" srcOrd="1" destOrd="0" presId="urn:microsoft.com/office/officeart/2018/5/layout/IconCircleLabelList"/>
    <dgm:cxn modelId="{F0042944-E111-42E8-B1B2-FB09BF4AED91}" type="presParOf" srcId="{DC3C068A-90CA-4242-A10A-EC43EE1B14D9}" destId="{E83FF97A-888F-416A-B7B4-FD99DE59CB80}" srcOrd="2" destOrd="0" presId="urn:microsoft.com/office/officeart/2018/5/layout/IconCircleLabelList"/>
    <dgm:cxn modelId="{326B3324-8108-4CEE-9A17-82DD1B8431D4}" type="presParOf" srcId="{DC3C068A-90CA-4242-A10A-EC43EE1B14D9}" destId="{01F4F06C-FD90-4D7C-9157-C512CDD1051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630C8-F1EE-4DEF-924E-C42E236D77F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79D442C-21B5-4D05-A8A3-0490EC3BF7B0}">
      <dgm:prSet/>
      <dgm:spPr/>
      <dgm:t>
        <a:bodyPr/>
        <a:lstStyle/>
        <a:p>
          <a:r>
            <a:rPr lang="it-IT"/>
            <a:t>La querelle giudiziaria era nata da una circolare del 18 novembre 2024, del capo della Polizia, nella veste di direttore generale della pubblica sicurezza del Viminale, alla luce della intensificazione del fenomeno delle «locazioni brevi» su tutto il territorio nazionale e legata anche ai numerosi eventi politici, culturali e religiosi e ovviamente della delicatezza del momento storico a livello internazionale. </a:t>
          </a:r>
          <a:endParaRPr lang="en-US"/>
        </a:p>
      </dgm:t>
    </dgm:pt>
    <dgm:pt modelId="{FD8C6647-5633-4DC0-8195-604E4C8A6FD2}" type="parTrans" cxnId="{F6C3A00E-2036-4C56-AEFE-C46AA0A5420E}">
      <dgm:prSet/>
      <dgm:spPr/>
      <dgm:t>
        <a:bodyPr/>
        <a:lstStyle/>
        <a:p>
          <a:endParaRPr lang="en-US"/>
        </a:p>
      </dgm:t>
    </dgm:pt>
    <dgm:pt modelId="{59997E60-5A02-4BBA-9826-9D42B693E6DE}" type="sibTrans" cxnId="{F6C3A00E-2036-4C56-AEFE-C46AA0A5420E}">
      <dgm:prSet/>
      <dgm:spPr/>
      <dgm:t>
        <a:bodyPr/>
        <a:lstStyle/>
        <a:p>
          <a:endParaRPr lang="en-US"/>
        </a:p>
      </dgm:t>
    </dgm:pt>
    <dgm:pt modelId="{A4E2EAB5-BC2E-4631-A36E-26CA39A236DE}">
      <dgm:prSet/>
      <dgm:spPr/>
      <dgm:t>
        <a:bodyPr/>
        <a:lstStyle/>
        <a:p>
          <a:r>
            <a:rPr lang="it-IT"/>
            <a:t>Circolare che era stata inviata a tutti i prefetti e questori per confermare l’obbligo, previsto dall’art. 109 Tulps, a carico dei gestori di strutture ricettive di ogni genere o tipologia di verificare l’identità degli ospiti, mediante appunto verifica de visu, della corrispondenza tra le persone alloggiate e i documenti forniti.</a:t>
          </a:r>
          <a:endParaRPr lang="en-US"/>
        </a:p>
      </dgm:t>
    </dgm:pt>
    <dgm:pt modelId="{6C8BC7B7-4D76-4C6D-B4B2-0881EA4366EE}" type="parTrans" cxnId="{488CF565-E11D-4109-9B15-0FE20AD3549B}">
      <dgm:prSet/>
      <dgm:spPr/>
      <dgm:t>
        <a:bodyPr/>
        <a:lstStyle/>
        <a:p>
          <a:endParaRPr lang="en-US"/>
        </a:p>
      </dgm:t>
    </dgm:pt>
    <dgm:pt modelId="{9E65CD85-D5C1-40FC-95F0-0AE3F03DE2A2}" type="sibTrans" cxnId="{488CF565-E11D-4109-9B15-0FE20AD3549B}">
      <dgm:prSet/>
      <dgm:spPr/>
      <dgm:t>
        <a:bodyPr/>
        <a:lstStyle/>
        <a:p>
          <a:endParaRPr lang="en-US"/>
        </a:p>
      </dgm:t>
    </dgm:pt>
    <dgm:pt modelId="{061050A2-6FBC-45B4-9C1D-B00262464A1E}" type="pres">
      <dgm:prSet presAssocID="{AD0630C8-F1EE-4DEF-924E-C42E236D77F6}" presName="hierChild1" presStyleCnt="0">
        <dgm:presLayoutVars>
          <dgm:chPref val="1"/>
          <dgm:dir/>
          <dgm:animOne val="branch"/>
          <dgm:animLvl val="lvl"/>
          <dgm:resizeHandles/>
        </dgm:presLayoutVars>
      </dgm:prSet>
      <dgm:spPr/>
    </dgm:pt>
    <dgm:pt modelId="{E5BE365F-41A6-4D1E-AAF0-3A28CC6B59BB}" type="pres">
      <dgm:prSet presAssocID="{E79D442C-21B5-4D05-A8A3-0490EC3BF7B0}" presName="hierRoot1" presStyleCnt="0"/>
      <dgm:spPr/>
    </dgm:pt>
    <dgm:pt modelId="{C412F688-FBB2-4477-B62F-662B51CA9CB3}" type="pres">
      <dgm:prSet presAssocID="{E79D442C-21B5-4D05-A8A3-0490EC3BF7B0}" presName="composite" presStyleCnt="0"/>
      <dgm:spPr/>
    </dgm:pt>
    <dgm:pt modelId="{AC213699-FC80-429D-AB82-B6FB0FA9E77F}" type="pres">
      <dgm:prSet presAssocID="{E79D442C-21B5-4D05-A8A3-0490EC3BF7B0}" presName="background" presStyleLbl="node0" presStyleIdx="0" presStyleCnt="2"/>
      <dgm:spPr/>
    </dgm:pt>
    <dgm:pt modelId="{80304140-09C9-49C8-8B98-343A407328DB}" type="pres">
      <dgm:prSet presAssocID="{E79D442C-21B5-4D05-A8A3-0490EC3BF7B0}" presName="text" presStyleLbl="fgAcc0" presStyleIdx="0" presStyleCnt="2">
        <dgm:presLayoutVars>
          <dgm:chPref val="3"/>
        </dgm:presLayoutVars>
      </dgm:prSet>
      <dgm:spPr/>
    </dgm:pt>
    <dgm:pt modelId="{139782B0-B1AE-40BA-AAB7-02272C70182A}" type="pres">
      <dgm:prSet presAssocID="{E79D442C-21B5-4D05-A8A3-0490EC3BF7B0}" presName="hierChild2" presStyleCnt="0"/>
      <dgm:spPr/>
    </dgm:pt>
    <dgm:pt modelId="{B299658A-94D1-479A-9D8A-A63F94FCD7B3}" type="pres">
      <dgm:prSet presAssocID="{A4E2EAB5-BC2E-4631-A36E-26CA39A236DE}" presName="hierRoot1" presStyleCnt="0"/>
      <dgm:spPr/>
    </dgm:pt>
    <dgm:pt modelId="{E0A3DD7C-86B2-4B1C-9A27-841C42EB1913}" type="pres">
      <dgm:prSet presAssocID="{A4E2EAB5-BC2E-4631-A36E-26CA39A236DE}" presName="composite" presStyleCnt="0"/>
      <dgm:spPr/>
    </dgm:pt>
    <dgm:pt modelId="{56280F93-C44C-4223-A7CB-4F18E39B0A4D}" type="pres">
      <dgm:prSet presAssocID="{A4E2EAB5-BC2E-4631-A36E-26CA39A236DE}" presName="background" presStyleLbl="node0" presStyleIdx="1" presStyleCnt="2"/>
      <dgm:spPr/>
    </dgm:pt>
    <dgm:pt modelId="{367F0703-A942-4A93-B918-1BEE65A6CA0B}" type="pres">
      <dgm:prSet presAssocID="{A4E2EAB5-BC2E-4631-A36E-26CA39A236DE}" presName="text" presStyleLbl="fgAcc0" presStyleIdx="1" presStyleCnt="2">
        <dgm:presLayoutVars>
          <dgm:chPref val="3"/>
        </dgm:presLayoutVars>
      </dgm:prSet>
      <dgm:spPr/>
    </dgm:pt>
    <dgm:pt modelId="{08F69FC4-0468-41F2-842F-AA9041AC423F}" type="pres">
      <dgm:prSet presAssocID="{A4E2EAB5-BC2E-4631-A36E-26CA39A236DE}" presName="hierChild2" presStyleCnt="0"/>
      <dgm:spPr/>
    </dgm:pt>
  </dgm:ptLst>
  <dgm:cxnLst>
    <dgm:cxn modelId="{F6C3A00E-2036-4C56-AEFE-C46AA0A5420E}" srcId="{AD0630C8-F1EE-4DEF-924E-C42E236D77F6}" destId="{E79D442C-21B5-4D05-A8A3-0490EC3BF7B0}" srcOrd="0" destOrd="0" parTransId="{FD8C6647-5633-4DC0-8195-604E4C8A6FD2}" sibTransId="{59997E60-5A02-4BBA-9826-9D42B693E6DE}"/>
    <dgm:cxn modelId="{40D0542E-F071-4C3C-8364-620471C1EE8C}" type="presOf" srcId="{A4E2EAB5-BC2E-4631-A36E-26CA39A236DE}" destId="{367F0703-A942-4A93-B918-1BEE65A6CA0B}" srcOrd="0" destOrd="0" presId="urn:microsoft.com/office/officeart/2005/8/layout/hierarchy1"/>
    <dgm:cxn modelId="{6F93613F-D15C-44FB-9640-E1BB0318C362}" type="presOf" srcId="{E79D442C-21B5-4D05-A8A3-0490EC3BF7B0}" destId="{80304140-09C9-49C8-8B98-343A407328DB}" srcOrd="0" destOrd="0" presId="urn:microsoft.com/office/officeart/2005/8/layout/hierarchy1"/>
    <dgm:cxn modelId="{488CF565-E11D-4109-9B15-0FE20AD3549B}" srcId="{AD0630C8-F1EE-4DEF-924E-C42E236D77F6}" destId="{A4E2EAB5-BC2E-4631-A36E-26CA39A236DE}" srcOrd="1" destOrd="0" parTransId="{6C8BC7B7-4D76-4C6D-B4B2-0881EA4366EE}" sibTransId="{9E65CD85-D5C1-40FC-95F0-0AE3F03DE2A2}"/>
    <dgm:cxn modelId="{4400179F-76E8-40E3-BFEC-EDFD24396641}" type="presOf" srcId="{AD0630C8-F1EE-4DEF-924E-C42E236D77F6}" destId="{061050A2-6FBC-45B4-9C1D-B00262464A1E}" srcOrd="0" destOrd="0" presId="urn:microsoft.com/office/officeart/2005/8/layout/hierarchy1"/>
    <dgm:cxn modelId="{17D5C2FD-BC18-4693-974C-C4643A50AA3A}" type="presParOf" srcId="{061050A2-6FBC-45B4-9C1D-B00262464A1E}" destId="{E5BE365F-41A6-4D1E-AAF0-3A28CC6B59BB}" srcOrd="0" destOrd="0" presId="urn:microsoft.com/office/officeart/2005/8/layout/hierarchy1"/>
    <dgm:cxn modelId="{442FBFDA-F1C1-4360-B0A8-0D2358816344}" type="presParOf" srcId="{E5BE365F-41A6-4D1E-AAF0-3A28CC6B59BB}" destId="{C412F688-FBB2-4477-B62F-662B51CA9CB3}" srcOrd="0" destOrd="0" presId="urn:microsoft.com/office/officeart/2005/8/layout/hierarchy1"/>
    <dgm:cxn modelId="{44A7F4BD-A356-4746-8464-89750A84FB61}" type="presParOf" srcId="{C412F688-FBB2-4477-B62F-662B51CA9CB3}" destId="{AC213699-FC80-429D-AB82-B6FB0FA9E77F}" srcOrd="0" destOrd="0" presId="urn:microsoft.com/office/officeart/2005/8/layout/hierarchy1"/>
    <dgm:cxn modelId="{5E0195BF-21B8-4B33-AEA4-4D80E3F50F26}" type="presParOf" srcId="{C412F688-FBB2-4477-B62F-662B51CA9CB3}" destId="{80304140-09C9-49C8-8B98-343A407328DB}" srcOrd="1" destOrd="0" presId="urn:microsoft.com/office/officeart/2005/8/layout/hierarchy1"/>
    <dgm:cxn modelId="{F8E1ABB5-3372-4BAC-A85B-419D17826DA1}" type="presParOf" srcId="{E5BE365F-41A6-4D1E-AAF0-3A28CC6B59BB}" destId="{139782B0-B1AE-40BA-AAB7-02272C70182A}" srcOrd="1" destOrd="0" presId="urn:microsoft.com/office/officeart/2005/8/layout/hierarchy1"/>
    <dgm:cxn modelId="{DBC314B0-E09F-4ACC-AC0C-2C25FC088F1E}" type="presParOf" srcId="{061050A2-6FBC-45B4-9C1D-B00262464A1E}" destId="{B299658A-94D1-479A-9D8A-A63F94FCD7B3}" srcOrd="1" destOrd="0" presId="urn:microsoft.com/office/officeart/2005/8/layout/hierarchy1"/>
    <dgm:cxn modelId="{F10D5DB5-EA9C-4D01-82DD-3EE072820A00}" type="presParOf" srcId="{B299658A-94D1-479A-9D8A-A63F94FCD7B3}" destId="{E0A3DD7C-86B2-4B1C-9A27-841C42EB1913}" srcOrd="0" destOrd="0" presId="urn:microsoft.com/office/officeart/2005/8/layout/hierarchy1"/>
    <dgm:cxn modelId="{488C1A69-FB57-4198-ABFE-A12CA2961A7D}" type="presParOf" srcId="{E0A3DD7C-86B2-4B1C-9A27-841C42EB1913}" destId="{56280F93-C44C-4223-A7CB-4F18E39B0A4D}" srcOrd="0" destOrd="0" presId="urn:microsoft.com/office/officeart/2005/8/layout/hierarchy1"/>
    <dgm:cxn modelId="{D3B117CE-A400-4CD6-825D-7F941672450D}" type="presParOf" srcId="{E0A3DD7C-86B2-4B1C-9A27-841C42EB1913}" destId="{367F0703-A942-4A93-B918-1BEE65A6CA0B}" srcOrd="1" destOrd="0" presId="urn:microsoft.com/office/officeart/2005/8/layout/hierarchy1"/>
    <dgm:cxn modelId="{502131EE-1620-4BAB-9DA8-92076E1DFF02}" type="presParOf" srcId="{B299658A-94D1-479A-9D8A-A63F94FCD7B3}" destId="{08F69FC4-0468-41F2-842F-AA9041AC42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D069B-D26A-45EB-9AE3-4E6A9A75098E}"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AD2AA6CD-ADED-4FC4-A28C-FCABD782032B}">
      <dgm:prSet/>
      <dgm:spPr/>
      <dgm:t>
        <a:bodyPr/>
        <a:lstStyle/>
        <a:p>
          <a:r>
            <a:rPr lang="it-IT"/>
            <a:t>Dal 1° gennaio 2026, la normativa sugli affitti brevi impone standard di sicurezza severi, inclusi estintori portatili (6 kg) e rilevatori di gas/CO, (monossido di carbonio) pena sanzioni da 600 a 6.000 euro per ogni mancanza e la sospensione del CIN. </a:t>
          </a:r>
          <a:endParaRPr lang="en-US"/>
        </a:p>
      </dgm:t>
    </dgm:pt>
    <dgm:pt modelId="{8C48EBA4-320D-464F-BCCE-A043E76228D9}" type="parTrans" cxnId="{E130ACC3-412E-4AED-A75B-16ADBB3287FA}">
      <dgm:prSet/>
      <dgm:spPr/>
      <dgm:t>
        <a:bodyPr/>
        <a:lstStyle/>
        <a:p>
          <a:endParaRPr lang="en-US"/>
        </a:p>
      </dgm:t>
    </dgm:pt>
    <dgm:pt modelId="{45A707E0-0F61-4636-BEF9-ACD12195282C}" type="sibTrans" cxnId="{E130ACC3-412E-4AED-A75B-16ADBB3287FA}">
      <dgm:prSet/>
      <dgm:spPr/>
      <dgm:t>
        <a:bodyPr/>
        <a:lstStyle/>
        <a:p>
          <a:endParaRPr lang="en-US"/>
        </a:p>
      </dgm:t>
    </dgm:pt>
    <dgm:pt modelId="{95C70B7A-A985-4060-BF77-5B0DA0872000}">
      <dgm:prSet/>
      <dgm:spPr/>
      <dgm:t>
        <a:bodyPr/>
        <a:lstStyle/>
        <a:p>
          <a:r>
            <a:rPr lang="it-IT"/>
            <a:t>L'assenza di tali dotazioni rende l'immobile non conforme, comportando il blocco dell'attività. </a:t>
          </a:r>
          <a:endParaRPr lang="en-US"/>
        </a:p>
      </dgm:t>
    </dgm:pt>
    <dgm:pt modelId="{CB988107-BF95-411A-ABDB-D007665F9D2B}" type="parTrans" cxnId="{4BAB2AC6-9199-4899-A258-03A345D0384A}">
      <dgm:prSet/>
      <dgm:spPr/>
      <dgm:t>
        <a:bodyPr/>
        <a:lstStyle/>
        <a:p>
          <a:endParaRPr lang="en-US"/>
        </a:p>
      </dgm:t>
    </dgm:pt>
    <dgm:pt modelId="{F2BFF365-34E5-420F-AD39-8DCCCEC2AA28}" type="sibTrans" cxnId="{4BAB2AC6-9199-4899-A258-03A345D0384A}">
      <dgm:prSet/>
      <dgm:spPr/>
      <dgm:t>
        <a:bodyPr/>
        <a:lstStyle/>
        <a:p>
          <a:endParaRPr lang="en-US"/>
        </a:p>
      </dgm:t>
    </dgm:pt>
    <dgm:pt modelId="{1C53F9DD-59C0-4EE7-AA69-9325123A7FBD}" type="pres">
      <dgm:prSet presAssocID="{6A3D069B-D26A-45EB-9AE3-4E6A9A75098E}" presName="hierChild1" presStyleCnt="0">
        <dgm:presLayoutVars>
          <dgm:chPref val="1"/>
          <dgm:dir/>
          <dgm:animOne val="branch"/>
          <dgm:animLvl val="lvl"/>
          <dgm:resizeHandles/>
        </dgm:presLayoutVars>
      </dgm:prSet>
      <dgm:spPr/>
    </dgm:pt>
    <dgm:pt modelId="{E0A5C24C-B6A3-4F24-9170-3C900A14FEDB}" type="pres">
      <dgm:prSet presAssocID="{AD2AA6CD-ADED-4FC4-A28C-FCABD782032B}" presName="hierRoot1" presStyleCnt="0"/>
      <dgm:spPr/>
    </dgm:pt>
    <dgm:pt modelId="{CD79E8CB-5388-4393-8256-52EBDCFB93AF}" type="pres">
      <dgm:prSet presAssocID="{AD2AA6CD-ADED-4FC4-A28C-FCABD782032B}" presName="composite" presStyleCnt="0"/>
      <dgm:spPr/>
    </dgm:pt>
    <dgm:pt modelId="{9C169657-AD97-4F0E-A8AC-9E8CB19CCE88}" type="pres">
      <dgm:prSet presAssocID="{AD2AA6CD-ADED-4FC4-A28C-FCABD782032B}" presName="background" presStyleLbl="node0" presStyleIdx="0" presStyleCnt="2"/>
      <dgm:spPr/>
    </dgm:pt>
    <dgm:pt modelId="{B01107F9-1A22-49E4-9438-C6BF648AF7F8}" type="pres">
      <dgm:prSet presAssocID="{AD2AA6CD-ADED-4FC4-A28C-FCABD782032B}" presName="text" presStyleLbl="fgAcc0" presStyleIdx="0" presStyleCnt="2">
        <dgm:presLayoutVars>
          <dgm:chPref val="3"/>
        </dgm:presLayoutVars>
      </dgm:prSet>
      <dgm:spPr/>
    </dgm:pt>
    <dgm:pt modelId="{E8D34C83-8129-4252-B0AB-0B1F8E447739}" type="pres">
      <dgm:prSet presAssocID="{AD2AA6CD-ADED-4FC4-A28C-FCABD782032B}" presName="hierChild2" presStyleCnt="0"/>
      <dgm:spPr/>
    </dgm:pt>
    <dgm:pt modelId="{BC49DC4E-737A-4341-BAA8-A290BEF0F4A7}" type="pres">
      <dgm:prSet presAssocID="{95C70B7A-A985-4060-BF77-5B0DA0872000}" presName="hierRoot1" presStyleCnt="0"/>
      <dgm:spPr/>
    </dgm:pt>
    <dgm:pt modelId="{547992E0-798E-45B2-9AE5-B80298679692}" type="pres">
      <dgm:prSet presAssocID="{95C70B7A-A985-4060-BF77-5B0DA0872000}" presName="composite" presStyleCnt="0"/>
      <dgm:spPr/>
    </dgm:pt>
    <dgm:pt modelId="{10BF3B14-A998-4895-A53D-9D7E4CFE3A58}" type="pres">
      <dgm:prSet presAssocID="{95C70B7A-A985-4060-BF77-5B0DA0872000}" presName="background" presStyleLbl="node0" presStyleIdx="1" presStyleCnt="2"/>
      <dgm:spPr/>
    </dgm:pt>
    <dgm:pt modelId="{8E5B69E8-9EB6-4E97-AAF1-D85EC9BA338E}" type="pres">
      <dgm:prSet presAssocID="{95C70B7A-A985-4060-BF77-5B0DA0872000}" presName="text" presStyleLbl="fgAcc0" presStyleIdx="1" presStyleCnt="2">
        <dgm:presLayoutVars>
          <dgm:chPref val="3"/>
        </dgm:presLayoutVars>
      </dgm:prSet>
      <dgm:spPr/>
    </dgm:pt>
    <dgm:pt modelId="{1AB41987-B258-45F4-A78A-04C0E06B063B}" type="pres">
      <dgm:prSet presAssocID="{95C70B7A-A985-4060-BF77-5B0DA0872000}" presName="hierChild2" presStyleCnt="0"/>
      <dgm:spPr/>
    </dgm:pt>
  </dgm:ptLst>
  <dgm:cxnLst>
    <dgm:cxn modelId="{1EDDBF23-64FD-4004-9FF0-E92914CF96EC}" type="presOf" srcId="{6A3D069B-D26A-45EB-9AE3-4E6A9A75098E}" destId="{1C53F9DD-59C0-4EE7-AA69-9325123A7FBD}" srcOrd="0" destOrd="0" presId="urn:microsoft.com/office/officeart/2005/8/layout/hierarchy1"/>
    <dgm:cxn modelId="{DC05E45B-84BB-4D00-BAB0-DBEBD375FA6D}" type="presOf" srcId="{AD2AA6CD-ADED-4FC4-A28C-FCABD782032B}" destId="{B01107F9-1A22-49E4-9438-C6BF648AF7F8}" srcOrd="0" destOrd="0" presId="urn:microsoft.com/office/officeart/2005/8/layout/hierarchy1"/>
    <dgm:cxn modelId="{E130ACC3-412E-4AED-A75B-16ADBB3287FA}" srcId="{6A3D069B-D26A-45EB-9AE3-4E6A9A75098E}" destId="{AD2AA6CD-ADED-4FC4-A28C-FCABD782032B}" srcOrd="0" destOrd="0" parTransId="{8C48EBA4-320D-464F-BCCE-A043E76228D9}" sibTransId="{45A707E0-0F61-4636-BEF9-ACD12195282C}"/>
    <dgm:cxn modelId="{4BAB2AC6-9199-4899-A258-03A345D0384A}" srcId="{6A3D069B-D26A-45EB-9AE3-4E6A9A75098E}" destId="{95C70B7A-A985-4060-BF77-5B0DA0872000}" srcOrd="1" destOrd="0" parTransId="{CB988107-BF95-411A-ABDB-D007665F9D2B}" sibTransId="{F2BFF365-34E5-420F-AD39-8DCCCEC2AA28}"/>
    <dgm:cxn modelId="{03C8EEFD-8A4C-498B-8649-EB39E475CBBD}" type="presOf" srcId="{95C70B7A-A985-4060-BF77-5B0DA0872000}" destId="{8E5B69E8-9EB6-4E97-AAF1-D85EC9BA338E}" srcOrd="0" destOrd="0" presId="urn:microsoft.com/office/officeart/2005/8/layout/hierarchy1"/>
    <dgm:cxn modelId="{2D798D2E-28AD-4D6F-893B-70FF0A036564}" type="presParOf" srcId="{1C53F9DD-59C0-4EE7-AA69-9325123A7FBD}" destId="{E0A5C24C-B6A3-4F24-9170-3C900A14FEDB}" srcOrd="0" destOrd="0" presId="urn:microsoft.com/office/officeart/2005/8/layout/hierarchy1"/>
    <dgm:cxn modelId="{A77875E5-BB0D-4182-B859-885B47FC4EB0}" type="presParOf" srcId="{E0A5C24C-B6A3-4F24-9170-3C900A14FEDB}" destId="{CD79E8CB-5388-4393-8256-52EBDCFB93AF}" srcOrd="0" destOrd="0" presId="urn:microsoft.com/office/officeart/2005/8/layout/hierarchy1"/>
    <dgm:cxn modelId="{7F033BD5-576A-43DC-9332-E6F90AE75147}" type="presParOf" srcId="{CD79E8CB-5388-4393-8256-52EBDCFB93AF}" destId="{9C169657-AD97-4F0E-A8AC-9E8CB19CCE88}" srcOrd="0" destOrd="0" presId="urn:microsoft.com/office/officeart/2005/8/layout/hierarchy1"/>
    <dgm:cxn modelId="{C3FF5BE5-0188-4C42-BF62-281D4BDA4A3B}" type="presParOf" srcId="{CD79E8CB-5388-4393-8256-52EBDCFB93AF}" destId="{B01107F9-1A22-49E4-9438-C6BF648AF7F8}" srcOrd="1" destOrd="0" presId="urn:microsoft.com/office/officeart/2005/8/layout/hierarchy1"/>
    <dgm:cxn modelId="{AB7A0DDC-3132-42BC-9EF8-82D3127FC2AB}" type="presParOf" srcId="{E0A5C24C-B6A3-4F24-9170-3C900A14FEDB}" destId="{E8D34C83-8129-4252-B0AB-0B1F8E447739}" srcOrd="1" destOrd="0" presId="urn:microsoft.com/office/officeart/2005/8/layout/hierarchy1"/>
    <dgm:cxn modelId="{05436089-DFA3-4DDE-959B-0E9A943AF7F6}" type="presParOf" srcId="{1C53F9DD-59C0-4EE7-AA69-9325123A7FBD}" destId="{BC49DC4E-737A-4341-BAA8-A290BEF0F4A7}" srcOrd="1" destOrd="0" presId="urn:microsoft.com/office/officeart/2005/8/layout/hierarchy1"/>
    <dgm:cxn modelId="{EE6FBDEE-046B-4CD4-B064-85616B05BCCC}" type="presParOf" srcId="{BC49DC4E-737A-4341-BAA8-A290BEF0F4A7}" destId="{547992E0-798E-45B2-9AE5-B80298679692}" srcOrd="0" destOrd="0" presId="urn:microsoft.com/office/officeart/2005/8/layout/hierarchy1"/>
    <dgm:cxn modelId="{6D20BA74-7E12-4384-9C3D-9C3849A7DDFF}" type="presParOf" srcId="{547992E0-798E-45B2-9AE5-B80298679692}" destId="{10BF3B14-A998-4895-A53D-9D7E4CFE3A58}" srcOrd="0" destOrd="0" presId="urn:microsoft.com/office/officeart/2005/8/layout/hierarchy1"/>
    <dgm:cxn modelId="{10F4BBE8-DA88-4676-870D-48A03F8C1B09}" type="presParOf" srcId="{547992E0-798E-45B2-9AE5-B80298679692}" destId="{8E5B69E8-9EB6-4E97-AAF1-D85EC9BA338E}" srcOrd="1" destOrd="0" presId="urn:microsoft.com/office/officeart/2005/8/layout/hierarchy1"/>
    <dgm:cxn modelId="{247F7FBE-527E-4BAA-A207-D2AF3EAA0FC4}" type="presParOf" srcId="{BC49DC4E-737A-4341-BAA8-A290BEF0F4A7}" destId="{1AB41987-B258-45F4-A78A-04C0E06B06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D07FC-6B6A-44CA-8EA8-E056B7FC29D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2B073D5-4FE2-4427-9A49-CCD6544C542C}">
      <dgm:prSet/>
      <dgm:spPr/>
      <dgm:t>
        <a:bodyPr/>
        <a:lstStyle/>
        <a:p>
          <a:r>
            <a:rPr lang="it-IT"/>
            <a:t>Sospensione Attività: In casi gravi o in caso di assenza di dispositivi di sicurezza, le autorità locali possono sospendere o bloccare l'attività di locazione.</a:t>
          </a:r>
          <a:endParaRPr lang="en-US"/>
        </a:p>
      </dgm:t>
    </dgm:pt>
    <dgm:pt modelId="{B436DF9F-7E23-4C3B-8AA3-ADD5F74F5B47}" type="parTrans" cxnId="{7A5F4D34-D336-4556-8687-D444556672FC}">
      <dgm:prSet/>
      <dgm:spPr/>
      <dgm:t>
        <a:bodyPr/>
        <a:lstStyle/>
        <a:p>
          <a:endParaRPr lang="en-US"/>
        </a:p>
      </dgm:t>
    </dgm:pt>
    <dgm:pt modelId="{42DE69F7-9E56-4857-8FB6-EDA302C463A1}" type="sibTrans" cxnId="{7A5F4D34-D336-4556-8687-D444556672FC}">
      <dgm:prSet/>
      <dgm:spPr/>
      <dgm:t>
        <a:bodyPr/>
        <a:lstStyle/>
        <a:p>
          <a:endParaRPr lang="en-US"/>
        </a:p>
      </dgm:t>
    </dgm:pt>
    <dgm:pt modelId="{D12E7405-EC63-484B-B765-45BAA2DC061A}">
      <dgm:prSet/>
      <dgm:spPr/>
      <dgm:t>
        <a:bodyPr/>
        <a:lstStyle/>
        <a:p>
          <a:r>
            <a:rPr lang="it-IT"/>
            <a:t>Responsabilità Civile: In assenza di dispositivi di sicurezza, in caso di infortunio dell'ospite, l'assicurazione potrebbe non coprire i danni, rendendo il proprietario civilmente responsabile. </a:t>
          </a:r>
          <a:endParaRPr lang="en-US"/>
        </a:p>
      </dgm:t>
    </dgm:pt>
    <dgm:pt modelId="{9CD35B80-BC0B-45B5-AF82-CABE86628CBD}" type="parTrans" cxnId="{14D01FC7-2788-4151-9D6B-84C4B4DFC17B}">
      <dgm:prSet/>
      <dgm:spPr/>
      <dgm:t>
        <a:bodyPr/>
        <a:lstStyle/>
        <a:p>
          <a:endParaRPr lang="en-US"/>
        </a:p>
      </dgm:t>
    </dgm:pt>
    <dgm:pt modelId="{303235CC-74C6-4E0C-92FA-1294CD74FB2C}" type="sibTrans" cxnId="{14D01FC7-2788-4151-9D6B-84C4B4DFC17B}">
      <dgm:prSet/>
      <dgm:spPr/>
      <dgm:t>
        <a:bodyPr/>
        <a:lstStyle/>
        <a:p>
          <a:endParaRPr lang="en-US"/>
        </a:p>
      </dgm:t>
    </dgm:pt>
    <dgm:pt modelId="{7007445D-CB26-47C8-8A4F-6D04F687A1E7}" type="pres">
      <dgm:prSet presAssocID="{198D07FC-6B6A-44CA-8EA8-E056B7FC29D7}" presName="hierChild1" presStyleCnt="0">
        <dgm:presLayoutVars>
          <dgm:chPref val="1"/>
          <dgm:dir/>
          <dgm:animOne val="branch"/>
          <dgm:animLvl val="lvl"/>
          <dgm:resizeHandles/>
        </dgm:presLayoutVars>
      </dgm:prSet>
      <dgm:spPr/>
    </dgm:pt>
    <dgm:pt modelId="{74B12160-61C0-4390-A262-CFC34495E98C}" type="pres">
      <dgm:prSet presAssocID="{92B073D5-4FE2-4427-9A49-CCD6544C542C}" presName="hierRoot1" presStyleCnt="0"/>
      <dgm:spPr/>
    </dgm:pt>
    <dgm:pt modelId="{1C51AD4F-C51F-410E-A08C-6C95E1284339}" type="pres">
      <dgm:prSet presAssocID="{92B073D5-4FE2-4427-9A49-CCD6544C542C}" presName="composite" presStyleCnt="0"/>
      <dgm:spPr/>
    </dgm:pt>
    <dgm:pt modelId="{39086B53-C428-450B-9580-0F3FBEF1BB17}" type="pres">
      <dgm:prSet presAssocID="{92B073D5-4FE2-4427-9A49-CCD6544C542C}" presName="background" presStyleLbl="node0" presStyleIdx="0" presStyleCnt="2"/>
      <dgm:spPr/>
    </dgm:pt>
    <dgm:pt modelId="{9B23AAA2-3BF9-41DF-B46A-74574348FD68}" type="pres">
      <dgm:prSet presAssocID="{92B073D5-4FE2-4427-9A49-CCD6544C542C}" presName="text" presStyleLbl="fgAcc0" presStyleIdx="0" presStyleCnt="2">
        <dgm:presLayoutVars>
          <dgm:chPref val="3"/>
        </dgm:presLayoutVars>
      </dgm:prSet>
      <dgm:spPr/>
    </dgm:pt>
    <dgm:pt modelId="{1AE76404-CF59-4D3D-9F7D-C2D19B4BF1B3}" type="pres">
      <dgm:prSet presAssocID="{92B073D5-4FE2-4427-9A49-CCD6544C542C}" presName="hierChild2" presStyleCnt="0"/>
      <dgm:spPr/>
    </dgm:pt>
    <dgm:pt modelId="{AD132DFD-0166-44EF-AF3E-CFDC92DFB8C6}" type="pres">
      <dgm:prSet presAssocID="{D12E7405-EC63-484B-B765-45BAA2DC061A}" presName="hierRoot1" presStyleCnt="0"/>
      <dgm:spPr/>
    </dgm:pt>
    <dgm:pt modelId="{E3DA4A09-71C1-45FC-90DE-B34600CE6CE5}" type="pres">
      <dgm:prSet presAssocID="{D12E7405-EC63-484B-B765-45BAA2DC061A}" presName="composite" presStyleCnt="0"/>
      <dgm:spPr/>
    </dgm:pt>
    <dgm:pt modelId="{07E5FD7C-7086-44FE-9309-A0E685DE944B}" type="pres">
      <dgm:prSet presAssocID="{D12E7405-EC63-484B-B765-45BAA2DC061A}" presName="background" presStyleLbl="node0" presStyleIdx="1" presStyleCnt="2"/>
      <dgm:spPr/>
    </dgm:pt>
    <dgm:pt modelId="{727BB2D8-7520-4252-8A9C-407B6E82E86C}" type="pres">
      <dgm:prSet presAssocID="{D12E7405-EC63-484B-B765-45BAA2DC061A}" presName="text" presStyleLbl="fgAcc0" presStyleIdx="1" presStyleCnt="2">
        <dgm:presLayoutVars>
          <dgm:chPref val="3"/>
        </dgm:presLayoutVars>
      </dgm:prSet>
      <dgm:spPr/>
    </dgm:pt>
    <dgm:pt modelId="{54B836D1-654D-4BF6-B837-43D6DD318970}" type="pres">
      <dgm:prSet presAssocID="{D12E7405-EC63-484B-B765-45BAA2DC061A}" presName="hierChild2" presStyleCnt="0"/>
      <dgm:spPr/>
    </dgm:pt>
  </dgm:ptLst>
  <dgm:cxnLst>
    <dgm:cxn modelId="{7A5F4D34-D336-4556-8687-D444556672FC}" srcId="{198D07FC-6B6A-44CA-8EA8-E056B7FC29D7}" destId="{92B073D5-4FE2-4427-9A49-CCD6544C542C}" srcOrd="0" destOrd="0" parTransId="{B436DF9F-7E23-4C3B-8AA3-ADD5F74F5B47}" sibTransId="{42DE69F7-9E56-4857-8FB6-EDA302C463A1}"/>
    <dgm:cxn modelId="{E6326E64-1F80-4B9D-8F61-82A72DC9EE95}" type="presOf" srcId="{92B073D5-4FE2-4427-9A49-CCD6544C542C}" destId="{9B23AAA2-3BF9-41DF-B46A-74574348FD68}" srcOrd="0" destOrd="0" presId="urn:microsoft.com/office/officeart/2005/8/layout/hierarchy1"/>
    <dgm:cxn modelId="{912EFE8C-7C5B-4C57-BEE3-F099962E6A55}" type="presOf" srcId="{D12E7405-EC63-484B-B765-45BAA2DC061A}" destId="{727BB2D8-7520-4252-8A9C-407B6E82E86C}" srcOrd="0" destOrd="0" presId="urn:microsoft.com/office/officeart/2005/8/layout/hierarchy1"/>
    <dgm:cxn modelId="{B13B46A8-FBBB-4385-B017-E5A487F15DAB}" type="presOf" srcId="{198D07FC-6B6A-44CA-8EA8-E056B7FC29D7}" destId="{7007445D-CB26-47C8-8A4F-6D04F687A1E7}" srcOrd="0" destOrd="0" presId="urn:microsoft.com/office/officeart/2005/8/layout/hierarchy1"/>
    <dgm:cxn modelId="{14D01FC7-2788-4151-9D6B-84C4B4DFC17B}" srcId="{198D07FC-6B6A-44CA-8EA8-E056B7FC29D7}" destId="{D12E7405-EC63-484B-B765-45BAA2DC061A}" srcOrd="1" destOrd="0" parTransId="{9CD35B80-BC0B-45B5-AF82-CABE86628CBD}" sibTransId="{303235CC-74C6-4E0C-92FA-1294CD74FB2C}"/>
    <dgm:cxn modelId="{A1DAAAF5-6FA0-4732-9EBF-BDC043189B92}" type="presParOf" srcId="{7007445D-CB26-47C8-8A4F-6D04F687A1E7}" destId="{74B12160-61C0-4390-A262-CFC34495E98C}" srcOrd="0" destOrd="0" presId="urn:microsoft.com/office/officeart/2005/8/layout/hierarchy1"/>
    <dgm:cxn modelId="{213B5CC4-8D9F-4696-8B51-6CD2A0F7F512}" type="presParOf" srcId="{74B12160-61C0-4390-A262-CFC34495E98C}" destId="{1C51AD4F-C51F-410E-A08C-6C95E1284339}" srcOrd="0" destOrd="0" presId="urn:microsoft.com/office/officeart/2005/8/layout/hierarchy1"/>
    <dgm:cxn modelId="{252442E1-53EF-4202-9AFE-F9BE52F58C57}" type="presParOf" srcId="{1C51AD4F-C51F-410E-A08C-6C95E1284339}" destId="{39086B53-C428-450B-9580-0F3FBEF1BB17}" srcOrd="0" destOrd="0" presId="urn:microsoft.com/office/officeart/2005/8/layout/hierarchy1"/>
    <dgm:cxn modelId="{C04F197E-ED45-419B-B8EB-526A5FDC4CFF}" type="presParOf" srcId="{1C51AD4F-C51F-410E-A08C-6C95E1284339}" destId="{9B23AAA2-3BF9-41DF-B46A-74574348FD68}" srcOrd="1" destOrd="0" presId="urn:microsoft.com/office/officeart/2005/8/layout/hierarchy1"/>
    <dgm:cxn modelId="{CF53E592-7C29-4D98-BCF1-1325CE464DD1}" type="presParOf" srcId="{74B12160-61C0-4390-A262-CFC34495E98C}" destId="{1AE76404-CF59-4D3D-9F7D-C2D19B4BF1B3}" srcOrd="1" destOrd="0" presId="urn:microsoft.com/office/officeart/2005/8/layout/hierarchy1"/>
    <dgm:cxn modelId="{5A6D2C2D-BB02-4D16-A0D0-811046DAE09B}" type="presParOf" srcId="{7007445D-CB26-47C8-8A4F-6D04F687A1E7}" destId="{AD132DFD-0166-44EF-AF3E-CFDC92DFB8C6}" srcOrd="1" destOrd="0" presId="urn:microsoft.com/office/officeart/2005/8/layout/hierarchy1"/>
    <dgm:cxn modelId="{DE982958-F119-449C-9C73-95376D042E55}" type="presParOf" srcId="{AD132DFD-0166-44EF-AF3E-CFDC92DFB8C6}" destId="{E3DA4A09-71C1-45FC-90DE-B34600CE6CE5}" srcOrd="0" destOrd="0" presId="urn:microsoft.com/office/officeart/2005/8/layout/hierarchy1"/>
    <dgm:cxn modelId="{3D50F954-1D1D-4C90-B154-581847508AFD}" type="presParOf" srcId="{E3DA4A09-71C1-45FC-90DE-B34600CE6CE5}" destId="{07E5FD7C-7086-44FE-9309-A0E685DE944B}" srcOrd="0" destOrd="0" presId="urn:microsoft.com/office/officeart/2005/8/layout/hierarchy1"/>
    <dgm:cxn modelId="{AB817DB9-E9BC-4CC3-956F-2CA6A8A6D528}" type="presParOf" srcId="{E3DA4A09-71C1-45FC-90DE-B34600CE6CE5}" destId="{727BB2D8-7520-4252-8A9C-407B6E82E86C}" srcOrd="1" destOrd="0" presId="urn:microsoft.com/office/officeart/2005/8/layout/hierarchy1"/>
    <dgm:cxn modelId="{E94330E4-8042-4AB2-A98A-787E406247E3}" type="presParOf" srcId="{AD132DFD-0166-44EF-AF3E-CFDC92DFB8C6}" destId="{54B836D1-654D-4BF6-B837-43D6DD3189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0DD585-AF77-417B-9AC5-8CE6919FD8C5}"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B3CD6CF-56E2-40B0-8C16-44BC066B5B89}">
      <dgm:prSet/>
      <dgm:spPr/>
      <dgm:t>
        <a:bodyPr/>
        <a:lstStyle/>
        <a:p>
          <a:r>
            <a:rPr lang="it-IT"/>
            <a:t>La mancata manutenzione o revisione degli estintori (estintori scaduti) comporta gravi sanzioni per il datore di lavoro, previste dal D.Lgs 81/08. </a:t>
          </a:r>
          <a:endParaRPr lang="en-US"/>
        </a:p>
      </dgm:t>
    </dgm:pt>
    <dgm:pt modelId="{2C4E36DE-DC04-4B28-97E1-BA4DBD60B553}" type="parTrans" cxnId="{2FCDF078-1934-4175-885B-2E1E269922DD}">
      <dgm:prSet/>
      <dgm:spPr/>
      <dgm:t>
        <a:bodyPr/>
        <a:lstStyle/>
        <a:p>
          <a:endParaRPr lang="en-US"/>
        </a:p>
      </dgm:t>
    </dgm:pt>
    <dgm:pt modelId="{403D1E70-D473-412E-ACEA-8E42736959BE}" type="sibTrans" cxnId="{2FCDF078-1934-4175-885B-2E1E269922DD}">
      <dgm:prSet/>
      <dgm:spPr/>
      <dgm:t>
        <a:bodyPr/>
        <a:lstStyle/>
        <a:p>
          <a:endParaRPr lang="en-US"/>
        </a:p>
      </dgm:t>
    </dgm:pt>
    <dgm:pt modelId="{B994DC97-EB22-4654-8A2D-476B4D261946}">
      <dgm:prSet/>
      <dgm:spPr/>
      <dgm:t>
        <a:bodyPr/>
        <a:lstStyle/>
        <a:p>
          <a:r>
            <a:rPr lang="it-IT"/>
            <a:t>Le sanzioni penali includono l'arresto da 2 a 4 mesi o un'ammenda da 1.000 a 4.800 euro, o anche fino a 6.400 euro in casi più gravi. Le sanzioni amministrative sono incassate dallo Stato.</a:t>
          </a:r>
          <a:endParaRPr lang="en-US"/>
        </a:p>
      </dgm:t>
    </dgm:pt>
    <dgm:pt modelId="{0FE5DC4C-FC58-4E42-A6D3-9C42CDD10AD6}" type="parTrans" cxnId="{FE53BD12-6C51-45D3-8E62-4943A029FD67}">
      <dgm:prSet/>
      <dgm:spPr/>
      <dgm:t>
        <a:bodyPr/>
        <a:lstStyle/>
        <a:p>
          <a:endParaRPr lang="en-US"/>
        </a:p>
      </dgm:t>
    </dgm:pt>
    <dgm:pt modelId="{3E0FB529-1B24-4267-8D36-7AF6BC0A0453}" type="sibTrans" cxnId="{FE53BD12-6C51-45D3-8E62-4943A029FD67}">
      <dgm:prSet/>
      <dgm:spPr/>
      <dgm:t>
        <a:bodyPr/>
        <a:lstStyle/>
        <a:p>
          <a:endParaRPr lang="en-US"/>
        </a:p>
      </dgm:t>
    </dgm:pt>
    <dgm:pt modelId="{D68AA9B6-3DA6-41B9-B24A-9D28D5E2621B}" type="pres">
      <dgm:prSet presAssocID="{2E0DD585-AF77-417B-9AC5-8CE6919FD8C5}" presName="hierChild1" presStyleCnt="0">
        <dgm:presLayoutVars>
          <dgm:chPref val="1"/>
          <dgm:dir/>
          <dgm:animOne val="branch"/>
          <dgm:animLvl val="lvl"/>
          <dgm:resizeHandles/>
        </dgm:presLayoutVars>
      </dgm:prSet>
      <dgm:spPr/>
    </dgm:pt>
    <dgm:pt modelId="{EF2E9614-B187-44EE-90F5-B1098AB375BC}" type="pres">
      <dgm:prSet presAssocID="{6B3CD6CF-56E2-40B0-8C16-44BC066B5B89}" presName="hierRoot1" presStyleCnt="0"/>
      <dgm:spPr/>
    </dgm:pt>
    <dgm:pt modelId="{D6D4A20E-62F7-4720-A3B7-3C887FA4EDBA}" type="pres">
      <dgm:prSet presAssocID="{6B3CD6CF-56E2-40B0-8C16-44BC066B5B89}" presName="composite" presStyleCnt="0"/>
      <dgm:spPr/>
    </dgm:pt>
    <dgm:pt modelId="{B1D5974C-FD73-45CC-80DB-A07E5B124D4E}" type="pres">
      <dgm:prSet presAssocID="{6B3CD6CF-56E2-40B0-8C16-44BC066B5B89}" presName="background" presStyleLbl="node0" presStyleIdx="0" presStyleCnt="2"/>
      <dgm:spPr/>
    </dgm:pt>
    <dgm:pt modelId="{1310EE7F-5F5C-4E29-B104-26A5BBD7E485}" type="pres">
      <dgm:prSet presAssocID="{6B3CD6CF-56E2-40B0-8C16-44BC066B5B89}" presName="text" presStyleLbl="fgAcc0" presStyleIdx="0" presStyleCnt="2">
        <dgm:presLayoutVars>
          <dgm:chPref val="3"/>
        </dgm:presLayoutVars>
      </dgm:prSet>
      <dgm:spPr/>
    </dgm:pt>
    <dgm:pt modelId="{FCED8EC0-9819-4C83-A400-892730A94791}" type="pres">
      <dgm:prSet presAssocID="{6B3CD6CF-56E2-40B0-8C16-44BC066B5B89}" presName="hierChild2" presStyleCnt="0"/>
      <dgm:spPr/>
    </dgm:pt>
    <dgm:pt modelId="{40133A5D-0F8F-4D7D-A504-B31D9B602300}" type="pres">
      <dgm:prSet presAssocID="{B994DC97-EB22-4654-8A2D-476B4D261946}" presName="hierRoot1" presStyleCnt="0"/>
      <dgm:spPr/>
    </dgm:pt>
    <dgm:pt modelId="{1C9C8B86-FD45-414A-9FF1-4F92FCE7D1DD}" type="pres">
      <dgm:prSet presAssocID="{B994DC97-EB22-4654-8A2D-476B4D261946}" presName="composite" presStyleCnt="0"/>
      <dgm:spPr/>
    </dgm:pt>
    <dgm:pt modelId="{6552642C-4926-4135-BB62-A0F6B7445BD8}" type="pres">
      <dgm:prSet presAssocID="{B994DC97-EB22-4654-8A2D-476B4D261946}" presName="background" presStyleLbl="node0" presStyleIdx="1" presStyleCnt="2"/>
      <dgm:spPr/>
    </dgm:pt>
    <dgm:pt modelId="{CDE2E2FB-E0BE-4090-85C5-EF7A507A923C}" type="pres">
      <dgm:prSet presAssocID="{B994DC97-EB22-4654-8A2D-476B4D261946}" presName="text" presStyleLbl="fgAcc0" presStyleIdx="1" presStyleCnt="2">
        <dgm:presLayoutVars>
          <dgm:chPref val="3"/>
        </dgm:presLayoutVars>
      </dgm:prSet>
      <dgm:spPr/>
    </dgm:pt>
    <dgm:pt modelId="{6D58ABFA-8D5C-44D2-9540-87D425F5D47E}" type="pres">
      <dgm:prSet presAssocID="{B994DC97-EB22-4654-8A2D-476B4D261946}" presName="hierChild2" presStyleCnt="0"/>
      <dgm:spPr/>
    </dgm:pt>
  </dgm:ptLst>
  <dgm:cxnLst>
    <dgm:cxn modelId="{FE53BD12-6C51-45D3-8E62-4943A029FD67}" srcId="{2E0DD585-AF77-417B-9AC5-8CE6919FD8C5}" destId="{B994DC97-EB22-4654-8A2D-476B4D261946}" srcOrd="1" destOrd="0" parTransId="{0FE5DC4C-FC58-4E42-A6D3-9C42CDD10AD6}" sibTransId="{3E0FB529-1B24-4267-8D36-7AF6BC0A0453}"/>
    <dgm:cxn modelId="{D33F4662-0CDE-4A5D-A55E-69FEEAC7856E}" type="presOf" srcId="{B994DC97-EB22-4654-8A2D-476B4D261946}" destId="{CDE2E2FB-E0BE-4090-85C5-EF7A507A923C}" srcOrd="0" destOrd="0" presId="urn:microsoft.com/office/officeart/2005/8/layout/hierarchy1"/>
    <dgm:cxn modelId="{2FCDF078-1934-4175-885B-2E1E269922DD}" srcId="{2E0DD585-AF77-417B-9AC5-8CE6919FD8C5}" destId="{6B3CD6CF-56E2-40B0-8C16-44BC066B5B89}" srcOrd="0" destOrd="0" parTransId="{2C4E36DE-DC04-4B28-97E1-BA4DBD60B553}" sibTransId="{403D1E70-D473-412E-ACEA-8E42736959BE}"/>
    <dgm:cxn modelId="{BE68ECC1-FD7F-4AE4-977A-220A60323E11}" type="presOf" srcId="{6B3CD6CF-56E2-40B0-8C16-44BC066B5B89}" destId="{1310EE7F-5F5C-4E29-B104-26A5BBD7E485}" srcOrd="0" destOrd="0" presId="urn:microsoft.com/office/officeart/2005/8/layout/hierarchy1"/>
    <dgm:cxn modelId="{A5E01AFA-8864-48CE-A91E-C7498996E38D}" type="presOf" srcId="{2E0DD585-AF77-417B-9AC5-8CE6919FD8C5}" destId="{D68AA9B6-3DA6-41B9-B24A-9D28D5E2621B}" srcOrd="0" destOrd="0" presId="urn:microsoft.com/office/officeart/2005/8/layout/hierarchy1"/>
    <dgm:cxn modelId="{FE5C7031-FB4D-4A53-B3D5-2CC04E544B03}" type="presParOf" srcId="{D68AA9B6-3DA6-41B9-B24A-9D28D5E2621B}" destId="{EF2E9614-B187-44EE-90F5-B1098AB375BC}" srcOrd="0" destOrd="0" presId="urn:microsoft.com/office/officeart/2005/8/layout/hierarchy1"/>
    <dgm:cxn modelId="{1B934F16-99DC-4047-8D8A-0AAA8EB2AAE4}" type="presParOf" srcId="{EF2E9614-B187-44EE-90F5-B1098AB375BC}" destId="{D6D4A20E-62F7-4720-A3B7-3C887FA4EDBA}" srcOrd="0" destOrd="0" presId="urn:microsoft.com/office/officeart/2005/8/layout/hierarchy1"/>
    <dgm:cxn modelId="{E5E3BA79-D7A0-4F82-971E-543CB0E8C916}" type="presParOf" srcId="{D6D4A20E-62F7-4720-A3B7-3C887FA4EDBA}" destId="{B1D5974C-FD73-45CC-80DB-A07E5B124D4E}" srcOrd="0" destOrd="0" presId="urn:microsoft.com/office/officeart/2005/8/layout/hierarchy1"/>
    <dgm:cxn modelId="{2A6AD279-F4EC-41D2-B2C6-CA1CD3C8BC18}" type="presParOf" srcId="{D6D4A20E-62F7-4720-A3B7-3C887FA4EDBA}" destId="{1310EE7F-5F5C-4E29-B104-26A5BBD7E485}" srcOrd="1" destOrd="0" presId="urn:microsoft.com/office/officeart/2005/8/layout/hierarchy1"/>
    <dgm:cxn modelId="{EDDA3968-077E-4433-992D-4811CE3D5A7F}" type="presParOf" srcId="{EF2E9614-B187-44EE-90F5-B1098AB375BC}" destId="{FCED8EC0-9819-4C83-A400-892730A94791}" srcOrd="1" destOrd="0" presId="urn:microsoft.com/office/officeart/2005/8/layout/hierarchy1"/>
    <dgm:cxn modelId="{21F87181-7684-431C-912D-7A142EDB7801}" type="presParOf" srcId="{D68AA9B6-3DA6-41B9-B24A-9D28D5E2621B}" destId="{40133A5D-0F8F-4D7D-A504-B31D9B602300}" srcOrd="1" destOrd="0" presId="urn:microsoft.com/office/officeart/2005/8/layout/hierarchy1"/>
    <dgm:cxn modelId="{D405C62A-A753-4065-84E9-817BB69AB5D0}" type="presParOf" srcId="{40133A5D-0F8F-4D7D-A504-B31D9B602300}" destId="{1C9C8B86-FD45-414A-9FF1-4F92FCE7D1DD}" srcOrd="0" destOrd="0" presId="urn:microsoft.com/office/officeart/2005/8/layout/hierarchy1"/>
    <dgm:cxn modelId="{F8BAC960-8A32-44F5-8CEF-B86934794CAA}" type="presParOf" srcId="{1C9C8B86-FD45-414A-9FF1-4F92FCE7D1DD}" destId="{6552642C-4926-4135-BB62-A0F6B7445BD8}" srcOrd="0" destOrd="0" presId="urn:microsoft.com/office/officeart/2005/8/layout/hierarchy1"/>
    <dgm:cxn modelId="{17DF96B4-0993-4D9A-83BA-4904CB78648E}" type="presParOf" srcId="{1C9C8B86-FD45-414A-9FF1-4F92FCE7D1DD}" destId="{CDE2E2FB-E0BE-4090-85C5-EF7A507A923C}" srcOrd="1" destOrd="0" presId="urn:microsoft.com/office/officeart/2005/8/layout/hierarchy1"/>
    <dgm:cxn modelId="{E3EF3F41-E415-4625-8CBC-10E4C5CE8175}" type="presParOf" srcId="{40133A5D-0F8F-4D7D-A504-B31D9B602300}" destId="{6D58ABFA-8D5C-44D2-9540-87D425F5D4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81538A-3BB7-4AC4-B0EE-181E7A8A9C4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80FD3131-6FC3-4402-9608-FDB57CFDDD05}">
      <dgm:prSet/>
      <dgm:spPr/>
      <dgm:t>
        <a:bodyPr/>
        <a:lstStyle/>
        <a:p>
          <a:r>
            <a:rPr lang="it-IT"/>
            <a:t>Mancanza cartellonistica:</a:t>
          </a:r>
          <a:endParaRPr lang="en-US"/>
        </a:p>
      </dgm:t>
    </dgm:pt>
    <dgm:pt modelId="{49EE7106-0760-490B-88F4-B29977E0E538}" type="parTrans" cxnId="{BB730896-9657-4B31-B308-982A3DEE3F8C}">
      <dgm:prSet/>
      <dgm:spPr/>
      <dgm:t>
        <a:bodyPr/>
        <a:lstStyle/>
        <a:p>
          <a:endParaRPr lang="en-US"/>
        </a:p>
      </dgm:t>
    </dgm:pt>
    <dgm:pt modelId="{6891EF7C-D58E-4EC5-AAEE-93CC1169C1A6}" type="sibTrans" cxnId="{BB730896-9657-4B31-B308-982A3DEE3F8C}">
      <dgm:prSet/>
      <dgm:spPr/>
      <dgm:t>
        <a:bodyPr/>
        <a:lstStyle/>
        <a:p>
          <a:endParaRPr lang="en-US"/>
        </a:p>
      </dgm:t>
    </dgm:pt>
    <dgm:pt modelId="{72828684-260E-4F2D-980B-E8C39CF0B12E}">
      <dgm:prSet/>
      <dgm:spPr/>
      <dgm:t>
        <a:bodyPr/>
        <a:lstStyle/>
        <a:p>
          <a:r>
            <a:rPr lang="it-IT"/>
            <a:t>Arresto da 3 a 6 mesi o ammenda da 2.000 a 10.000 euro.</a:t>
          </a:r>
          <a:endParaRPr lang="en-US"/>
        </a:p>
      </dgm:t>
    </dgm:pt>
    <dgm:pt modelId="{E5315A00-86DF-4B71-A06F-5F10CB226052}" type="parTrans" cxnId="{C2AEFF6F-A84B-4E6A-BA5D-DFEE354D6118}">
      <dgm:prSet/>
      <dgm:spPr/>
      <dgm:t>
        <a:bodyPr/>
        <a:lstStyle/>
        <a:p>
          <a:endParaRPr lang="en-US"/>
        </a:p>
      </dgm:t>
    </dgm:pt>
    <dgm:pt modelId="{568BD9D4-44D0-46DA-86DC-259920799C13}" type="sibTrans" cxnId="{C2AEFF6F-A84B-4E6A-BA5D-DFEE354D6118}">
      <dgm:prSet/>
      <dgm:spPr/>
      <dgm:t>
        <a:bodyPr/>
        <a:lstStyle/>
        <a:p>
          <a:endParaRPr lang="en-US"/>
        </a:p>
      </dgm:t>
    </dgm:pt>
    <dgm:pt modelId="{DFC7131E-2C6C-4589-A099-899230ED333B}" type="pres">
      <dgm:prSet presAssocID="{5381538A-3BB7-4AC4-B0EE-181E7A8A9C42}" presName="outerComposite" presStyleCnt="0">
        <dgm:presLayoutVars>
          <dgm:chMax val="5"/>
          <dgm:dir/>
          <dgm:resizeHandles val="exact"/>
        </dgm:presLayoutVars>
      </dgm:prSet>
      <dgm:spPr/>
    </dgm:pt>
    <dgm:pt modelId="{8CA368DD-D258-4EA0-9D59-9073DEC71E04}" type="pres">
      <dgm:prSet presAssocID="{5381538A-3BB7-4AC4-B0EE-181E7A8A9C42}" presName="dummyMaxCanvas" presStyleCnt="0">
        <dgm:presLayoutVars/>
      </dgm:prSet>
      <dgm:spPr/>
    </dgm:pt>
    <dgm:pt modelId="{DEC87997-061F-4692-A3AE-4BB173069B5E}" type="pres">
      <dgm:prSet presAssocID="{5381538A-3BB7-4AC4-B0EE-181E7A8A9C42}" presName="TwoNodes_1" presStyleLbl="node1" presStyleIdx="0" presStyleCnt="2">
        <dgm:presLayoutVars>
          <dgm:bulletEnabled val="1"/>
        </dgm:presLayoutVars>
      </dgm:prSet>
      <dgm:spPr/>
    </dgm:pt>
    <dgm:pt modelId="{E952BF05-C59D-459A-8689-74818F27ABB8}" type="pres">
      <dgm:prSet presAssocID="{5381538A-3BB7-4AC4-B0EE-181E7A8A9C42}" presName="TwoNodes_2" presStyleLbl="node1" presStyleIdx="1" presStyleCnt="2">
        <dgm:presLayoutVars>
          <dgm:bulletEnabled val="1"/>
        </dgm:presLayoutVars>
      </dgm:prSet>
      <dgm:spPr/>
    </dgm:pt>
    <dgm:pt modelId="{E187FC28-B98D-4044-967D-1CF9A1D2C023}" type="pres">
      <dgm:prSet presAssocID="{5381538A-3BB7-4AC4-B0EE-181E7A8A9C42}" presName="TwoConn_1-2" presStyleLbl="fgAccFollowNode1" presStyleIdx="0" presStyleCnt="1">
        <dgm:presLayoutVars>
          <dgm:bulletEnabled val="1"/>
        </dgm:presLayoutVars>
      </dgm:prSet>
      <dgm:spPr/>
    </dgm:pt>
    <dgm:pt modelId="{C8A8E804-4422-48F4-818B-B8E80D0B5F89}" type="pres">
      <dgm:prSet presAssocID="{5381538A-3BB7-4AC4-B0EE-181E7A8A9C42}" presName="TwoNodes_1_text" presStyleLbl="node1" presStyleIdx="1" presStyleCnt="2">
        <dgm:presLayoutVars>
          <dgm:bulletEnabled val="1"/>
        </dgm:presLayoutVars>
      </dgm:prSet>
      <dgm:spPr/>
    </dgm:pt>
    <dgm:pt modelId="{10DD66BB-2488-42FA-8BDF-FF4AE9856146}" type="pres">
      <dgm:prSet presAssocID="{5381538A-3BB7-4AC4-B0EE-181E7A8A9C42}" presName="TwoNodes_2_text" presStyleLbl="node1" presStyleIdx="1" presStyleCnt="2">
        <dgm:presLayoutVars>
          <dgm:bulletEnabled val="1"/>
        </dgm:presLayoutVars>
      </dgm:prSet>
      <dgm:spPr/>
    </dgm:pt>
  </dgm:ptLst>
  <dgm:cxnLst>
    <dgm:cxn modelId="{814FE31F-1EF5-439A-8468-F35A63BF46C7}" type="presOf" srcId="{5381538A-3BB7-4AC4-B0EE-181E7A8A9C42}" destId="{DFC7131E-2C6C-4589-A099-899230ED333B}" srcOrd="0" destOrd="0" presId="urn:microsoft.com/office/officeart/2005/8/layout/vProcess5"/>
    <dgm:cxn modelId="{81284947-2FBE-41FD-AE7C-EAB815F1130F}" type="presOf" srcId="{72828684-260E-4F2D-980B-E8C39CF0B12E}" destId="{E952BF05-C59D-459A-8689-74818F27ABB8}" srcOrd="0" destOrd="0" presId="urn:microsoft.com/office/officeart/2005/8/layout/vProcess5"/>
    <dgm:cxn modelId="{25BC044C-5248-466A-8519-393601E81190}" type="presOf" srcId="{6891EF7C-D58E-4EC5-AAEE-93CC1169C1A6}" destId="{E187FC28-B98D-4044-967D-1CF9A1D2C023}" srcOrd="0" destOrd="0" presId="urn:microsoft.com/office/officeart/2005/8/layout/vProcess5"/>
    <dgm:cxn modelId="{C2AEFF6F-A84B-4E6A-BA5D-DFEE354D6118}" srcId="{5381538A-3BB7-4AC4-B0EE-181E7A8A9C42}" destId="{72828684-260E-4F2D-980B-E8C39CF0B12E}" srcOrd="1" destOrd="0" parTransId="{E5315A00-86DF-4B71-A06F-5F10CB226052}" sibTransId="{568BD9D4-44D0-46DA-86DC-259920799C13}"/>
    <dgm:cxn modelId="{C413E67E-8BB8-4BBD-B9D2-22C5AA742578}" type="presOf" srcId="{80FD3131-6FC3-4402-9608-FDB57CFDDD05}" destId="{C8A8E804-4422-48F4-818B-B8E80D0B5F89}" srcOrd="1" destOrd="0" presId="urn:microsoft.com/office/officeart/2005/8/layout/vProcess5"/>
    <dgm:cxn modelId="{BB730896-9657-4B31-B308-982A3DEE3F8C}" srcId="{5381538A-3BB7-4AC4-B0EE-181E7A8A9C42}" destId="{80FD3131-6FC3-4402-9608-FDB57CFDDD05}" srcOrd="0" destOrd="0" parTransId="{49EE7106-0760-490B-88F4-B29977E0E538}" sibTransId="{6891EF7C-D58E-4EC5-AAEE-93CC1169C1A6}"/>
    <dgm:cxn modelId="{E39C099C-E166-47A2-89B8-D78EF552A712}" type="presOf" srcId="{80FD3131-6FC3-4402-9608-FDB57CFDDD05}" destId="{DEC87997-061F-4692-A3AE-4BB173069B5E}" srcOrd="0" destOrd="0" presId="urn:microsoft.com/office/officeart/2005/8/layout/vProcess5"/>
    <dgm:cxn modelId="{186ED8FC-0D22-4C81-89C1-4F5D16FCE946}" type="presOf" srcId="{72828684-260E-4F2D-980B-E8C39CF0B12E}" destId="{10DD66BB-2488-42FA-8BDF-FF4AE9856146}" srcOrd="1" destOrd="0" presId="urn:microsoft.com/office/officeart/2005/8/layout/vProcess5"/>
    <dgm:cxn modelId="{CE9A9682-97B8-42E4-8502-2A7C6303F26F}" type="presParOf" srcId="{DFC7131E-2C6C-4589-A099-899230ED333B}" destId="{8CA368DD-D258-4EA0-9D59-9073DEC71E04}" srcOrd="0" destOrd="0" presId="urn:microsoft.com/office/officeart/2005/8/layout/vProcess5"/>
    <dgm:cxn modelId="{7D4203C0-E7FB-4618-BECC-FC07E4A52FEF}" type="presParOf" srcId="{DFC7131E-2C6C-4589-A099-899230ED333B}" destId="{DEC87997-061F-4692-A3AE-4BB173069B5E}" srcOrd="1" destOrd="0" presId="urn:microsoft.com/office/officeart/2005/8/layout/vProcess5"/>
    <dgm:cxn modelId="{4F0FA90B-D2B3-485A-AEE7-20C9C5F403A3}" type="presParOf" srcId="{DFC7131E-2C6C-4589-A099-899230ED333B}" destId="{E952BF05-C59D-459A-8689-74818F27ABB8}" srcOrd="2" destOrd="0" presId="urn:microsoft.com/office/officeart/2005/8/layout/vProcess5"/>
    <dgm:cxn modelId="{7DF5B6FD-190F-40D3-893E-B3557A5CA653}" type="presParOf" srcId="{DFC7131E-2C6C-4589-A099-899230ED333B}" destId="{E187FC28-B98D-4044-967D-1CF9A1D2C023}" srcOrd="3" destOrd="0" presId="urn:microsoft.com/office/officeart/2005/8/layout/vProcess5"/>
    <dgm:cxn modelId="{809D6700-CEBE-426C-B9B3-54C80DA55090}" type="presParOf" srcId="{DFC7131E-2C6C-4589-A099-899230ED333B}" destId="{C8A8E804-4422-48F4-818B-B8E80D0B5F89}" srcOrd="4" destOrd="0" presId="urn:microsoft.com/office/officeart/2005/8/layout/vProcess5"/>
    <dgm:cxn modelId="{39C0B7D4-AC95-45B7-B115-FA4DCE1934F8}" type="presParOf" srcId="{DFC7131E-2C6C-4589-A099-899230ED333B}" destId="{10DD66BB-2488-42FA-8BDF-FF4AE985614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40215D-8AD7-4212-A13A-48908B5E619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3CAE79-7ECD-4011-9261-0EACEFC8BCE6}">
      <dgm:prSet/>
      <dgm:spPr/>
      <dgm:t>
        <a:bodyPr/>
        <a:lstStyle/>
        <a:p>
          <a:r>
            <a:rPr lang="it-IT"/>
            <a:t>Sicurezza Impianti: Gli impianti (elettrico, termico) devono essere conformi alle normative statali e regionali vigenti.</a:t>
          </a:r>
          <a:endParaRPr lang="en-US"/>
        </a:p>
      </dgm:t>
    </dgm:pt>
    <dgm:pt modelId="{3CAE7A2F-138B-4E9B-8D07-FAADB676B245}" type="parTrans" cxnId="{00C52E9E-3980-4B61-81D9-E4AC3BE7FD70}">
      <dgm:prSet/>
      <dgm:spPr/>
      <dgm:t>
        <a:bodyPr/>
        <a:lstStyle/>
        <a:p>
          <a:endParaRPr lang="en-US"/>
        </a:p>
      </dgm:t>
    </dgm:pt>
    <dgm:pt modelId="{2778AFF0-7588-48B3-A70E-C19618773E49}" type="sibTrans" cxnId="{00C52E9E-3980-4B61-81D9-E4AC3BE7FD70}">
      <dgm:prSet/>
      <dgm:spPr/>
      <dgm:t>
        <a:bodyPr/>
        <a:lstStyle/>
        <a:p>
          <a:endParaRPr lang="en-US"/>
        </a:p>
      </dgm:t>
    </dgm:pt>
    <dgm:pt modelId="{87187D8A-7931-4922-B491-8E4E90897C38}">
      <dgm:prSet/>
      <dgm:spPr/>
      <dgm:t>
        <a:bodyPr/>
        <a:lstStyle/>
        <a:p>
          <a:r>
            <a:rPr lang="it-IT"/>
            <a:t>Obiettivo: Garantire la sicurezza degli ospiti e la prevenzione degli incendi, riducendo i rischi nelle strutture turistiche non alberghiere.</a:t>
          </a:r>
          <a:endParaRPr lang="en-US"/>
        </a:p>
      </dgm:t>
    </dgm:pt>
    <dgm:pt modelId="{E47CB523-E259-43A8-80DD-815CA61C3807}" type="parTrans" cxnId="{3D954183-FDC5-4FC4-A952-C0979E784606}">
      <dgm:prSet/>
      <dgm:spPr/>
      <dgm:t>
        <a:bodyPr/>
        <a:lstStyle/>
        <a:p>
          <a:endParaRPr lang="en-US"/>
        </a:p>
      </dgm:t>
    </dgm:pt>
    <dgm:pt modelId="{1DFB515C-796E-4044-B1CC-A8A266F901DA}" type="sibTrans" cxnId="{3D954183-FDC5-4FC4-A952-C0979E784606}">
      <dgm:prSet/>
      <dgm:spPr/>
      <dgm:t>
        <a:bodyPr/>
        <a:lstStyle/>
        <a:p>
          <a:endParaRPr lang="en-US"/>
        </a:p>
      </dgm:t>
    </dgm:pt>
    <dgm:pt modelId="{D06F3967-57E7-47B3-BAE1-98B861994D25}" type="pres">
      <dgm:prSet presAssocID="{B540215D-8AD7-4212-A13A-48908B5E6193}" presName="root" presStyleCnt="0">
        <dgm:presLayoutVars>
          <dgm:dir/>
          <dgm:resizeHandles val="exact"/>
        </dgm:presLayoutVars>
      </dgm:prSet>
      <dgm:spPr/>
    </dgm:pt>
    <dgm:pt modelId="{38EA6F7E-095C-4E4E-B19A-04BD3D1FC6BF}" type="pres">
      <dgm:prSet presAssocID="{B540215D-8AD7-4212-A13A-48908B5E6193}" presName="container" presStyleCnt="0">
        <dgm:presLayoutVars>
          <dgm:dir/>
          <dgm:resizeHandles val="exact"/>
        </dgm:presLayoutVars>
      </dgm:prSet>
      <dgm:spPr/>
    </dgm:pt>
    <dgm:pt modelId="{DEA52081-A351-4976-B4FE-F01D2DB49DD0}" type="pres">
      <dgm:prSet presAssocID="{C83CAE79-7ECD-4011-9261-0EACEFC8BCE6}" presName="compNode" presStyleCnt="0"/>
      <dgm:spPr/>
    </dgm:pt>
    <dgm:pt modelId="{19A91E17-98B6-4184-9659-364D037CD46F}" type="pres">
      <dgm:prSet presAssocID="{C83CAE79-7ECD-4011-9261-0EACEFC8BCE6}" presName="iconBgRect" presStyleLbl="bgShp" presStyleIdx="0" presStyleCnt="2"/>
      <dgm:spPr/>
    </dgm:pt>
    <dgm:pt modelId="{A86643CF-713D-4C92-8E03-D225AF12C2A1}" type="pres">
      <dgm:prSet presAssocID="{C83CAE79-7ECD-4011-9261-0EACEFC8BC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ttricista"/>
        </a:ext>
      </dgm:extLst>
    </dgm:pt>
    <dgm:pt modelId="{B0A9E599-9077-4025-AB30-2D591AFE97B0}" type="pres">
      <dgm:prSet presAssocID="{C83CAE79-7ECD-4011-9261-0EACEFC8BCE6}" presName="spaceRect" presStyleCnt="0"/>
      <dgm:spPr/>
    </dgm:pt>
    <dgm:pt modelId="{8CAFA1B0-148C-4AC4-8174-341B002FE54D}" type="pres">
      <dgm:prSet presAssocID="{C83CAE79-7ECD-4011-9261-0EACEFC8BCE6}" presName="textRect" presStyleLbl="revTx" presStyleIdx="0" presStyleCnt="2">
        <dgm:presLayoutVars>
          <dgm:chMax val="1"/>
          <dgm:chPref val="1"/>
        </dgm:presLayoutVars>
      </dgm:prSet>
      <dgm:spPr/>
    </dgm:pt>
    <dgm:pt modelId="{2E03D779-4C39-4669-8A9D-833516F7E479}" type="pres">
      <dgm:prSet presAssocID="{2778AFF0-7588-48B3-A70E-C19618773E49}" presName="sibTrans" presStyleLbl="sibTrans2D1" presStyleIdx="0" presStyleCnt="0"/>
      <dgm:spPr/>
    </dgm:pt>
    <dgm:pt modelId="{B7D7CAA2-5CA7-493B-B9E7-010A7B1FAFD4}" type="pres">
      <dgm:prSet presAssocID="{87187D8A-7931-4922-B491-8E4E90897C38}" presName="compNode" presStyleCnt="0"/>
      <dgm:spPr/>
    </dgm:pt>
    <dgm:pt modelId="{099779C2-AF18-426F-9076-92D16C9383D6}" type="pres">
      <dgm:prSet presAssocID="{87187D8A-7931-4922-B491-8E4E90897C38}" presName="iconBgRect" presStyleLbl="bgShp" presStyleIdx="1" presStyleCnt="2"/>
      <dgm:spPr/>
    </dgm:pt>
    <dgm:pt modelId="{4626883D-DA3E-4B15-A2D3-BAF44F1209A1}" type="pres">
      <dgm:prSet presAssocID="{87187D8A-7931-4922-B491-8E4E90897C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gno di spunta"/>
        </a:ext>
      </dgm:extLst>
    </dgm:pt>
    <dgm:pt modelId="{E4B3F9D2-7266-4AE2-ADD4-AAF73310B009}" type="pres">
      <dgm:prSet presAssocID="{87187D8A-7931-4922-B491-8E4E90897C38}" presName="spaceRect" presStyleCnt="0"/>
      <dgm:spPr/>
    </dgm:pt>
    <dgm:pt modelId="{36D819E7-5172-44C7-9A80-DAE9328D7846}" type="pres">
      <dgm:prSet presAssocID="{87187D8A-7931-4922-B491-8E4E90897C38}" presName="textRect" presStyleLbl="revTx" presStyleIdx="1" presStyleCnt="2">
        <dgm:presLayoutVars>
          <dgm:chMax val="1"/>
          <dgm:chPref val="1"/>
        </dgm:presLayoutVars>
      </dgm:prSet>
      <dgm:spPr/>
    </dgm:pt>
  </dgm:ptLst>
  <dgm:cxnLst>
    <dgm:cxn modelId="{67C1333C-498D-4E1C-BDAF-848A1C20CD40}" type="presOf" srcId="{2778AFF0-7588-48B3-A70E-C19618773E49}" destId="{2E03D779-4C39-4669-8A9D-833516F7E479}" srcOrd="0" destOrd="0" presId="urn:microsoft.com/office/officeart/2018/2/layout/IconCircleList"/>
    <dgm:cxn modelId="{4CFD5E63-6D0C-4855-858A-BCCE6C09EEB2}" type="presOf" srcId="{87187D8A-7931-4922-B491-8E4E90897C38}" destId="{36D819E7-5172-44C7-9A80-DAE9328D7846}" srcOrd="0" destOrd="0" presId="urn:microsoft.com/office/officeart/2018/2/layout/IconCircleList"/>
    <dgm:cxn modelId="{1FCE7746-45D2-41D0-A77C-B8D59005B5D9}" type="presOf" srcId="{C83CAE79-7ECD-4011-9261-0EACEFC8BCE6}" destId="{8CAFA1B0-148C-4AC4-8174-341B002FE54D}" srcOrd="0" destOrd="0" presId="urn:microsoft.com/office/officeart/2018/2/layout/IconCircleList"/>
    <dgm:cxn modelId="{EB148E73-C5EA-4053-B0BD-D62A431B6FCE}" type="presOf" srcId="{B540215D-8AD7-4212-A13A-48908B5E6193}" destId="{D06F3967-57E7-47B3-BAE1-98B861994D25}" srcOrd="0" destOrd="0" presId="urn:microsoft.com/office/officeart/2018/2/layout/IconCircleList"/>
    <dgm:cxn modelId="{3D954183-FDC5-4FC4-A952-C0979E784606}" srcId="{B540215D-8AD7-4212-A13A-48908B5E6193}" destId="{87187D8A-7931-4922-B491-8E4E90897C38}" srcOrd="1" destOrd="0" parTransId="{E47CB523-E259-43A8-80DD-815CA61C3807}" sibTransId="{1DFB515C-796E-4044-B1CC-A8A266F901DA}"/>
    <dgm:cxn modelId="{00C52E9E-3980-4B61-81D9-E4AC3BE7FD70}" srcId="{B540215D-8AD7-4212-A13A-48908B5E6193}" destId="{C83CAE79-7ECD-4011-9261-0EACEFC8BCE6}" srcOrd="0" destOrd="0" parTransId="{3CAE7A2F-138B-4E9B-8D07-FAADB676B245}" sibTransId="{2778AFF0-7588-48B3-A70E-C19618773E49}"/>
    <dgm:cxn modelId="{32685636-77BF-4E41-BE49-F5B26FAE33E5}" type="presParOf" srcId="{D06F3967-57E7-47B3-BAE1-98B861994D25}" destId="{38EA6F7E-095C-4E4E-B19A-04BD3D1FC6BF}" srcOrd="0" destOrd="0" presId="urn:microsoft.com/office/officeart/2018/2/layout/IconCircleList"/>
    <dgm:cxn modelId="{2128689D-F90D-41CC-B848-28BAF50F5288}" type="presParOf" srcId="{38EA6F7E-095C-4E4E-B19A-04BD3D1FC6BF}" destId="{DEA52081-A351-4976-B4FE-F01D2DB49DD0}" srcOrd="0" destOrd="0" presId="urn:microsoft.com/office/officeart/2018/2/layout/IconCircleList"/>
    <dgm:cxn modelId="{D2EF42FF-BFD8-4438-9FA6-28A530B57D6E}" type="presParOf" srcId="{DEA52081-A351-4976-B4FE-F01D2DB49DD0}" destId="{19A91E17-98B6-4184-9659-364D037CD46F}" srcOrd="0" destOrd="0" presId="urn:microsoft.com/office/officeart/2018/2/layout/IconCircleList"/>
    <dgm:cxn modelId="{95CAC76F-2799-4017-9BF4-42F50E474F40}" type="presParOf" srcId="{DEA52081-A351-4976-B4FE-F01D2DB49DD0}" destId="{A86643CF-713D-4C92-8E03-D225AF12C2A1}" srcOrd="1" destOrd="0" presId="urn:microsoft.com/office/officeart/2018/2/layout/IconCircleList"/>
    <dgm:cxn modelId="{2946BD95-1FCA-47AF-91A0-0415220D6F05}" type="presParOf" srcId="{DEA52081-A351-4976-B4FE-F01D2DB49DD0}" destId="{B0A9E599-9077-4025-AB30-2D591AFE97B0}" srcOrd="2" destOrd="0" presId="urn:microsoft.com/office/officeart/2018/2/layout/IconCircleList"/>
    <dgm:cxn modelId="{B4A031D1-ADF0-4FFB-BA55-50B9DF6854A2}" type="presParOf" srcId="{DEA52081-A351-4976-B4FE-F01D2DB49DD0}" destId="{8CAFA1B0-148C-4AC4-8174-341B002FE54D}" srcOrd="3" destOrd="0" presId="urn:microsoft.com/office/officeart/2018/2/layout/IconCircleList"/>
    <dgm:cxn modelId="{F19AD77F-4106-465A-8968-2C04EEED9976}" type="presParOf" srcId="{38EA6F7E-095C-4E4E-B19A-04BD3D1FC6BF}" destId="{2E03D779-4C39-4669-8A9D-833516F7E479}" srcOrd="1" destOrd="0" presId="urn:microsoft.com/office/officeart/2018/2/layout/IconCircleList"/>
    <dgm:cxn modelId="{3770AC3D-A961-404D-ACB0-9806E6996323}" type="presParOf" srcId="{38EA6F7E-095C-4E4E-B19A-04BD3D1FC6BF}" destId="{B7D7CAA2-5CA7-493B-B9E7-010A7B1FAFD4}" srcOrd="2" destOrd="0" presId="urn:microsoft.com/office/officeart/2018/2/layout/IconCircleList"/>
    <dgm:cxn modelId="{9954D115-C433-4F3B-81C8-8C9FA54F9D2E}" type="presParOf" srcId="{B7D7CAA2-5CA7-493B-B9E7-010A7B1FAFD4}" destId="{099779C2-AF18-426F-9076-92D16C9383D6}" srcOrd="0" destOrd="0" presId="urn:microsoft.com/office/officeart/2018/2/layout/IconCircleList"/>
    <dgm:cxn modelId="{180701B1-61CE-45D3-920A-B2BDE96E4FF1}" type="presParOf" srcId="{B7D7CAA2-5CA7-493B-B9E7-010A7B1FAFD4}" destId="{4626883D-DA3E-4B15-A2D3-BAF44F1209A1}" srcOrd="1" destOrd="0" presId="urn:microsoft.com/office/officeart/2018/2/layout/IconCircleList"/>
    <dgm:cxn modelId="{C55F4D8C-E15E-4B77-8B82-F3ED97353157}" type="presParOf" srcId="{B7D7CAA2-5CA7-493B-B9E7-010A7B1FAFD4}" destId="{E4B3F9D2-7266-4AE2-ADD4-AAF73310B009}" srcOrd="2" destOrd="0" presId="urn:microsoft.com/office/officeart/2018/2/layout/IconCircleList"/>
    <dgm:cxn modelId="{72531E67-5F51-4C84-9879-874EDBFD6CE1}" type="presParOf" srcId="{B7D7CAA2-5CA7-493B-B9E7-010A7B1FAFD4}" destId="{36D819E7-5172-44C7-9A80-DAE9328D78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D193-F1D7-475A-B150-51B26580AF1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B4271-CD13-422E-8EA2-1F7112CC5D7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a:t>Le novità intervenute negli ultimi anni sulla disciplina dell’imposta di soggiorno hanno inciso profondamente sull’applicazione del tributo. </a:t>
          </a:r>
          <a:endParaRPr lang="en-US" sz="2200" kern="1200"/>
        </a:p>
      </dsp:txBody>
      <dsp:txXfrm>
        <a:off x="608661" y="692298"/>
        <a:ext cx="4508047" cy="2799040"/>
      </dsp:txXfrm>
    </dsp:sp>
    <dsp:sp modelId="{52DCE09A-25E0-4AA5-AE15-8CF08C6808BC}">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1ADF0-90D5-4062-9169-78E931C107E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 particolare, i gestori delle strutture ricettive sono passati da un ruolo ausiliario, limitato allo svolgimento di compiti meramente strumentali all’esazione del tributo, ad un ruolo attivo di responsabili del versamento dell’imposta </a:t>
          </a:r>
        </a:p>
        <a:p>
          <a:pPr marL="0" lvl="0" indent="0" algn="ctr" defTabSz="977900">
            <a:lnSpc>
              <a:spcPct val="90000"/>
            </a:lnSpc>
            <a:spcBef>
              <a:spcPct val="0"/>
            </a:spcBef>
            <a:spcAft>
              <a:spcPct val="35000"/>
            </a:spcAft>
            <a:buNone/>
          </a:pPr>
          <a:r>
            <a:rPr lang="it-IT" sz="2200" kern="1200" dirty="0"/>
            <a:t>( agente contabile?)</a:t>
          </a:r>
          <a:endParaRPr lang="en-US" sz="2200" kern="1200" dirty="0"/>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71746-C19D-448E-BBF5-E28063F09A85}">
      <dsp:nvSpPr>
        <dsp:cNvPr id="0" name=""/>
        <dsp:cNvSpPr/>
      </dsp:nvSpPr>
      <dsp:spPr>
        <a:xfrm>
          <a:off x="470362" y="537294"/>
          <a:ext cx="1441125" cy="1441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97316-9EE9-42A5-A4D1-9A4F0E64FF1F}">
      <dsp:nvSpPr>
        <dsp:cNvPr id="0" name=""/>
        <dsp:cNvSpPr/>
      </dsp:nvSpPr>
      <dsp:spPr>
        <a:xfrm>
          <a:off x="777487" y="844419"/>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A779F-9736-487B-8F59-E27F29E22D53}">
      <dsp:nvSpPr>
        <dsp:cNvPr id="0" name=""/>
        <dsp:cNvSpPr/>
      </dsp:nvSpPr>
      <dsp:spPr>
        <a:xfrm>
          <a:off x="9674" y="242729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t>21% SUL PRIMO IMMOBILE</a:t>
          </a:r>
          <a:endParaRPr lang="en-US" sz="1600" kern="1200"/>
        </a:p>
      </dsp:txBody>
      <dsp:txXfrm>
        <a:off x="9674" y="2427294"/>
        <a:ext cx="2362500" cy="720000"/>
      </dsp:txXfrm>
    </dsp:sp>
    <dsp:sp modelId="{84D85F8A-4FC8-46A6-B350-E2876F0CD439}">
      <dsp:nvSpPr>
        <dsp:cNvPr id="0" name=""/>
        <dsp:cNvSpPr/>
      </dsp:nvSpPr>
      <dsp:spPr>
        <a:xfrm>
          <a:off x="3246299" y="537294"/>
          <a:ext cx="1441125" cy="1441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A38BB-75C1-41E8-9D96-F723C7539236}">
      <dsp:nvSpPr>
        <dsp:cNvPr id="0" name=""/>
        <dsp:cNvSpPr/>
      </dsp:nvSpPr>
      <dsp:spPr>
        <a:xfrm>
          <a:off x="3553424" y="844419"/>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4F06C-FD90-4D7C-9157-C512CDD1051E}">
      <dsp:nvSpPr>
        <dsp:cNvPr id="0" name=""/>
        <dsp:cNvSpPr/>
      </dsp:nvSpPr>
      <dsp:spPr>
        <a:xfrm>
          <a:off x="2785612" y="242729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t>26% SUL SECONDO, TERZO,QUARTO IMMOBILE</a:t>
          </a:r>
          <a:endParaRPr lang="en-US" sz="1600" kern="1200"/>
        </a:p>
      </dsp:txBody>
      <dsp:txXfrm>
        <a:off x="2785612" y="2427294"/>
        <a:ext cx="23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13699-FC80-429D-AB82-B6FB0FA9E77F}">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04140-09C9-49C8-8B98-343A407328DB}">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querelle giudiziaria era nata da una circolare del 18 novembre 2024, del capo della Polizia, nella veste di direttore generale della pubblica sicurezza del Viminale, alla luce della intensificazione del fenomeno delle «locazioni brevi» su tutto il territorio nazionale e legata anche ai numerosi eventi politici, culturali e religiosi e ovviamente della delicatezza del momento storico a livello internazionale. </a:t>
          </a:r>
          <a:endParaRPr lang="en-US" sz="1800" kern="1200"/>
        </a:p>
      </dsp:txBody>
      <dsp:txXfrm>
        <a:off x="608661" y="692298"/>
        <a:ext cx="4508047" cy="2799040"/>
      </dsp:txXfrm>
    </dsp:sp>
    <dsp:sp modelId="{56280F93-C44C-4223-A7CB-4F18E39B0A4D}">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F0703-A942-4A93-B918-1BEE65A6CA0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Circolare che era stata inviata a tutti i prefetti e questori per confermare l’obbligo, previsto dall’art. 109 Tulps, a carico dei gestori di strutture ricettive di ogni genere o tipologia di verificare l’identità degli ospiti, mediante appunto verifica de visu, della corrispondenza tra le persone alloggiate e i documenti forniti.</a:t>
          </a:r>
          <a:endParaRPr lang="en-US" sz="1800" kern="120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69657-AD97-4F0E-A8AC-9E8CB19CCE88}">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1107F9-1A22-49E4-9438-C6BF648AF7F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a:t>Dal 1° gennaio 2026, la normativa sugli affitti brevi impone standard di sicurezza severi, inclusi estintori portatili (6 kg) e rilevatori di gas/CO, (monossido di carbonio) pena sanzioni da 600 a 6.000 euro per ogni mancanza e la sospensione del CIN. </a:t>
          </a:r>
          <a:endParaRPr lang="en-US" sz="2200" kern="1200"/>
        </a:p>
      </dsp:txBody>
      <dsp:txXfrm>
        <a:off x="585701" y="1066737"/>
        <a:ext cx="4337991" cy="2693452"/>
      </dsp:txXfrm>
    </dsp:sp>
    <dsp:sp modelId="{10BF3B14-A998-4895-A53D-9D7E4CFE3A58}">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5B69E8-9EB6-4E97-AAF1-D85EC9BA338E}">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a:t>L'assenza di tali dotazioni rende l'immobile non conforme, comportando il blocco dell'attività. </a:t>
          </a:r>
          <a:endParaRPr lang="en-US" sz="2200" kern="1200"/>
        </a:p>
      </dsp:txBody>
      <dsp:txXfrm>
        <a:off x="6092527" y="1066737"/>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86B53-C428-450B-9580-0F3FBEF1BB17}">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3AAA2-3BF9-41DF-B46A-74574348FD6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Sospensione Attività: In casi gravi o in caso di assenza di dispositivi di sicurezza, le autorità locali possono sospendere o bloccare l'attività di locazione.</a:t>
          </a:r>
          <a:endParaRPr lang="en-US" sz="2600" kern="1200"/>
        </a:p>
      </dsp:txBody>
      <dsp:txXfrm>
        <a:off x="608661" y="692298"/>
        <a:ext cx="4508047" cy="2799040"/>
      </dsp:txXfrm>
    </dsp:sp>
    <dsp:sp modelId="{07E5FD7C-7086-44FE-9309-A0E685DE944B}">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BB2D8-7520-4252-8A9C-407B6E82E86C}">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Responsabilità Civile: In assenza di dispositivi di sicurezza, in caso di infortunio dell'ospite, l'assicurazione potrebbe non coprire i danni, rendendo il proprietario civilmente responsabile. </a:t>
          </a:r>
          <a:endParaRPr lang="en-US" sz="2600" kern="120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974C-FD73-45CC-80DB-A07E5B124D4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0EE7F-5F5C-4E29-B104-26A5BBD7E48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La mancata manutenzione o revisione degli estintori (estintori scaduti) comporta gravi sanzioni per il datore di lavoro, previste dal D.Lgs 81/08. </a:t>
          </a:r>
          <a:endParaRPr lang="en-US" sz="2400" kern="1200"/>
        </a:p>
      </dsp:txBody>
      <dsp:txXfrm>
        <a:off x="696297" y="538547"/>
        <a:ext cx="4171627" cy="2590157"/>
      </dsp:txXfrm>
    </dsp:sp>
    <dsp:sp modelId="{6552642C-4926-4135-BB62-A0F6B7445BD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2E2FB-E0BE-4090-85C5-EF7A507A923C}">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a:t>Le sanzioni penali includono l'arresto da 2 a 4 mesi o un'ammenda da 1.000 a 4.800 euro, o anche fino a 6.400 euro in casi più gravi. Le sanzioni amministrative sono incassate dallo Stato.</a:t>
          </a:r>
          <a:endParaRPr lang="en-US" sz="24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7997-061F-4692-A3AE-4BB173069B5E}">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kern="1200"/>
            <a:t>Mancanza cartellonistica:</a:t>
          </a:r>
          <a:endParaRPr lang="en-US" sz="3700" kern="1200"/>
        </a:p>
      </dsp:txBody>
      <dsp:txXfrm>
        <a:off x="57351" y="57351"/>
        <a:ext cx="6914408" cy="1843400"/>
      </dsp:txXfrm>
    </dsp:sp>
    <dsp:sp modelId="{E952BF05-C59D-459A-8689-74818F27ABB8}">
      <dsp:nvSpPr>
        <dsp:cNvPr id="0" name=""/>
        <dsp:cNvSpPr/>
      </dsp:nvSpPr>
      <dsp:spPr>
        <a:xfrm>
          <a:off x="1577339" y="2393235"/>
          <a:ext cx="8938260" cy="195810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kern="1200"/>
            <a:t>Arresto da 3 a 6 mesi o ammenda da 2.000 a 10.000 euro.</a:t>
          </a:r>
          <a:endParaRPr lang="en-US" sz="3700" kern="1200"/>
        </a:p>
      </dsp:txBody>
      <dsp:txXfrm>
        <a:off x="1634690" y="2450586"/>
        <a:ext cx="5973451" cy="1843400"/>
      </dsp:txXfrm>
    </dsp:sp>
    <dsp:sp modelId="{E187FC28-B98D-4044-967D-1CF9A1D2C023}">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91E17-98B6-4184-9659-364D037CD46F}">
      <dsp:nvSpPr>
        <dsp:cNvPr id="0" name=""/>
        <dsp:cNvSpPr/>
      </dsp:nvSpPr>
      <dsp:spPr>
        <a:xfrm>
          <a:off x="282221" y="11587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643CF-713D-4C92-8E03-D225AF12C2A1}">
      <dsp:nvSpPr>
        <dsp:cNvPr id="0" name=""/>
        <dsp:cNvSpPr/>
      </dsp:nvSpPr>
      <dsp:spPr>
        <a:xfrm>
          <a:off x="570337" y="14468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FA1B0-148C-4AC4-8174-341B002FE54D}">
      <dsp:nvSpPr>
        <dsp:cNvPr id="0" name=""/>
        <dsp:cNvSpPr/>
      </dsp:nvSpPr>
      <dsp:spPr>
        <a:xfrm>
          <a:off x="1948202"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a:t>Sicurezza Impianti: Gli impianti (elettrico, termico) devono essere conformi alle normative statali e regionali vigenti.</a:t>
          </a:r>
          <a:endParaRPr lang="en-US" sz="1800" kern="1200"/>
        </a:p>
      </dsp:txBody>
      <dsp:txXfrm>
        <a:off x="1948202" y="1158709"/>
        <a:ext cx="3233964" cy="1371985"/>
      </dsp:txXfrm>
    </dsp:sp>
    <dsp:sp modelId="{099779C2-AF18-426F-9076-92D16C9383D6}">
      <dsp:nvSpPr>
        <dsp:cNvPr id="0" name=""/>
        <dsp:cNvSpPr/>
      </dsp:nvSpPr>
      <dsp:spPr>
        <a:xfrm>
          <a:off x="5745661" y="11587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6883D-DA3E-4B15-A2D3-BAF44F1209A1}">
      <dsp:nvSpPr>
        <dsp:cNvPr id="0" name=""/>
        <dsp:cNvSpPr/>
      </dsp:nvSpPr>
      <dsp:spPr>
        <a:xfrm>
          <a:off x="6033778" y="14468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D819E7-5172-44C7-9A80-DAE9328D7846}">
      <dsp:nvSpPr>
        <dsp:cNvPr id="0" name=""/>
        <dsp:cNvSpPr/>
      </dsp:nvSpPr>
      <dsp:spPr>
        <a:xfrm>
          <a:off x="7411643"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it-IT" sz="1800" kern="1200"/>
            <a:t>Obiettivo: Garantire la sicurezza degli ospiti e la prevenzione degli incendi, riducendo i rischi nelle strutture turistiche non alberghiere.</a:t>
          </a:r>
          <a:endParaRPr lang="en-US" sz="1800" kern="1200"/>
        </a:p>
      </dsp:txBody>
      <dsp:txXfrm>
        <a:off x="7411643" y="1158709"/>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ECAD6-E2BA-448B-8860-E3E3F3240D45}" type="datetimeFigureOut">
              <a:rPr lang="it-IT" smtClean="0"/>
              <a:t>07/03/2026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93AA2-8A85-424D-93E3-633610535F68}" type="slidenum">
              <a:rPr lang="it-IT" smtClean="0"/>
              <a:t>‹N›</a:t>
            </a:fld>
            <a:endParaRPr lang="it-IT"/>
          </a:p>
        </p:txBody>
      </p:sp>
    </p:spTree>
    <p:extLst>
      <p:ext uri="{BB962C8B-B14F-4D97-AF65-F5344CB8AC3E}">
        <p14:creationId xmlns:p14="http://schemas.microsoft.com/office/powerpoint/2010/main" val="379802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5A93AA2-8A85-424D-93E3-633610535F68}" type="slidenum">
              <a:rPr lang="it-IT" smtClean="0"/>
              <a:t>15</a:t>
            </a:fld>
            <a:endParaRPr lang="it-IT"/>
          </a:p>
        </p:txBody>
      </p:sp>
    </p:spTree>
    <p:extLst>
      <p:ext uri="{BB962C8B-B14F-4D97-AF65-F5344CB8AC3E}">
        <p14:creationId xmlns:p14="http://schemas.microsoft.com/office/powerpoint/2010/main" val="16573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CF71C-CA14-1EBE-3BC5-3BEAEB23961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022385-120F-CED1-5617-B1430DE52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694440-3351-A497-09DA-9BA7E921A500}"/>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53F0F009-5C9E-8D9E-38AB-1527BB9E6A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62FD2B-71C3-BE0D-FD5B-11AC09FE602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86199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0E46C-E0EA-5553-24A5-EDE3E2FC8D3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AA015B-C8A8-B858-5FC0-4077963440B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7217D0-52AE-DBFD-9C4F-E21D42EAEDBA}"/>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743D7FE7-128D-2DE5-5DFD-8DB6D9E71E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558C50-D8B4-70B5-C2D6-BBAF964DADB9}"/>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60190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A7F12A2-1FBA-CA27-96AD-909B80C2290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9DE4C6E-A117-C929-34D0-C90C62667CA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669A54-9DFE-250E-6423-B0D943C2875D}"/>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3D7EFB09-4F6D-F936-B1CC-C4F99A93DA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304A32-FF00-F05C-0DCE-3CBD7E943BD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5977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2EC941-1A6D-FC9A-5115-DC64D135C5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AA30C8-8FCE-A26B-8988-2656D7501B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7B7630-A8A3-AE19-56E7-18FD4ADC4127}"/>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7F0690DA-6DC0-8518-7FBD-CCFE465C84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299E42-7D54-F106-C40D-F0EC55CDEC6E}"/>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56136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EAD11-7768-4D00-8CFF-CF969D9DAC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1AAB6B5-5CB7-5125-70F6-8D3E4F076A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516D3E5-91ED-D570-691E-AAE106A3E877}"/>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1B97FE41-BA7E-D9E0-7B17-4E826C7210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DC2712-BAE4-1A5C-C6E4-05C8CE5E0050}"/>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354950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87DA08-FA04-FE07-FFB6-8D302FA63C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C7C1B7-097C-5D18-F727-BFEDD3794C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946A792-AB64-D3FE-C8AC-A6E5EDB8613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64DBC4-2F2F-21DB-716F-C046802F942E}"/>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6" name="Segnaposto piè di pagina 5">
            <a:extLst>
              <a:ext uri="{FF2B5EF4-FFF2-40B4-BE49-F238E27FC236}">
                <a16:creationId xmlns:a16="http://schemas.microsoft.com/office/drawing/2014/main" id="{EFAB1D75-ABD5-D5CB-89EA-7CF7DCA50C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54D9A41-0649-0101-EA44-BB27E0F0033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23414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0A454-A6A7-5513-78FF-8C4E34C0D70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F4697A-77ED-4570-CBC7-4F8692BD7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34BDB7-DA32-39AE-D6A7-4E119A7ED9B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B09D23C-86C7-8EA9-97ED-04093A638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0C0B0FD-C86E-B41E-C309-8CA53E12791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D4C8F0-AD56-0729-BE7F-A2A2E8E4DFED}"/>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8" name="Segnaposto piè di pagina 7">
            <a:extLst>
              <a:ext uri="{FF2B5EF4-FFF2-40B4-BE49-F238E27FC236}">
                <a16:creationId xmlns:a16="http://schemas.microsoft.com/office/drawing/2014/main" id="{63A76D18-35B8-B5FD-BA8D-3CB563C57F2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61CF632-5BA6-7F93-F87B-843E810EE42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9857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45D24-7973-6611-D315-B385CCFD325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C6445B-D5BA-48EC-8D8A-D504A4FF6F13}"/>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4" name="Segnaposto piè di pagina 3">
            <a:extLst>
              <a:ext uri="{FF2B5EF4-FFF2-40B4-BE49-F238E27FC236}">
                <a16:creationId xmlns:a16="http://schemas.microsoft.com/office/drawing/2014/main" id="{C9A13137-F7F0-D269-D9F2-D9CBCCC6B66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3F28D6-F317-A1CA-7AD3-7EB53B0E908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8123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04079EE-AA17-C014-3E13-6304001C2274}"/>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3" name="Segnaposto piè di pagina 2">
            <a:extLst>
              <a:ext uri="{FF2B5EF4-FFF2-40B4-BE49-F238E27FC236}">
                <a16:creationId xmlns:a16="http://schemas.microsoft.com/office/drawing/2014/main" id="{E4C5710B-FF47-632B-142A-DA994DEEA0D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E0BF01F-40A3-1932-6148-EAC2FEBCD52A}"/>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2816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D0CA8-3B55-36DB-B79D-0AA04F6816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D0F57C-931D-9C3F-5376-8634F1A53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44018DE-CEF1-E8B2-C420-4430D8929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90AE0B7-DEED-9551-B8A8-9D88FF64A7AE}"/>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6" name="Segnaposto piè di pagina 5">
            <a:extLst>
              <a:ext uri="{FF2B5EF4-FFF2-40B4-BE49-F238E27FC236}">
                <a16:creationId xmlns:a16="http://schemas.microsoft.com/office/drawing/2014/main" id="{35B763C3-C430-7A57-7169-52C143CDF5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E152AC-9988-1612-F291-AB332D2174E4}"/>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124397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735E9-558D-B0EA-A97B-5FCF5F5E24D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4FDB005-6A99-F718-8155-8C0E3B8D3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612A0A-446B-A400-354A-89FA9F547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B988E6-8C4D-5D4F-BD90-DAF1D3DDFEDC}"/>
              </a:ext>
            </a:extLst>
          </p:cNvPr>
          <p:cNvSpPr>
            <a:spLocks noGrp="1"/>
          </p:cNvSpPr>
          <p:nvPr>
            <p:ph type="dt" sz="half" idx="10"/>
          </p:nvPr>
        </p:nvSpPr>
        <p:spPr/>
        <p:txBody>
          <a:bodyPr/>
          <a:lstStyle/>
          <a:p>
            <a:fld id="{CED7AA76-B198-4CA8-9BC9-1E9E6B0D4187}" type="datetimeFigureOut">
              <a:rPr lang="it-IT" smtClean="0"/>
              <a:t>07/03/2026</a:t>
            </a:fld>
            <a:endParaRPr lang="it-IT"/>
          </a:p>
        </p:txBody>
      </p:sp>
      <p:sp>
        <p:nvSpPr>
          <p:cNvPr id="6" name="Segnaposto piè di pagina 5">
            <a:extLst>
              <a:ext uri="{FF2B5EF4-FFF2-40B4-BE49-F238E27FC236}">
                <a16:creationId xmlns:a16="http://schemas.microsoft.com/office/drawing/2014/main" id="{83FD0BFB-4BB2-93F4-005E-DE15A012B4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696362-775A-3355-0EC8-DA9B20000A9C}"/>
              </a:ext>
            </a:extLst>
          </p:cNvPr>
          <p:cNvSpPr>
            <a:spLocks noGrp="1"/>
          </p:cNvSpPr>
          <p:nvPr>
            <p:ph type="sldNum" sz="quarter" idx="12"/>
          </p:nvPr>
        </p:nvSpPr>
        <p:spPr/>
        <p:txBody>
          <a:bodyPr/>
          <a:lstStyle/>
          <a:p>
            <a:fld id="{A7111115-5895-4B9A-BAE8-B3B5572C815C}" type="slidenum">
              <a:rPr lang="it-IT" smtClean="0"/>
              <a:t>‹N›</a:t>
            </a:fld>
            <a:endParaRPr lang="it-IT"/>
          </a:p>
        </p:txBody>
      </p:sp>
    </p:spTree>
    <p:extLst>
      <p:ext uri="{BB962C8B-B14F-4D97-AF65-F5344CB8AC3E}">
        <p14:creationId xmlns:p14="http://schemas.microsoft.com/office/powerpoint/2010/main" val="22415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D8E713-FDC3-B832-20BE-94B529BC7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3675AB-9F6A-A155-E1C0-05ADAD9BD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1953A9B-1757-15B2-030C-BFE17A95B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D7AA76-B198-4CA8-9BC9-1E9E6B0D4187}" type="datetimeFigureOut">
              <a:rPr lang="it-IT" smtClean="0"/>
              <a:t>07/03/2026</a:t>
            </a:fld>
            <a:endParaRPr lang="it-IT"/>
          </a:p>
        </p:txBody>
      </p:sp>
      <p:sp>
        <p:nvSpPr>
          <p:cNvPr id="5" name="Segnaposto piè di pagina 4">
            <a:extLst>
              <a:ext uri="{FF2B5EF4-FFF2-40B4-BE49-F238E27FC236}">
                <a16:creationId xmlns:a16="http://schemas.microsoft.com/office/drawing/2014/main" id="{E2DB7B8A-C111-CFDB-4C3D-549AC5176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AB1C406-750C-1F07-B096-0865911AB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111115-5895-4B9A-BAE8-B3B5572C815C}" type="slidenum">
              <a:rPr lang="it-IT" smtClean="0"/>
              <a:t>‹N›</a:t>
            </a:fld>
            <a:endParaRPr lang="it-IT"/>
          </a:p>
        </p:txBody>
      </p:sp>
    </p:spTree>
    <p:extLst>
      <p:ext uri="{BB962C8B-B14F-4D97-AF65-F5344CB8AC3E}">
        <p14:creationId xmlns:p14="http://schemas.microsoft.com/office/powerpoint/2010/main" val="240041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6F26AF-F3AF-58B7-A08B-83A0F07DB952}"/>
              </a:ext>
            </a:extLst>
          </p:cNvPr>
          <p:cNvPicPr>
            <a:picLocks noChangeAspect="1"/>
          </p:cNvPicPr>
          <p:nvPr/>
        </p:nvPicPr>
        <p:blipFill>
          <a:blip r:embed="rId2"/>
          <a:stretch>
            <a:fillRect/>
          </a:stretch>
        </p:blipFill>
        <p:spPr>
          <a:xfrm>
            <a:off x="3276355" y="1676248"/>
            <a:ext cx="5639289" cy="3505504"/>
          </a:xfrm>
          <a:prstGeom prst="rect">
            <a:avLst/>
          </a:prstGeom>
        </p:spPr>
      </p:pic>
      <p:pic>
        <p:nvPicPr>
          <p:cNvPr id="5" name="Immagine 4">
            <a:extLst>
              <a:ext uri="{FF2B5EF4-FFF2-40B4-BE49-F238E27FC236}">
                <a16:creationId xmlns:a16="http://schemas.microsoft.com/office/drawing/2014/main" id="{15582C98-FED8-2F6F-F58A-F450567ECF52}"/>
              </a:ext>
            </a:extLst>
          </p:cNvPr>
          <p:cNvPicPr>
            <a:picLocks noChangeAspect="1"/>
          </p:cNvPicPr>
          <p:nvPr/>
        </p:nvPicPr>
        <p:blipFill>
          <a:blip r:embed="rId2"/>
          <a:stretch>
            <a:fillRect/>
          </a:stretch>
        </p:blipFill>
        <p:spPr>
          <a:xfrm>
            <a:off x="3276355" y="1676248"/>
            <a:ext cx="5639289" cy="3505504"/>
          </a:xfrm>
          <a:prstGeom prst="rect">
            <a:avLst/>
          </a:prstGeom>
        </p:spPr>
      </p:pic>
      <p:sp>
        <p:nvSpPr>
          <p:cNvPr id="2" name="Titolo 1">
            <a:extLst>
              <a:ext uri="{FF2B5EF4-FFF2-40B4-BE49-F238E27FC236}">
                <a16:creationId xmlns:a16="http://schemas.microsoft.com/office/drawing/2014/main" id="{38A44021-544B-25B5-14BF-A9352248FD53}"/>
              </a:ext>
            </a:extLst>
          </p:cNvPr>
          <p:cNvSpPr>
            <a:spLocks noGrp="1"/>
          </p:cNvSpPr>
          <p:nvPr>
            <p:ph type="title"/>
          </p:nvPr>
        </p:nvSpPr>
        <p:spPr/>
        <p:txBody>
          <a:bodyPr>
            <a:normAutofit/>
          </a:bodyPr>
          <a:lstStyle/>
          <a:p>
            <a:pPr algn="r"/>
            <a:r>
              <a:rPr lang="it-IT" sz="1800" dirty="0"/>
              <a:t>Dott. Marcello Lo Cascio</a:t>
            </a:r>
          </a:p>
        </p:txBody>
      </p:sp>
      <p:pic>
        <p:nvPicPr>
          <p:cNvPr id="3" name="Immagine 2">
            <a:extLst>
              <a:ext uri="{FF2B5EF4-FFF2-40B4-BE49-F238E27FC236}">
                <a16:creationId xmlns:a16="http://schemas.microsoft.com/office/drawing/2014/main" id="{2ED704F9-E881-5AFB-5865-7DA4CA1AB6A6}"/>
              </a:ext>
            </a:extLst>
          </p:cNvPr>
          <p:cNvPicPr>
            <a:picLocks noChangeAspect="1"/>
          </p:cNvPicPr>
          <p:nvPr/>
        </p:nvPicPr>
        <p:blipFill>
          <a:blip r:embed="rId2"/>
          <a:stretch>
            <a:fillRect/>
          </a:stretch>
        </p:blipFill>
        <p:spPr>
          <a:xfrm>
            <a:off x="2109937" y="1567284"/>
            <a:ext cx="7915275" cy="4238777"/>
          </a:xfrm>
          <a:prstGeom prst="rect">
            <a:avLst/>
          </a:prstGeom>
        </p:spPr>
      </p:pic>
      <p:pic>
        <p:nvPicPr>
          <p:cNvPr id="6" name="Immagine 5">
            <a:extLst>
              <a:ext uri="{FF2B5EF4-FFF2-40B4-BE49-F238E27FC236}">
                <a16:creationId xmlns:a16="http://schemas.microsoft.com/office/drawing/2014/main" id="{D97C7E41-BDF5-6775-0A0F-CF5CC635C7A9}"/>
              </a:ext>
            </a:extLst>
          </p:cNvPr>
          <p:cNvPicPr>
            <a:picLocks noChangeAspect="1"/>
          </p:cNvPicPr>
          <p:nvPr/>
        </p:nvPicPr>
        <p:blipFill>
          <a:blip r:embed="rId3"/>
          <a:stretch>
            <a:fillRect/>
          </a:stretch>
        </p:blipFill>
        <p:spPr>
          <a:xfrm>
            <a:off x="2166788" y="4717914"/>
            <a:ext cx="1109568" cy="972897"/>
          </a:xfrm>
          <a:prstGeom prst="rect">
            <a:avLst/>
          </a:prstGeom>
        </p:spPr>
      </p:pic>
    </p:spTree>
    <p:extLst>
      <p:ext uri="{BB962C8B-B14F-4D97-AF65-F5344CB8AC3E}">
        <p14:creationId xmlns:p14="http://schemas.microsoft.com/office/powerpoint/2010/main" val="140158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5" name="Rectangle 24">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8" name="Freeform: Shape 27">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340AE7AC-9931-7473-E068-3999877BD181}"/>
              </a:ext>
            </a:extLst>
          </p:cNvPr>
          <p:cNvSpPr>
            <a:spLocks noGrp="1"/>
          </p:cNvSpPr>
          <p:nvPr>
            <p:ph type="title"/>
          </p:nvPr>
        </p:nvSpPr>
        <p:spPr>
          <a:xfrm>
            <a:off x="1143000" y="1676400"/>
            <a:ext cx="3810000" cy="3505200"/>
          </a:xfrm>
        </p:spPr>
        <p:txBody>
          <a:bodyPr vert="horz" lIns="91440" tIns="45720" rIns="91440" bIns="45720" rtlCol="0" anchor="t">
            <a:normAutofit/>
          </a:bodyPr>
          <a:lstStyle/>
          <a:p>
            <a:endParaRPr lang="en-US" sz="4000" kern="1200">
              <a:solidFill>
                <a:schemeClr val="tx1"/>
              </a:solidFill>
              <a:latin typeface="+mj-lt"/>
              <a:ea typeface="+mj-ea"/>
              <a:cs typeface="+mj-cs"/>
            </a:endParaRPr>
          </a:p>
        </p:txBody>
      </p:sp>
      <p:sp>
        <p:nvSpPr>
          <p:cNvPr id="6" name="CasellaDiTesto 5">
            <a:extLst>
              <a:ext uri="{FF2B5EF4-FFF2-40B4-BE49-F238E27FC236}">
                <a16:creationId xmlns:a16="http://schemas.microsoft.com/office/drawing/2014/main" id="{BB88303B-3839-0242-7F6D-969CF3BDC292}"/>
              </a:ext>
            </a:extLst>
          </p:cNvPr>
          <p:cNvSpPr txBox="1"/>
          <p:nvPr/>
        </p:nvSpPr>
        <p:spPr>
          <a:xfrm>
            <a:off x="5181604" y="1676400"/>
            <a:ext cx="5638796"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solidFill>
                  <a:schemeClr val="tx1">
                    <a:alpha val="55000"/>
                  </a:schemeClr>
                </a:solidFill>
              </a:rPr>
              <a:t>L’obbligazione è di natura tributaria e non implica maneggio di denaro pubblico rilevante per la responsabilità contabile.</a:t>
            </a:r>
          </a:p>
        </p:txBody>
      </p:sp>
    </p:spTree>
    <p:extLst>
      <p:ext uri="{BB962C8B-B14F-4D97-AF65-F5344CB8AC3E}">
        <p14:creationId xmlns:p14="http://schemas.microsoft.com/office/powerpoint/2010/main" val="201682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55D682-362D-DC3E-3D7C-89D8DA2FCBDF}"/>
              </a:ext>
            </a:extLst>
          </p:cNvPr>
          <p:cNvSpPr>
            <a:spLocks noGrp="1"/>
          </p:cNvSpPr>
          <p:nvPr>
            <p:ph type="title"/>
          </p:nvPr>
        </p:nvSpPr>
        <p:spPr>
          <a:xfrm>
            <a:off x="1285240" y="1050595"/>
            <a:ext cx="8074815" cy="1618489"/>
          </a:xfrm>
        </p:spPr>
        <p:txBody>
          <a:bodyPr vert="horz" lIns="91440" tIns="45720" rIns="91440" bIns="45720" rtlCol="0" anchor="ctr">
            <a:normAutofit/>
          </a:bodyPr>
          <a:lstStyle/>
          <a:p>
            <a:endParaRPr lang="en-US" sz="7200" kern="1200">
              <a:solidFill>
                <a:schemeClr val="tx1"/>
              </a:solidFill>
              <a:latin typeface="+mj-lt"/>
              <a:ea typeface="+mj-ea"/>
              <a:cs typeface="+mj-cs"/>
            </a:endParaRPr>
          </a:p>
        </p:txBody>
      </p:sp>
      <p:sp>
        <p:nvSpPr>
          <p:cNvPr id="4" name="CasellaDiTesto 3">
            <a:extLst>
              <a:ext uri="{FF2B5EF4-FFF2-40B4-BE49-F238E27FC236}">
                <a16:creationId xmlns:a16="http://schemas.microsoft.com/office/drawing/2014/main" id="{E2E1AADE-5390-DD9D-E8F6-C02702478B3A}"/>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Alla luce di quanto precedentemente esposto, si ritiene non più obbligatoria, con effetto immediato, la presentazione del conto di gestione (Mod.21) da parte dei soggetti gestori di tutte le strutture turistiche.</a:t>
            </a:r>
          </a:p>
        </p:txBody>
      </p:sp>
    </p:spTree>
    <p:extLst>
      <p:ext uri="{BB962C8B-B14F-4D97-AF65-F5344CB8AC3E}">
        <p14:creationId xmlns:p14="http://schemas.microsoft.com/office/powerpoint/2010/main" val="142497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44" name="Freeform: Shape 4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9" name="Freeform: Shape 4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olo 1">
            <a:extLst>
              <a:ext uri="{FF2B5EF4-FFF2-40B4-BE49-F238E27FC236}">
                <a16:creationId xmlns:a16="http://schemas.microsoft.com/office/drawing/2014/main" id="{0BCABB97-19E7-FD2A-EBBD-808620601CFF}"/>
              </a:ext>
            </a:extLst>
          </p:cNvPr>
          <p:cNvSpPr>
            <a:spLocks noGrp="1"/>
          </p:cNvSpPr>
          <p:nvPr>
            <p:ph type="title"/>
          </p:nvPr>
        </p:nvSpPr>
        <p:spPr>
          <a:xfrm>
            <a:off x="3033466" y="991261"/>
            <a:ext cx="5754696" cy="1837349"/>
          </a:xfrm>
        </p:spPr>
        <p:txBody>
          <a:bodyPr vert="horz" lIns="91440" tIns="45720" rIns="91440" bIns="45720" rtlCol="0" anchor="ctr">
            <a:normAutofit/>
          </a:bodyPr>
          <a:lstStyle/>
          <a:p>
            <a:pPr algn="ctr"/>
            <a:endParaRPr lang="en-US" sz="3600" kern="1200">
              <a:solidFill>
                <a:schemeClr val="tx2"/>
              </a:solidFill>
              <a:latin typeface="+mj-lt"/>
              <a:ea typeface="+mj-ea"/>
              <a:cs typeface="+mj-cs"/>
            </a:endParaRPr>
          </a:p>
        </p:txBody>
      </p:sp>
      <p:sp>
        <p:nvSpPr>
          <p:cNvPr id="4" name="CasellaDiTesto 3">
            <a:extLst>
              <a:ext uri="{FF2B5EF4-FFF2-40B4-BE49-F238E27FC236}">
                <a16:creationId xmlns:a16="http://schemas.microsoft.com/office/drawing/2014/main" id="{809C8159-D974-6FB8-70B7-16724D3BC748}"/>
              </a:ext>
            </a:extLst>
          </p:cNvPr>
          <p:cNvSpPr txBox="1"/>
          <p:nvPr/>
        </p:nvSpPr>
        <p:spPr>
          <a:xfrm>
            <a:off x="3055954" y="2979336"/>
            <a:ext cx="5709721" cy="2430864"/>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endParaRPr lang="en-US" sz="1900" dirty="0">
              <a:solidFill>
                <a:schemeClr val="tx2"/>
              </a:solidFill>
              <a:highlight>
                <a:srgbClr val="FFFF00"/>
              </a:highlight>
            </a:endParaRPr>
          </a:p>
          <a:p>
            <a:pPr indent="-228600">
              <a:lnSpc>
                <a:spcPct val="90000"/>
              </a:lnSpc>
              <a:spcAft>
                <a:spcPts val="600"/>
              </a:spcAft>
              <a:buFont typeface="Arial" panose="020B0604020202020204" pitchFamily="34" charset="0"/>
              <a:buChar char="•"/>
            </a:pPr>
            <a:r>
              <a:rPr lang="en-US" sz="2400" dirty="0" err="1">
                <a:solidFill>
                  <a:schemeClr val="tx2"/>
                </a:solidFill>
                <a:highlight>
                  <a:srgbClr val="FFFF00"/>
                </a:highlight>
              </a:rPr>
              <a:t>Rimane</a:t>
            </a:r>
            <a:r>
              <a:rPr lang="en-US" sz="2400" dirty="0">
                <a:solidFill>
                  <a:schemeClr val="tx2"/>
                </a:solidFill>
                <a:highlight>
                  <a:srgbClr val="FFFF00"/>
                </a:highlight>
              </a:rPr>
              <a:t> </a:t>
            </a:r>
            <a:r>
              <a:rPr lang="en-US" sz="2400" dirty="0" err="1">
                <a:solidFill>
                  <a:schemeClr val="tx2"/>
                </a:solidFill>
                <a:highlight>
                  <a:srgbClr val="FFFF00"/>
                </a:highlight>
              </a:rPr>
              <a:t>l’obbligo</a:t>
            </a:r>
            <a:r>
              <a:rPr lang="en-US" sz="2400" dirty="0">
                <a:solidFill>
                  <a:schemeClr val="tx2"/>
                </a:solidFill>
                <a:highlight>
                  <a:srgbClr val="FFFF00"/>
                </a:highlight>
              </a:rPr>
              <a:t> della </a:t>
            </a:r>
            <a:r>
              <a:rPr lang="en-US" sz="2400" dirty="0" err="1">
                <a:solidFill>
                  <a:schemeClr val="tx2"/>
                </a:solidFill>
                <a:highlight>
                  <a:srgbClr val="FFFF00"/>
                </a:highlight>
              </a:rPr>
              <a:t>presentazione</a:t>
            </a:r>
            <a:r>
              <a:rPr lang="en-US" sz="2400" dirty="0">
                <a:solidFill>
                  <a:schemeClr val="tx2"/>
                </a:solidFill>
                <a:highlight>
                  <a:srgbClr val="FFFF00"/>
                </a:highlight>
              </a:rPr>
              <a:t> della </a:t>
            </a:r>
            <a:r>
              <a:rPr lang="en-US" sz="2400" dirty="0" err="1">
                <a:solidFill>
                  <a:schemeClr val="tx2"/>
                </a:solidFill>
                <a:highlight>
                  <a:srgbClr val="FFFF00"/>
                </a:highlight>
              </a:rPr>
              <a:t>dichiarazione</a:t>
            </a:r>
            <a:r>
              <a:rPr lang="en-US" sz="2400" dirty="0">
                <a:solidFill>
                  <a:schemeClr val="tx2"/>
                </a:solidFill>
                <a:highlight>
                  <a:srgbClr val="FFFF00"/>
                </a:highlight>
              </a:rPr>
              <a:t> </a:t>
            </a:r>
            <a:r>
              <a:rPr lang="en-US" sz="2400" dirty="0" err="1">
                <a:solidFill>
                  <a:schemeClr val="tx2"/>
                </a:solidFill>
                <a:highlight>
                  <a:srgbClr val="FFFF00"/>
                </a:highlight>
              </a:rPr>
              <a:t>annuale</a:t>
            </a:r>
            <a:r>
              <a:rPr lang="en-US" sz="2400" dirty="0">
                <a:solidFill>
                  <a:schemeClr val="tx2"/>
                </a:solidFill>
                <a:highlight>
                  <a:srgbClr val="FFFF00"/>
                </a:highlight>
              </a:rPr>
              <a:t> </a:t>
            </a:r>
            <a:r>
              <a:rPr lang="en-US" sz="2400" dirty="0" err="1">
                <a:solidFill>
                  <a:schemeClr val="tx2"/>
                </a:solidFill>
                <a:highlight>
                  <a:srgbClr val="FFFF00"/>
                </a:highlight>
              </a:rPr>
              <a:t>all’Agenzia</a:t>
            </a:r>
            <a:r>
              <a:rPr lang="en-US" sz="2400" dirty="0">
                <a:solidFill>
                  <a:schemeClr val="tx2"/>
                </a:solidFill>
                <a:highlight>
                  <a:srgbClr val="FFFF00"/>
                </a:highlight>
              </a:rPr>
              <a:t> delle </a:t>
            </a:r>
            <a:r>
              <a:rPr lang="en-US" sz="2400" dirty="0" err="1">
                <a:solidFill>
                  <a:schemeClr val="tx2"/>
                </a:solidFill>
                <a:highlight>
                  <a:srgbClr val="FFFF00"/>
                </a:highlight>
              </a:rPr>
              <a:t>Entrate</a:t>
            </a:r>
            <a:r>
              <a:rPr lang="en-US" sz="2400" dirty="0">
                <a:solidFill>
                  <a:schemeClr val="tx2"/>
                </a:solidFill>
                <a:highlight>
                  <a:srgbClr val="FFFF00"/>
                </a:highlight>
              </a:rPr>
              <a:t>, </a:t>
            </a:r>
            <a:r>
              <a:rPr lang="en-US" sz="2400" dirty="0" err="1">
                <a:solidFill>
                  <a:schemeClr val="tx2"/>
                </a:solidFill>
                <a:highlight>
                  <a:srgbClr val="FFFF00"/>
                </a:highlight>
              </a:rPr>
              <a:t>entro</a:t>
            </a:r>
            <a:r>
              <a:rPr lang="en-US" sz="2400" dirty="0">
                <a:solidFill>
                  <a:schemeClr val="tx2"/>
                </a:solidFill>
                <a:highlight>
                  <a:srgbClr val="FFFF00"/>
                </a:highlight>
              </a:rPr>
              <a:t> il 30 </a:t>
            </a:r>
            <a:r>
              <a:rPr lang="en-US" sz="2400" dirty="0" err="1">
                <a:solidFill>
                  <a:schemeClr val="tx2"/>
                </a:solidFill>
                <a:highlight>
                  <a:srgbClr val="FFFF00"/>
                </a:highlight>
              </a:rPr>
              <a:t>giugno</a:t>
            </a:r>
            <a:r>
              <a:rPr lang="en-US" sz="2400" dirty="0">
                <a:solidFill>
                  <a:schemeClr val="tx2"/>
                </a:solidFill>
                <a:highlight>
                  <a:srgbClr val="FFFF00"/>
                </a:highlight>
              </a:rPr>
              <a:t> </a:t>
            </a:r>
            <a:r>
              <a:rPr lang="en-US" sz="2400" dirty="0" err="1">
                <a:solidFill>
                  <a:schemeClr val="tx2"/>
                </a:solidFill>
                <a:highlight>
                  <a:srgbClr val="FFFF00"/>
                </a:highlight>
              </a:rPr>
              <a:t>dell’anno</a:t>
            </a:r>
            <a:r>
              <a:rPr lang="en-US" sz="2400" dirty="0">
                <a:solidFill>
                  <a:schemeClr val="tx2"/>
                </a:solidFill>
                <a:highlight>
                  <a:srgbClr val="FFFF00"/>
                </a:highlight>
              </a:rPr>
              <a:t> </a:t>
            </a:r>
            <a:r>
              <a:rPr lang="en-US" sz="2400" dirty="0" err="1">
                <a:solidFill>
                  <a:schemeClr val="tx2"/>
                </a:solidFill>
                <a:highlight>
                  <a:srgbClr val="FFFF00"/>
                </a:highlight>
              </a:rPr>
              <a:t>successivo</a:t>
            </a:r>
            <a:r>
              <a:rPr lang="en-US" sz="2400" dirty="0">
                <a:solidFill>
                  <a:schemeClr val="tx2"/>
                </a:solidFill>
                <a:highlight>
                  <a:srgbClr val="FFFF00"/>
                </a:highlight>
              </a:rPr>
              <a:t> a </a:t>
            </a:r>
            <a:r>
              <a:rPr lang="en-US" sz="2400" dirty="0" err="1">
                <a:solidFill>
                  <a:schemeClr val="tx2"/>
                </a:solidFill>
                <a:highlight>
                  <a:srgbClr val="FFFF00"/>
                </a:highlight>
              </a:rPr>
              <a:t>quello</a:t>
            </a:r>
            <a:r>
              <a:rPr lang="en-US" sz="2400" dirty="0">
                <a:solidFill>
                  <a:schemeClr val="tx2"/>
                </a:solidFill>
                <a:highlight>
                  <a:srgbClr val="FFFF00"/>
                </a:highlight>
              </a:rPr>
              <a:t> di </a:t>
            </a:r>
            <a:r>
              <a:rPr lang="en-US" sz="2400" dirty="0" err="1">
                <a:solidFill>
                  <a:schemeClr val="tx2"/>
                </a:solidFill>
                <a:highlight>
                  <a:srgbClr val="FFFF00"/>
                </a:highlight>
              </a:rPr>
              <a:t>imposta</a:t>
            </a:r>
            <a:r>
              <a:rPr lang="en-US" sz="2400" dirty="0">
                <a:solidFill>
                  <a:schemeClr val="tx2"/>
                </a:solidFill>
                <a:highlight>
                  <a:srgbClr val="FFFF00"/>
                </a:highlight>
              </a:rPr>
              <a:t>.</a:t>
            </a:r>
          </a:p>
        </p:txBody>
      </p:sp>
    </p:spTree>
    <p:extLst>
      <p:ext uri="{BB962C8B-B14F-4D97-AF65-F5344CB8AC3E}">
        <p14:creationId xmlns:p14="http://schemas.microsoft.com/office/powerpoint/2010/main" val="55935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F710ED-C98D-A7C0-E1E4-A5D5D70E2CAF}"/>
              </a:ext>
            </a:extLst>
          </p:cNvPr>
          <p:cNvSpPr>
            <a:spLocks noGrp="1"/>
          </p:cNvSpPr>
          <p:nvPr>
            <p:ph type="title"/>
          </p:nvPr>
        </p:nvSpPr>
        <p:spPr/>
        <p:txBody>
          <a:bodyPr>
            <a:normAutofit/>
          </a:bodyPr>
          <a:lstStyle/>
          <a:p>
            <a:r>
              <a:rPr lang="it-IT" dirty="0"/>
              <a:t>                                    IN SICILIA     (B&amp;B)</a:t>
            </a:r>
            <a:br>
              <a:rPr lang="it-IT" dirty="0"/>
            </a:br>
            <a:r>
              <a:rPr lang="it-IT" dirty="0"/>
              <a:t>        LEGGE REGIONALE N. 32 DEL 2000</a:t>
            </a:r>
          </a:p>
        </p:txBody>
      </p:sp>
      <p:sp>
        <p:nvSpPr>
          <p:cNvPr id="3" name="Segnaposto testo 2">
            <a:extLst>
              <a:ext uri="{FF2B5EF4-FFF2-40B4-BE49-F238E27FC236}">
                <a16:creationId xmlns:a16="http://schemas.microsoft.com/office/drawing/2014/main" id="{71CC4D85-D00F-2AE0-B12D-9247FCF40037}"/>
              </a:ext>
            </a:extLst>
          </p:cNvPr>
          <p:cNvSpPr>
            <a:spLocks noGrp="1"/>
          </p:cNvSpPr>
          <p:nvPr>
            <p:ph type="body" idx="1"/>
          </p:nvPr>
        </p:nvSpPr>
        <p:spPr/>
        <p:txBody>
          <a:bodyPr>
            <a:normAutofit lnSpcReduction="10000"/>
          </a:bodyPr>
          <a:lstStyle/>
          <a:p>
            <a:r>
              <a:rPr lang="it-IT" dirty="0"/>
              <a:t>                               PRIMA</a:t>
            </a:r>
          </a:p>
        </p:txBody>
      </p:sp>
      <p:sp>
        <p:nvSpPr>
          <p:cNvPr id="4" name="Segnaposto contenuto 3">
            <a:extLst>
              <a:ext uri="{FF2B5EF4-FFF2-40B4-BE49-F238E27FC236}">
                <a16:creationId xmlns:a16="http://schemas.microsoft.com/office/drawing/2014/main" id="{ADA3927F-C5F2-3E8E-0294-277101AC0B4D}"/>
              </a:ext>
            </a:extLst>
          </p:cNvPr>
          <p:cNvSpPr>
            <a:spLocks noGrp="1"/>
          </p:cNvSpPr>
          <p:nvPr>
            <p:ph sz="half" idx="2"/>
          </p:nvPr>
        </p:nvSpPr>
        <p:spPr/>
        <p:txBody>
          <a:bodyPr>
            <a:normAutofit/>
          </a:bodyPr>
          <a:lstStyle/>
          <a:p>
            <a:r>
              <a:rPr lang="it-IT" dirty="0"/>
              <a:t>È obbligatoria la somministrazione della prima colazione.</a:t>
            </a:r>
          </a:p>
          <a:p>
            <a:r>
              <a:rPr lang="it-IT" dirty="0"/>
              <a:t>L’apertura della struttura potrà essere svolta fino a 270 giorni all’anno (anche non consecutivi) per le attività saltuarie (senza P. IVA).</a:t>
            </a:r>
          </a:p>
          <a:p>
            <a:endParaRPr lang="it-IT" dirty="0"/>
          </a:p>
        </p:txBody>
      </p:sp>
      <p:sp>
        <p:nvSpPr>
          <p:cNvPr id="5" name="Segnaposto testo 4">
            <a:extLst>
              <a:ext uri="{FF2B5EF4-FFF2-40B4-BE49-F238E27FC236}">
                <a16:creationId xmlns:a16="http://schemas.microsoft.com/office/drawing/2014/main" id="{771EADFA-B70E-89D3-B29C-D372B1D91906}"/>
              </a:ext>
            </a:extLst>
          </p:cNvPr>
          <p:cNvSpPr>
            <a:spLocks noGrp="1"/>
          </p:cNvSpPr>
          <p:nvPr>
            <p:ph type="body" sz="quarter" idx="3"/>
          </p:nvPr>
        </p:nvSpPr>
        <p:spPr/>
        <p:txBody>
          <a:bodyPr>
            <a:normAutofit lnSpcReduction="10000"/>
          </a:bodyPr>
          <a:lstStyle/>
          <a:p>
            <a:r>
              <a:rPr lang="it-IT" dirty="0"/>
              <a:t>                                 DOPO     </a:t>
            </a:r>
          </a:p>
          <a:p>
            <a:r>
              <a:rPr lang="it-IT" dirty="0"/>
              <a:t> (G.U.R. 28 febbraio 2025, n. 11 </a:t>
            </a:r>
          </a:p>
        </p:txBody>
      </p:sp>
      <p:sp>
        <p:nvSpPr>
          <p:cNvPr id="6" name="Segnaposto contenuto 5">
            <a:extLst>
              <a:ext uri="{FF2B5EF4-FFF2-40B4-BE49-F238E27FC236}">
                <a16:creationId xmlns:a16="http://schemas.microsoft.com/office/drawing/2014/main" id="{B6ADBC1D-9C49-EA97-3089-1DA21BED01C1}"/>
              </a:ext>
            </a:extLst>
          </p:cNvPr>
          <p:cNvSpPr>
            <a:spLocks noGrp="1"/>
          </p:cNvSpPr>
          <p:nvPr>
            <p:ph sz="quarter" idx="4"/>
          </p:nvPr>
        </p:nvSpPr>
        <p:spPr/>
        <p:txBody>
          <a:bodyPr>
            <a:normAutofit/>
          </a:bodyPr>
          <a:lstStyle/>
          <a:p>
            <a:r>
              <a:rPr lang="it-IT" dirty="0"/>
              <a:t>È obbligatoria la somministrazione della prima colazione, specificata nella SCIA, e l'apertura non può superare 270 giorni l'anno, con almeno 90 consecutivi.</a:t>
            </a:r>
          </a:p>
          <a:p>
            <a:endParaRPr lang="it-IT" dirty="0"/>
          </a:p>
        </p:txBody>
      </p:sp>
    </p:spTree>
    <p:extLst>
      <p:ext uri="{BB962C8B-B14F-4D97-AF65-F5344CB8AC3E}">
        <p14:creationId xmlns:p14="http://schemas.microsoft.com/office/powerpoint/2010/main" val="399435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F8780-549F-588A-1E09-FF1CF6A39D1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55135C-82B3-3E3D-DBC1-1A7A73F4C441}"/>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kern="1200">
                <a:solidFill>
                  <a:srgbClr val="FFFFFF"/>
                </a:solidFill>
                <a:latin typeface="+mj-lt"/>
                <a:ea typeface="+mj-ea"/>
                <a:cs typeface="+mj-cs"/>
              </a:rPr>
              <a:t>Codice identificativo delle strutture turistico-ricettive.</a:t>
            </a:r>
            <a:br>
              <a:rPr lang="en-US" sz="4100" kern="1200">
                <a:solidFill>
                  <a:srgbClr val="FFFFFF"/>
                </a:solidFill>
                <a:latin typeface="+mj-lt"/>
                <a:ea typeface="+mj-ea"/>
                <a:cs typeface="+mj-cs"/>
              </a:rPr>
            </a:br>
            <a:endParaRPr lang="en-US" sz="4100" kern="1200">
              <a:solidFill>
                <a:srgbClr val="FFFFFF"/>
              </a:solidFill>
              <a:latin typeface="+mj-lt"/>
              <a:ea typeface="+mj-ea"/>
              <a:cs typeface="+mj-cs"/>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6E51F57-24E4-D608-C4C2-9420B2E55865}"/>
              </a:ext>
            </a:extLst>
          </p:cNvPr>
          <p:cNvSpPr txBox="1"/>
          <p:nvPr/>
        </p:nvSpPr>
        <p:spPr>
          <a:xfrm>
            <a:off x="5370153" y="1526033"/>
            <a:ext cx="5536397" cy="3935281"/>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en-US" sz="2400" dirty="0"/>
              <a:t>I </a:t>
            </a:r>
            <a:r>
              <a:rPr lang="en-US" sz="2400" dirty="0" err="1"/>
              <a:t>gestori</a:t>
            </a:r>
            <a:r>
              <a:rPr lang="en-US" sz="2400" dirty="0"/>
              <a:t>, </a:t>
            </a:r>
            <a:r>
              <a:rPr lang="en-US" sz="2400" dirty="0" err="1"/>
              <a:t>i</a:t>
            </a:r>
            <a:r>
              <a:rPr lang="en-US" sz="2400" dirty="0"/>
              <a:t> </a:t>
            </a:r>
            <a:r>
              <a:rPr lang="en-US" sz="2400" dirty="0" err="1"/>
              <a:t>titolari</a:t>
            </a:r>
            <a:r>
              <a:rPr lang="en-US" sz="2400" dirty="0"/>
              <a:t> e </a:t>
            </a:r>
            <a:r>
              <a:rPr lang="en-US" sz="2400" dirty="0" err="1"/>
              <a:t>i</a:t>
            </a:r>
            <a:r>
              <a:rPr lang="en-US" sz="2400" dirty="0"/>
              <a:t> </a:t>
            </a:r>
            <a:r>
              <a:rPr lang="en-US" sz="2400" dirty="0" err="1"/>
              <a:t>legali</a:t>
            </a:r>
            <a:r>
              <a:rPr lang="en-US" sz="2400" dirty="0"/>
              <a:t> </a:t>
            </a:r>
            <a:r>
              <a:rPr lang="en-US" sz="2400" dirty="0" err="1"/>
              <a:t>rappresentanti</a:t>
            </a:r>
            <a:r>
              <a:rPr lang="en-US" sz="2400" dirty="0"/>
              <a:t> delle </a:t>
            </a:r>
            <a:r>
              <a:rPr lang="en-US" sz="2400" dirty="0" err="1"/>
              <a:t>strutture</a:t>
            </a:r>
            <a:r>
              <a:rPr lang="en-US" sz="2400" dirty="0"/>
              <a:t> di cui alla </a:t>
            </a:r>
            <a:r>
              <a:rPr lang="en-US" sz="2400" dirty="0" err="1"/>
              <a:t>presente</a:t>
            </a:r>
            <a:r>
              <a:rPr lang="en-US" sz="2400" dirty="0"/>
              <a:t> </a:t>
            </a:r>
            <a:r>
              <a:rPr lang="en-US" sz="2400" dirty="0" err="1"/>
              <a:t>legge</a:t>
            </a:r>
            <a:r>
              <a:rPr lang="en-US" sz="2400" dirty="0"/>
              <a:t> </a:t>
            </a:r>
            <a:r>
              <a:rPr lang="en-US" sz="2400" dirty="0" err="1"/>
              <a:t>espongono</a:t>
            </a:r>
            <a:r>
              <a:rPr lang="en-US" sz="2400" dirty="0"/>
              <a:t> il </a:t>
            </a:r>
            <a:r>
              <a:rPr lang="en-US" sz="2400" dirty="0" err="1"/>
              <a:t>Codice</a:t>
            </a:r>
            <a:r>
              <a:rPr lang="en-US" sz="2400" dirty="0"/>
              <a:t> </a:t>
            </a:r>
            <a:r>
              <a:rPr lang="en-US" sz="2400" dirty="0" err="1"/>
              <a:t>identificativo</a:t>
            </a:r>
            <a:r>
              <a:rPr lang="en-US" sz="2400" dirty="0"/>
              <a:t> </a:t>
            </a:r>
            <a:r>
              <a:rPr lang="en-US" sz="2400" dirty="0" err="1"/>
              <a:t>nazionale</a:t>
            </a:r>
            <a:r>
              <a:rPr lang="en-US" sz="2400" dirty="0"/>
              <a:t> (CIN) di cui </a:t>
            </a:r>
            <a:r>
              <a:rPr lang="en-US" sz="2400" dirty="0" err="1"/>
              <a:t>all'articolo</a:t>
            </a:r>
            <a:r>
              <a:rPr lang="en-US" sz="2400" dirty="0"/>
              <a:t> 13-ter del </a:t>
            </a:r>
            <a:r>
              <a:rPr lang="en-US" sz="2400" dirty="0" err="1"/>
              <a:t>decreto</a:t>
            </a:r>
            <a:r>
              <a:rPr lang="en-US" sz="2400" dirty="0"/>
              <a:t> </a:t>
            </a:r>
            <a:r>
              <a:rPr lang="en-US" sz="2400" dirty="0" err="1"/>
              <a:t>legge</a:t>
            </a:r>
            <a:r>
              <a:rPr lang="en-US" sz="2400" dirty="0"/>
              <a:t> 18 </a:t>
            </a:r>
            <a:r>
              <a:rPr lang="en-US" sz="2400" dirty="0" err="1"/>
              <a:t>ottobre</a:t>
            </a:r>
            <a:r>
              <a:rPr lang="en-US" sz="2400" dirty="0"/>
              <a:t> 2023, n. 145, </a:t>
            </a:r>
            <a:r>
              <a:rPr lang="en-US" sz="2400" dirty="0" err="1"/>
              <a:t>convertito</a:t>
            </a:r>
            <a:r>
              <a:rPr lang="en-US" sz="2400" dirty="0"/>
              <a:t> con </a:t>
            </a:r>
            <a:r>
              <a:rPr lang="en-US" sz="2400" dirty="0" err="1"/>
              <a:t>modificazioni</a:t>
            </a:r>
            <a:r>
              <a:rPr lang="en-US" sz="2400" dirty="0"/>
              <a:t> </a:t>
            </a:r>
            <a:r>
              <a:rPr lang="en-US" sz="2400" dirty="0" err="1"/>
              <a:t>dalla</a:t>
            </a:r>
            <a:r>
              <a:rPr lang="en-US" sz="2400" dirty="0"/>
              <a:t> </a:t>
            </a:r>
            <a:r>
              <a:rPr lang="en-US" sz="2400" dirty="0" err="1"/>
              <a:t>legge</a:t>
            </a:r>
            <a:r>
              <a:rPr lang="en-US" sz="2400" dirty="0"/>
              <a:t> 15 </a:t>
            </a:r>
            <a:r>
              <a:rPr lang="en-US" sz="2400" dirty="0" err="1"/>
              <a:t>dicembre</a:t>
            </a:r>
            <a:r>
              <a:rPr lang="en-US" sz="2400" dirty="0"/>
              <a:t> 2023, n. 191, e successive </a:t>
            </a:r>
            <a:r>
              <a:rPr lang="en-US" sz="2400" dirty="0" err="1"/>
              <a:t>modificazioni</a:t>
            </a:r>
            <a:r>
              <a:rPr lang="en-US" sz="2400" dirty="0"/>
              <a:t> </a:t>
            </a:r>
            <a:r>
              <a:rPr lang="en-US" sz="2400" dirty="0" err="1"/>
              <a:t>all'esterno</a:t>
            </a:r>
            <a:r>
              <a:rPr lang="en-US" sz="2400" dirty="0"/>
              <a:t> delle </a:t>
            </a:r>
            <a:r>
              <a:rPr lang="en-US" sz="2400" dirty="0" err="1"/>
              <a:t>strutture</a:t>
            </a:r>
            <a:r>
              <a:rPr lang="en-US" sz="2400" dirty="0"/>
              <a:t> </a:t>
            </a:r>
            <a:r>
              <a:rPr lang="en-US" sz="2400" dirty="0" err="1"/>
              <a:t>turistico-ricettive</a:t>
            </a:r>
            <a:r>
              <a:rPr lang="en-US" sz="2400" dirty="0"/>
              <a:t>, </a:t>
            </a:r>
            <a:r>
              <a:rPr lang="en-US" sz="2400" dirty="0" err="1"/>
              <a:t>integrandolo</a:t>
            </a:r>
            <a:r>
              <a:rPr lang="en-US" sz="2400" dirty="0"/>
              <a:t> </a:t>
            </a:r>
            <a:r>
              <a:rPr lang="en-US" sz="2400" dirty="0" err="1"/>
              <a:t>direttamente</a:t>
            </a:r>
            <a:r>
              <a:rPr lang="en-US" sz="2400" dirty="0"/>
              <a:t> </a:t>
            </a:r>
            <a:r>
              <a:rPr lang="en-US" sz="2400" dirty="0" err="1"/>
              <a:t>nell'insegna</a:t>
            </a:r>
            <a:r>
              <a:rPr lang="en-US" sz="2400" dirty="0"/>
              <a:t> o </a:t>
            </a:r>
            <a:r>
              <a:rPr lang="en-US" sz="2400" dirty="0" err="1"/>
              <a:t>ponendolo</a:t>
            </a:r>
            <a:r>
              <a:rPr lang="en-US" sz="2400" dirty="0"/>
              <a:t> </a:t>
            </a:r>
            <a:r>
              <a:rPr lang="en-US" sz="2400" dirty="0" err="1"/>
              <a:t>nelle</a:t>
            </a:r>
            <a:r>
              <a:rPr lang="en-US" sz="2400" dirty="0"/>
              <a:t> sue immediate </a:t>
            </a:r>
            <a:r>
              <a:rPr lang="en-US" sz="2400" dirty="0" err="1"/>
              <a:t>vicinanze</a:t>
            </a:r>
            <a:r>
              <a:rPr lang="en-US" sz="2400" dirty="0"/>
              <a:t> </a:t>
            </a:r>
            <a:r>
              <a:rPr lang="en-US" sz="2400" dirty="0" err="1"/>
              <a:t>nonché</a:t>
            </a:r>
            <a:r>
              <a:rPr lang="en-US" sz="2400" dirty="0"/>
              <a:t> sui </a:t>
            </a:r>
            <a:r>
              <a:rPr lang="en-US" sz="2400" dirty="0" err="1"/>
              <a:t>siti</a:t>
            </a:r>
            <a:r>
              <a:rPr lang="en-US" sz="2400" dirty="0"/>
              <a:t> web e in tutte le </a:t>
            </a:r>
            <a:r>
              <a:rPr lang="en-US" sz="2400" dirty="0" err="1"/>
              <a:t>forme</a:t>
            </a:r>
            <a:r>
              <a:rPr lang="en-US" sz="2400" dirty="0"/>
              <a:t> di </a:t>
            </a:r>
            <a:r>
              <a:rPr lang="en-US" sz="2400" dirty="0" err="1"/>
              <a:t>pubblicità</a:t>
            </a:r>
            <a:r>
              <a:rPr lang="en-US" sz="2400" dirty="0"/>
              <a:t>.</a:t>
            </a:r>
          </a:p>
        </p:txBody>
      </p:sp>
    </p:spTree>
    <p:extLst>
      <p:ext uri="{BB962C8B-B14F-4D97-AF65-F5344CB8AC3E}">
        <p14:creationId xmlns:p14="http://schemas.microsoft.com/office/powerpoint/2010/main" val="193553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2F87037-CBF1-5A49-7B30-95C4C19EB467}"/>
              </a:ext>
            </a:extLst>
          </p:cNvPr>
          <p:cNvSpPr>
            <a:spLocks noGrp="1"/>
          </p:cNvSpPr>
          <p:nvPr>
            <p:ph type="title"/>
          </p:nvPr>
        </p:nvSpPr>
        <p:spPr>
          <a:xfrm>
            <a:off x="838200" y="1412488"/>
            <a:ext cx="2899189" cy="4363844"/>
          </a:xfrm>
        </p:spPr>
        <p:txBody>
          <a:bodyPr anchor="t">
            <a:normAutofit/>
          </a:bodyPr>
          <a:lstStyle/>
          <a:p>
            <a:endParaRPr lang="it-IT" sz="4000" dirty="0">
              <a:solidFill>
                <a:srgbClr val="FFFFFF"/>
              </a:solidFill>
            </a:endParaRPr>
          </a:p>
        </p:txBody>
      </p:sp>
      <p:sp>
        <p:nvSpPr>
          <p:cNvPr id="3" name="Segnaposto contenuto 2">
            <a:extLst>
              <a:ext uri="{FF2B5EF4-FFF2-40B4-BE49-F238E27FC236}">
                <a16:creationId xmlns:a16="http://schemas.microsoft.com/office/drawing/2014/main" id="{50F71357-7A10-0EC6-2037-D89C7E31B383}"/>
              </a:ext>
            </a:extLst>
          </p:cNvPr>
          <p:cNvSpPr>
            <a:spLocks noGrp="1"/>
          </p:cNvSpPr>
          <p:nvPr>
            <p:ph sz="half" idx="1"/>
          </p:nvPr>
        </p:nvSpPr>
        <p:spPr>
          <a:xfrm>
            <a:off x="4380855" y="1412489"/>
            <a:ext cx="3427283" cy="4363844"/>
          </a:xfrm>
        </p:spPr>
        <p:txBody>
          <a:bodyPr>
            <a:normAutofit/>
          </a:bodyPr>
          <a:lstStyle/>
          <a:p>
            <a:r>
              <a:rPr lang="it-IT" sz="2000"/>
              <a:t>A partire dal 1° gennaio 2025, tutte le strutture ricettive e gli immobili destinati ad affitti brevi dovranno essere in possesso del CIN. </a:t>
            </a:r>
          </a:p>
          <a:p>
            <a:r>
              <a:rPr lang="it-IT" sz="2000"/>
              <a:t>Questo obbligo riguarda i titolari di unità immobiliari offerte in locazione e tutti coloro che operano nel settore dell'ospitalità.</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51ACEBCF-8F6C-39AF-744F-ADA33980159A}"/>
              </a:ext>
            </a:extLst>
          </p:cNvPr>
          <p:cNvSpPr>
            <a:spLocks noGrp="1"/>
          </p:cNvSpPr>
          <p:nvPr>
            <p:ph sz="half" idx="2"/>
          </p:nvPr>
        </p:nvSpPr>
        <p:spPr>
          <a:xfrm>
            <a:off x="8451604" y="1412489"/>
            <a:ext cx="3197701" cy="4363844"/>
          </a:xfrm>
        </p:spPr>
        <p:txBody>
          <a:bodyPr>
            <a:normAutofit/>
          </a:bodyPr>
          <a:lstStyle/>
          <a:p>
            <a:endParaRPr lang="it-IT" sz="2000"/>
          </a:p>
          <a:p>
            <a:endParaRPr lang="it-IT" sz="2000"/>
          </a:p>
          <a:p>
            <a:endParaRPr lang="it-IT" sz="2000"/>
          </a:p>
          <a:p>
            <a:r>
              <a:rPr lang="it-IT" sz="2000"/>
              <a:t>Mancata esposizione del CIN: sanzione da 500 a 5.000 euro.</a:t>
            </a:r>
          </a:p>
          <a:p>
            <a:endParaRPr lang="it-IT" sz="2000"/>
          </a:p>
          <a:p>
            <a:endParaRPr lang="it-IT" sz="2000"/>
          </a:p>
          <a:p>
            <a:endParaRPr lang="it-IT" sz="2000"/>
          </a:p>
        </p:txBody>
      </p:sp>
    </p:spTree>
    <p:extLst>
      <p:ext uri="{BB962C8B-B14F-4D97-AF65-F5344CB8AC3E}">
        <p14:creationId xmlns:p14="http://schemas.microsoft.com/office/powerpoint/2010/main" val="120190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8841A8-8361-E62D-CDC0-E2164A50E10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6326FC-2E4F-84FF-B3D7-943E8E6FA004}"/>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2900" kern="1200">
                <a:solidFill>
                  <a:schemeClr val="tx1"/>
                </a:solidFill>
                <a:latin typeface="+mj-lt"/>
                <a:ea typeface="+mj-ea"/>
                <a:cs typeface="+mj-cs"/>
              </a:rPr>
              <a:t>Le nuove norme sugli affitti brevi e le locazioni turistiche in Sicilia per il 2025 sono state profondamente rinnovate dalla </a:t>
            </a:r>
            <a:r>
              <a:rPr lang="en-US" sz="2900" b="1" kern="1200">
                <a:solidFill>
                  <a:schemeClr val="tx1"/>
                </a:solidFill>
                <a:latin typeface="+mj-lt"/>
                <a:ea typeface="+mj-ea"/>
                <a:cs typeface="+mj-cs"/>
              </a:rPr>
              <a:t>Legge Regionale n. 6 del 25 febbraio 2025</a:t>
            </a:r>
            <a:r>
              <a:rPr lang="en-US" sz="2900" kern="1200">
                <a:solidFill>
                  <a:schemeClr val="tx1"/>
                </a:solidFill>
                <a:latin typeface="+mj-lt"/>
                <a:ea typeface="+mj-ea"/>
                <a:cs typeface="+mj-cs"/>
              </a:rPr>
              <a:t>, che disciplina le strutture turistico-ricettive, e dai successivi decreti attuativi.</a:t>
            </a:r>
            <a:br>
              <a:rPr lang="en-US" sz="2900" kern="1200">
                <a:solidFill>
                  <a:schemeClr val="tx1"/>
                </a:solidFill>
                <a:latin typeface="+mj-lt"/>
                <a:ea typeface="+mj-ea"/>
                <a:cs typeface="+mj-cs"/>
              </a:rPr>
            </a:br>
            <a:br>
              <a:rPr lang="en-US" sz="2900" kern="1200">
                <a:solidFill>
                  <a:schemeClr val="tx1"/>
                </a:solidFill>
                <a:latin typeface="+mj-lt"/>
                <a:ea typeface="+mj-ea"/>
                <a:cs typeface="+mj-cs"/>
              </a:rPr>
            </a:br>
            <a:endParaRPr lang="en-US" sz="2900" kern="1200">
              <a:solidFill>
                <a:schemeClr val="tx1"/>
              </a:solidFill>
              <a:latin typeface="+mj-lt"/>
              <a:ea typeface="+mj-ea"/>
              <a:cs typeface="+mj-cs"/>
            </a:endParaRPr>
          </a:p>
        </p:txBody>
      </p:sp>
    </p:spTree>
    <p:extLst>
      <p:ext uri="{BB962C8B-B14F-4D97-AF65-F5344CB8AC3E}">
        <p14:creationId xmlns:p14="http://schemas.microsoft.com/office/powerpoint/2010/main" val="70266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0D3BF-22A6-0D01-43A5-DD482E9AC861}"/>
              </a:ext>
            </a:extLst>
          </p:cNvPr>
          <p:cNvSpPr>
            <a:spLocks noGrp="1"/>
          </p:cNvSpPr>
          <p:nvPr>
            <p:ph type="title"/>
          </p:nvPr>
        </p:nvSpPr>
        <p:spPr/>
        <p:txBody>
          <a:bodyPr/>
          <a:lstStyle/>
          <a:p>
            <a:r>
              <a:rPr lang="it-IT" dirty="0"/>
              <a:t>        Tassazione e regime fiscale 2026: cosa cambia per gli affitti brevi</a:t>
            </a:r>
          </a:p>
        </p:txBody>
      </p:sp>
      <p:sp>
        <p:nvSpPr>
          <p:cNvPr id="3" name="Segnaposto testo 2">
            <a:extLst>
              <a:ext uri="{FF2B5EF4-FFF2-40B4-BE49-F238E27FC236}">
                <a16:creationId xmlns:a16="http://schemas.microsoft.com/office/drawing/2014/main" id="{A44DD2D3-AD7B-E736-6C2E-C5B5CDA99891}"/>
              </a:ext>
            </a:extLst>
          </p:cNvPr>
          <p:cNvSpPr>
            <a:spLocks noGrp="1"/>
          </p:cNvSpPr>
          <p:nvPr>
            <p:ph type="body" idx="1"/>
          </p:nvPr>
        </p:nvSpPr>
        <p:spPr/>
        <p:txBody>
          <a:bodyPr>
            <a:normAutofit lnSpcReduction="10000"/>
          </a:bodyPr>
          <a:lstStyle/>
          <a:p>
            <a:r>
              <a:rPr lang="it-IT" dirty="0"/>
              <a:t>                        AL 30.12.2025</a:t>
            </a:r>
          </a:p>
        </p:txBody>
      </p:sp>
      <p:graphicFrame>
        <p:nvGraphicFramePr>
          <p:cNvPr id="10" name="Segnaposto contenuto 3">
            <a:extLst>
              <a:ext uri="{FF2B5EF4-FFF2-40B4-BE49-F238E27FC236}">
                <a16:creationId xmlns:a16="http://schemas.microsoft.com/office/drawing/2014/main" id="{B0D1E3AA-0A50-5220-1806-0355DF04828B}"/>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testo 4">
            <a:extLst>
              <a:ext uri="{FF2B5EF4-FFF2-40B4-BE49-F238E27FC236}">
                <a16:creationId xmlns:a16="http://schemas.microsoft.com/office/drawing/2014/main" id="{E9332948-9DB1-E44F-F866-A9EBDE5C46CF}"/>
              </a:ext>
            </a:extLst>
          </p:cNvPr>
          <p:cNvSpPr>
            <a:spLocks noGrp="1"/>
          </p:cNvSpPr>
          <p:nvPr>
            <p:ph type="body" sz="quarter" idx="3"/>
          </p:nvPr>
        </p:nvSpPr>
        <p:spPr/>
        <p:txBody>
          <a:bodyPr>
            <a:normAutofit lnSpcReduction="10000"/>
          </a:bodyPr>
          <a:lstStyle/>
          <a:p>
            <a:r>
              <a:rPr lang="it-IT" dirty="0"/>
              <a:t>               </a:t>
            </a:r>
            <a:r>
              <a:rPr lang="it-IT" dirty="0">
                <a:highlight>
                  <a:srgbClr val="FFFF00"/>
                </a:highlight>
              </a:rPr>
              <a:t>LEGGE DI BILANCIO</a:t>
            </a:r>
          </a:p>
          <a:p>
            <a:r>
              <a:rPr lang="it-IT" dirty="0">
                <a:highlight>
                  <a:srgbClr val="FFFF00"/>
                </a:highlight>
              </a:rPr>
              <a:t>                 DA GENNAIO 2026</a:t>
            </a:r>
          </a:p>
        </p:txBody>
      </p:sp>
      <p:sp>
        <p:nvSpPr>
          <p:cNvPr id="6" name="Segnaposto contenuto 5">
            <a:extLst>
              <a:ext uri="{FF2B5EF4-FFF2-40B4-BE49-F238E27FC236}">
                <a16:creationId xmlns:a16="http://schemas.microsoft.com/office/drawing/2014/main" id="{C5BEDE04-2DE2-0AFA-C2DC-88400C5B154D}"/>
              </a:ext>
            </a:extLst>
          </p:cNvPr>
          <p:cNvSpPr>
            <a:spLocks noGrp="1"/>
          </p:cNvSpPr>
          <p:nvPr>
            <p:ph sz="quarter" idx="4"/>
          </p:nvPr>
        </p:nvSpPr>
        <p:spPr/>
        <p:txBody>
          <a:bodyPr>
            <a:normAutofit lnSpcReduction="10000"/>
          </a:bodyPr>
          <a:lstStyle/>
          <a:p>
            <a:r>
              <a:rPr lang="it-IT" dirty="0"/>
              <a:t>LA CEDOLARE SECCA RIMANE MA CON DEI LIMITI…………</a:t>
            </a:r>
          </a:p>
          <a:p>
            <a:r>
              <a:rPr lang="it-IT" dirty="0"/>
              <a:t>21% PRIMO IMMOBILE</a:t>
            </a:r>
          </a:p>
          <a:p>
            <a:r>
              <a:rPr lang="it-IT" dirty="0"/>
              <a:t>26% DAL SECONDO IMM.</a:t>
            </a:r>
          </a:p>
          <a:p>
            <a:r>
              <a:rPr lang="it-IT" b="1" dirty="0"/>
              <a:t>DAL TERZO, l’attività viene considerata di natura imprenditoriale, e scatta l’obbligo di operare tramite Partita IVA.</a:t>
            </a:r>
          </a:p>
        </p:txBody>
      </p:sp>
    </p:spTree>
    <p:extLst>
      <p:ext uri="{BB962C8B-B14F-4D97-AF65-F5344CB8AC3E}">
        <p14:creationId xmlns:p14="http://schemas.microsoft.com/office/powerpoint/2010/main" val="154783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magine 2">
            <a:extLst>
              <a:ext uri="{FF2B5EF4-FFF2-40B4-BE49-F238E27FC236}">
                <a16:creationId xmlns:a16="http://schemas.microsoft.com/office/drawing/2014/main" id="{41C653C3-D8DA-7E48-83E2-F9159E202C2E}"/>
              </a:ext>
            </a:extLst>
          </p:cNvPr>
          <p:cNvPicPr>
            <a:picLocks noChangeAspect="1"/>
          </p:cNvPicPr>
          <p:nvPr/>
        </p:nvPicPr>
        <p:blipFill>
          <a:blip r:embed="rId2"/>
          <a:stretch>
            <a:fillRect/>
          </a:stretch>
        </p:blipFill>
        <p:spPr>
          <a:xfrm>
            <a:off x="786385" y="2666773"/>
            <a:ext cx="5270026" cy="2964389"/>
          </a:xfrm>
          <a:prstGeom prst="rect">
            <a:avLst/>
          </a:prstGeom>
        </p:spPr>
      </p:pic>
      <p:grpSp>
        <p:nvGrpSpPr>
          <p:cNvPr id="16" name="Group 1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311A4460-095A-4A4C-9DA4-C40F36726843}"/>
              </a:ext>
            </a:extLst>
          </p:cNvPr>
          <p:cNvSpPr>
            <a:spLocks noGrp="1"/>
          </p:cNvSpPr>
          <p:nvPr>
            <p:ph type="title"/>
          </p:nvPr>
        </p:nvSpPr>
        <p:spPr>
          <a:xfrm>
            <a:off x="786384" y="576072"/>
            <a:ext cx="10377484" cy="1546533"/>
          </a:xfrm>
        </p:spPr>
        <p:txBody>
          <a:bodyPr vert="horz" lIns="91440" tIns="45720" rIns="91440" bIns="45720" rtlCol="0" anchor="t">
            <a:normAutofit/>
          </a:bodyPr>
          <a:lstStyle/>
          <a:p>
            <a:r>
              <a:rPr lang="en-US" sz="3400" kern="1200" dirty="0" err="1">
                <a:solidFill>
                  <a:schemeClr val="bg1"/>
                </a:solidFill>
                <a:latin typeface="+mj-lt"/>
                <a:ea typeface="+mj-ea"/>
                <a:cs typeface="+mj-cs"/>
              </a:rPr>
              <a:t>Affitti</a:t>
            </a:r>
            <a:r>
              <a:rPr lang="en-US" sz="3400" kern="1200" dirty="0">
                <a:solidFill>
                  <a:schemeClr val="bg1"/>
                </a:solidFill>
                <a:latin typeface="+mj-lt"/>
                <a:ea typeface="+mj-ea"/>
                <a:cs typeface="+mj-cs"/>
              </a:rPr>
              <a:t> </a:t>
            </a:r>
            <a:r>
              <a:rPr lang="en-US" sz="3400" kern="1200" dirty="0" err="1">
                <a:solidFill>
                  <a:schemeClr val="bg1"/>
                </a:solidFill>
                <a:latin typeface="+mj-lt"/>
                <a:ea typeface="+mj-ea"/>
                <a:cs typeface="+mj-cs"/>
              </a:rPr>
              <a:t>brevi</a:t>
            </a:r>
            <a:r>
              <a:rPr lang="en-US" sz="3400" kern="1200" dirty="0">
                <a:solidFill>
                  <a:schemeClr val="bg1"/>
                </a:solidFill>
                <a:latin typeface="+mj-lt"/>
                <a:ea typeface="+mj-ea"/>
                <a:cs typeface="+mj-cs"/>
              </a:rPr>
              <a:t> e B&amp;B, no al «self check-in»: </a:t>
            </a:r>
            <a:r>
              <a:rPr lang="en-US" sz="3400" kern="1200" dirty="0" err="1">
                <a:solidFill>
                  <a:schemeClr val="bg1"/>
                </a:solidFill>
                <a:latin typeface="+mj-lt"/>
                <a:ea typeface="+mj-ea"/>
                <a:cs typeface="+mj-cs"/>
              </a:rPr>
              <a:t>torna</a:t>
            </a:r>
            <a:r>
              <a:rPr lang="en-US" sz="3400" kern="1200" dirty="0">
                <a:solidFill>
                  <a:schemeClr val="bg1"/>
                </a:solidFill>
                <a:latin typeface="+mj-lt"/>
                <a:ea typeface="+mj-ea"/>
                <a:cs typeface="+mj-cs"/>
              </a:rPr>
              <a:t> </a:t>
            </a:r>
            <a:r>
              <a:rPr lang="en-US" sz="3400" kern="1200" dirty="0" err="1">
                <a:solidFill>
                  <a:schemeClr val="bg1"/>
                </a:solidFill>
                <a:latin typeface="+mj-lt"/>
                <a:ea typeface="+mj-ea"/>
                <a:cs typeface="+mj-cs"/>
              </a:rPr>
              <a:t>l'obbligo</a:t>
            </a:r>
            <a:r>
              <a:rPr lang="en-US" sz="3400" kern="1200" dirty="0">
                <a:solidFill>
                  <a:schemeClr val="bg1"/>
                </a:solidFill>
                <a:latin typeface="+mj-lt"/>
                <a:ea typeface="+mj-ea"/>
                <a:cs typeface="+mj-cs"/>
              </a:rPr>
              <a:t> di </a:t>
            </a:r>
            <a:r>
              <a:rPr lang="en-US" sz="3400" kern="1200" dirty="0" err="1">
                <a:solidFill>
                  <a:schemeClr val="bg1"/>
                </a:solidFill>
                <a:latin typeface="+mj-lt"/>
                <a:ea typeface="+mj-ea"/>
                <a:cs typeface="+mj-cs"/>
              </a:rPr>
              <a:t>identificazione</a:t>
            </a:r>
            <a:r>
              <a:rPr lang="en-US" sz="3400" kern="1200" dirty="0">
                <a:solidFill>
                  <a:schemeClr val="bg1"/>
                </a:solidFill>
                <a:latin typeface="+mj-lt"/>
                <a:ea typeface="+mj-ea"/>
                <a:cs typeface="+mj-cs"/>
              </a:rPr>
              <a:t> di persona (</a:t>
            </a:r>
            <a:r>
              <a:rPr lang="en-US" sz="3400" kern="1200" dirty="0" err="1">
                <a:solidFill>
                  <a:schemeClr val="bg1"/>
                </a:solidFill>
                <a:latin typeface="+mj-lt"/>
                <a:ea typeface="+mj-ea"/>
                <a:cs typeface="+mj-cs"/>
              </a:rPr>
              <a:t>anche</a:t>
            </a:r>
            <a:r>
              <a:rPr lang="en-US" sz="3400" kern="1200" dirty="0">
                <a:solidFill>
                  <a:schemeClr val="bg1"/>
                </a:solidFill>
                <a:latin typeface="+mj-lt"/>
                <a:ea typeface="+mj-ea"/>
                <a:cs typeface="+mj-cs"/>
              </a:rPr>
              <a:t> con </a:t>
            </a:r>
            <a:r>
              <a:rPr lang="en-US" sz="3400" kern="1200" dirty="0" err="1">
                <a:solidFill>
                  <a:schemeClr val="bg1"/>
                </a:solidFill>
                <a:latin typeface="+mj-lt"/>
                <a:ea typeface="+mj-ea"/>
                <a:cs typeface="+mj-cs"/>
              </a:rPr>
              <a:t>videochiamata</a:t>
            </a:r>
            <a:r>
              <a:rPr lang="en-US" sz="3400" kern="1200" dirty="0">
                <a:solidFill>
                  <a:schemeClr val="bg1"/>
                </a:solidFill>
                <a:latin typeface="+mj-lt"/>
                <a:ea typeface="+mj-ea"/>
                <a:cs typeface="+mj-cs"/>
              </a:rPr>
              <a:t>). </a:t>
            </a:r>
            <a:br>
              <a:rPr lang="en-US" sz="3400" kern="1200" dirty="0">
                <a:solidFill>
                  <a:schemeClr val="bg1"/>
                </a:solidFill>
                <a:latin typeface="+mj-lt"/>
                <a:ea typeface="+mj-ea"/>
                <a:cs typeface="+mj-cs"/>
              </a:rPr>
            </a:br>
            <a:r>
              <a:rPr lang="en-US" sz="3400" kern="1200" dirty="0">
                <a:solidFill>
                  <a:schemeClr val="bg1"/>
                </a:solidFill>
                <a:latin typeface="+mj-lt"/>
                <a:ea typeface="+mj-ea"/>
                <a:cs typeface="+mj-cs"/>
              </a:rPr>
              <a:t>La </a:t>
            </a:r>
            <a:r>
              <a:rPr lang="en-US" sz="3400" kern="1200" dirty="0" err="1">
                <a:solidFill>
                  <a:schemeClr val="bg1"/>
                </a:solidFill>
                <a:latin typeface="+mj-lt"/>
                <a:ea typeface="+mj-ea"/>
                <a:cs typeface="+mj-cs"/>
              </a:rPr>
              <a:t>sentenza</a:t>
            </a:r>
            <a:r>
              <a:rPr lang="en-US" sz="3400" kern="1200" dirty="0">
                <a:solidFill>
                  <a:schemeClr val="bg1"/>
                </a:solidFill>
                <a:latin typeface="+mj-lt"/>
                <a:ea typeface="+mj-ea"/>
                <a:cs typeface="+mj-cs"/>
              </a:rPr>
              <a:t> del Consiglio di Stato.</a:t>
            </a:r>
          </a:p>
        </p:txBody>
      </p:sp>
      <p:sp>
        <p:nvSpPr>
          <p:cNvPr id="5" name="CasellaDiTesto 4">
            <a:extLst>
              <a:ext uri="{FF2B5EF4-FFF2-40B4-BE49-F238E27FC236}">
                <a16:creationId xmlns:a16="http://schemas.microsoft.com/office/drawing/2014/main" id="{74CB6DF7-F09F-6190-2BFC-0DEF6BFA2716}"/>
              </a:ext>
            </a:extLst>
          </p:cNvPr>
          <p:cNvSpPr txBox="1"/>
          <p:nvPr/>
        </p:nvSpPr>
        <p:spPr>
          <a:xfrm>
            <a:off x="6464409" y="2197386"/>
            <a:ext cx="4699459" cy="39031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solidFill>
                  <a:schemeClr val="bg1"/>
                </a:solidFill>
              </a:rPr>
              <a:t>A seguito della sentenza del Consiglio di Stato di novembre 2025, il self check-in negli affitti brevi in Italia resta possibile ma deve garantire l'identificazione "de visu" (in presenza o video) dell'ospite, vietando le procedure puramente automatizzate (es. solo key box o invio foto). </a:t>
            </a:r>
          </a:p>
          <a:p>
            <a:pPr indent="-228600">
              <a:lnSpc>
                <a:spcPct val="90000"/>
              </a:lnSpc>
              <a:spcAft>
                <a:spcPts val="600"/>
              </a:spcAft>
              <a:buFont typeface="Arial" panose="020B0604020202020204" pitchFamily="34" charset="0"/>
              <a:buChar char="•"/>
            </a:pPr>
            <a:r>
              <a:rPr lang="en-US" b="1">
                <a:solidFill>
                  <a:schemeClr val="bg1"/>
                </a:solidFill>
              </a:rPr>
              <a:t>È consentito l'uso di videochiamate in tempo reale, purché la verifica del documento avvenga simultaneamente all'accesso. </a:t>
            </a:r>
          </a:p>
        </p:txBody>
      </p:sp>
      <p:pic>
        <p:nvPicPr>
          <p:cNvPr id="4" name="Immagine 3">
            <a:extLst>
              <a:ext uri="{FF2B5EF4-FFF2-40B4-BE49-F238E27FC236}">
                <a16:creationId xmlns:a16="http://schemas.microsoft.com/office/drawing/2014/main" id="{C1C9F655-4CA2-A86C-2B2B-3A666312BF1D}"/>
              </a:ext>
            </a:extLst>
          </p:cNvPr>
          <p:cNvPicPr>
            <a:picLocks noChangeAspect="1"/>
          </p:cNvPicPr>
          <p:nvPr/>
        </p:nvPicPr>
        <p:blipFill>
          <a:blip r:embed="rId3"/>
          <a:stretch>
            <a:fillRect/>
          </a:stretch>
        </p:blipFill>
        <p:spPr>
          <a:xfrm>
            <a:off x="2066544" y="2800828"/>
            <a:ext cx="2819400" cy="2819400"/>
          </a:xfrm>
          <a:prstGeom prst="rect">
            <a:avLst/>
          </a:prstGeom>
        </p:spPr>
      </p:pic>
    </p:spTree>
    <p:extLst>
      <p:ext uri="{BB962C8B-B14F-4D97-AF65-F5344CB8AC3E}">
        <p14:creationId xmlns:p14="http://schemas.microsoft.com/office/powerpoint/2010/main" val="382867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0769DB3-B634-20BA-B05F-C05852475300}"/>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8" name="CasellaDiTesto 5">
            <a:extLst>
              <a:ext uri="{FF2B5EF4-FFF2-40B4-BE49-F238E27FC236}">
                <a16:creationId xmlns:a16="http://schemas.microsoft.com/office/drawing/2014/main" id="{94C19CBC-621F-553B-560E-5F20C3E44425}"/>
              </a:ext>
            </a:extLst>
          </p:cNvPr>
          <p:cNvGraphicFramePr/>
          <p:nvPr>
            <p:extLst>
              <p:ext uri="{D42A27DB-BD31-4B8C-83A1-F6EECF244321}">
                <p14:modId xmlns:p14="http://schemas.microsoft.com/office/powerpoint/2010/main" val="235021124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35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7A9FC64-B491-6DDD-6B45-F1999BA69110}"/>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dirty="0">
              <a:solidFill>
                <a:srgbClr val="FFFFFF"/>
              </a:solidFill>
              <a:latin typeface="+mj-lt"/>
              <a:ea typeface="+mj-ea"/>
              <a:cs typeface="+mj-cs"/>
            </a:endParaRPr>
          </a:p>
        </p:txBody>
      </p:sp>
      <p:graphicFrame>
        <p:nvGraphicFramePr>
          <p:cNvPr id="22" name="CasellaDiTesto 3">
            <a:extLst>
              <a:ext uri="{FF2B5EF4-FFF2-40B4-BE49-F238E27FC236}">
                <a16:creationId xmlns:a16="http://schemas.microsoft.com/office/drawing/2014/main" id="{17D59EAC-DC91-8BAF-292A-41C164174955}"/>
              </a:ext>
            </a:extLst>
          </p:cNvPr>
          <p:cNvGraphicFramePr/>
          <p:nvPr>
            <p:extLst>
              <p:ext uri="{D42A27DB-BD31-4B8C-83A1-F6EECF244321}">
                <p14:modId xmlns:p14="http://schemas.microsoft.com/office/powerpoint/2010/main" val="27244767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79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3587E-4176-2969-A3E6-56BA764FD7AE}"/>
              </a:ext>
            </a:extLst>
          </p:cNvPr>
          <p:cNvSpPr>
            <a:spLocks noGrp="1"/>
          </p:cNvSpPr>
          <p:nvPr>
            <p:ph type="title"/>
          </p:nvPr>
        </p:nvSpPr>
        <p:spPr/>
        <p:txBody>
          <a:bodyPr/>
          <a:lstStyle/>
          <a:p>
            <a:endParaRPr lang="it-IT" dirty="0"/>
          </a:p>
        </p:txBody>
      </p:sp>
      <p:sp>
        <p:nvSpPr>
          <p:cNvPr id="4" name="CasellaDiTesto 3">
            <a:extLst>
              <a:ext uri="{FF2B5EF4-FFF2-40B4-BE49-F238E27FC236}">
                <a16:creationId xmlns:a16="http://schemas.microsoft.com/office/drawing/2014/main" id="{F55BABF0-B0CE-E66B-2873-1E6E9F9EC5AB}"/>
              </a:ext>
            </a:extLst>
          </p:cNvPr>
          <p:cNvSpPr txBox="1"/>
          <p:nvPr/>
        </p:nvSpPr>
        <p:spPr>
          <a:xfrm>
            <a:off x="1828800" y="2967335"/>
            <a:ext cx="9525000" cy="1200329"/>
          </a:xfrm>
          <a:prstGeom prst="rect">
            <a:avLst/>
          </a:prstGeom>
          <a:noFill/>
        </p:spPr>
        <p:txBody>
          <a:bodyPr wrap="square">
            <a:spAutoFit/>
          </a:bodyPr>
          <a:lstStyle/>
          <a:p>
            <a:r>
              <a:rPr lang="it-IT" sz="2400" b="1" dirty="0"/>
              <a:t>Regolamento UE: Dal 20 maggio 2026, le piattaforme (Airbnb, Booking) dovranno condividere dati dettagliati sulle prenotazioni con le autorità per combattere l'evasione.</a:t>
            </a:r>
          </a:p>
        </p:txBody>
      </p:sp>
    </p:spTree>
    <p:extLst>
      <p:ext uri="{BB962C8B-B14F-4D97-AF65-F5344CB8AC3E}">
        <p14:creationId xmlns:p14="http://schemas.microsoft.com/office/powerpoint/2010/main" val="402693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5349EBF-8CBD-CE1A-6250-53D9CB668C9D}"/>
              </a:ext>
            </a:extLst>
          </p:cNvPr>
          <p:cNvSpPr>
            <a:spLocks noGrp="1"/>
          </p:cNvSpPr>
          <p:nvPr>
            <p:ph type="ctrTitle"/>
          </p:nvPr>
        </p:nvSpPr>
        <p:spPr>
          <a:xfrm>
            <a:off x="1127208" y="857251"/>
            <a:ext cx="4747280" cy="3098061"/>
          </a:xfrm>
        </p:spPr>
        <p:txBody>
          <a:bodyPr anchor="b">
            <a:normAutofit/>
          </a:bodyPr>
          <a:lstStyle/>
          <a:p>
            <a:pPr algn="l"/>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br>
              <a:rPr lang="it-IT" sz="3000">
                <a:solidFill>
                  <a:srgbClr val="FFFFFF"/>
                </a:solidFill>
              </a:rPr>
            </a:br>
            <a:r>
              <a:rPr lang="it-IT" sz="3000">
                <a:solidFill>
                  <a:srgbClr val="FFFFFF"/>
                </a:solidFill>
              </a:rPr>
              <a:t>Requisiti di sicurezza.</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27E6A90C-2A18-4DED-38A0-AB09D4C9C1CB}"/>
              </a:ext>
            </a:extLst>
          </p:cNvPr>
          <p:cNvSpPr>
            <a:spLocks noGrp="1"/>
          </p:cNvSpPr>
          <p:nvPr>
            <p:ph type="subTitle" idx="1"/>
          </p:nvPr>
        </p:nvSpPr>
        <p:spPr>
          <a:xfrm>
            <a:off x="1127208" y="4756265"/>
            <a:ext cx="4393278" cy="1244483"/>
          </a:xfrm>
        </p:spPr>
        <p:txBody>
          <a:bodyPr anchor="t">
            <a:normAutofit/>
          </a:bodyPr>
          <a:lstStyle/>
          <a:p>
            <a:pPr algn="l"/>
            <a:endParaRPr lang="it-IT">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DD79754F-7837-5300-1822-B00744D5C88B}"/>
              </a:ext>
            </a:extLst>
          </p:cNvPr>
          <p:cNvPicPr>
            <a:picLocks noChangeAspect="1"/>
          </p:cNvPicPr>
          <p:nvPr/>
        </p:nvPicPr>
        <p:blipFill>
          <a:blip r:embed="rId2"/>
          <a:stretch>
            <a:fillRect/>
          </a:stretch>
        </p:blipFill>
        <p:spPr>
          <a:xfrm>
            <a:off x="6920559" y="2385066"/>
            <a:ext cx="3737164" cy="2102154"/>
          </a:xfrm>
          <a:prstGeom prst="rect">
            <a:avLst/>
          </a:prstGeom>
        </p:spPr>
      </p:pic>
    </p:spTree>
    <p:extLst>
      <p:ext uri="{BB962C8B-B14F-4D97-AF65-F5344CB8AC3E}">
        <p14:creationId xmlns:p14="http://schemas.microsoft.com/office/powerpoint/2010/main" val="145731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1C3A6-62C5-F41B-4B5E-DF3CC8C8E16A}"/>
              </a:ext>
            </a:extLst>
          </p:cNvPr>
          <p:cNvSpPr>
            <a:spLocks noGrp="1"/>
          </p:cNvSpPr>
          <p:nvPr>
            <p:ph type="title"/>
          </p:nvPr>
        </p:nvSpPr>
        <p:spPr>
          <a:xfrm>
            <a:off x="838200" y="365125"/>
            <a:ext cx="10515600" cy="296356"/>
          </a:xfrm>
        </p:spPr>
        <p:txBody>
          <a:bodyPr>
            <a:normAutofit fontScale="90000"/>
          </a:bodyPr>
          <a:lstStyle/>
          <a:p>
            <a:endParaRPr lang="it-IT" dirty="0"/>
          </a:p>
        </p:txBody>
      </p:sp>
      <p:sp>
        <p:nvSpPr>
          <p:cNvPr id="6" name="CasellaDiTesto 5">
            <a:extLst>
              <a:ext uri="{FF2B5EF4-FFF2-40B4-BE49-F238E27FC236}">
                <a16:creationId xmlns:a16="http://schemas.microsoft.com/office/drawing/2014/main" id="{80904015-FD16-0D4E-2718-BA0D940B6CD9}"/>
              </a:ext>
            </a:extLst>
          </p:cNvPr>
          <p:cNvSpPr txBox="1"/>
          <p:nvPr/>
        </p:nvSpPr>
        <p:spPr>
          <a:xfrm>
            <a:off x="1021404" y="1305342"/>
            <a:ext cx="9941667" cy="4524315"/>
          </a:xfrm>
          <a:prstGeom prst="rect">
            <a:avLst/>
          </a:prstGeom>
          <a:noFill/>
        </p:spPr>
        <p:txBody>
          <a:bodyPr wrap="square">
            <a:spAutoFit/>
          </a:bodyPr>
          <a:lstStyle/>
          <a:p>
            <a:pPr algn="just"/>
            <a:r>
              <a:rPr lang="it-IT" sz="2400"/>
              <a:t>Le strutture turistico-ricettive di cui alla presente legge sono munite dei requisiti di sicurezza degli impianti, come prescritti dalla normativa statale e regionale vigente. </a:t>
            </a:r>
          </a:p>
          <a:p>
            <a:pPr algn="just"/>
            <a:r>
              <a:rPr lang="it-IT" sz="2400"/>
              <a:t>In ogni caso tutte le strutture turistico-ricettive di cui alla presente legge sono dotate di dispositivi per la rilevazione di gas combustibili e del monossido di carbonio funzionanti nonché di estintori portatili a norma di legge da ubicare in posizioni accessibili e visibili, in particolare in prossimità degli accessi e in vicinanza delle aree di maggior pericolo e, in ogni caso, da installare in ragione di uno ogni 200 metri quadrati di pavimento, o frazione, con un minimo di un estintore per piano. Per la tipologia di estintori si fa riferimento alle indicazioni contenute al punto 4.4 dell'Allegato I al decreto del Ministro dell'interno 3 settembre 2021.</a:t>
            </a:r>
            <a:endParaRPr lang="it-IT" sz="2400" dirty="0"/>
          </a:p>
        </p:txBody>
      </p:sp>
    </p:spTree>
    <p:extLst>
      <p:ext uri="{BB962C8B-B14F-4D97-AF65-F5344CB8AC3E}">
        <p14:creationId xmlns:p14="http://schemas.microsoft.com/office/powerpoint/2010/main" val="165992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7671ECF-3D9D-B24F-2AA3-1CA9DAC123E2}"/>
              </a:ext>
            </a:extLst>
          </p:cNvPr>
          <p:cNvPicPr>
            <a:picLocks noChangeAspect="1"/>
          </p:cNvPicPr>
          <p:nvPr/>
        </p:nvPicPr>
        <p:blipFill>
          <a:blip r:embed="rId2">
            <a:duotone>
              <a:schemeClr val="bg2">
                <a:shade val="45000"/>
                <a:satMod val="135000"/>
              </a:schemeClr>
              <a:prstClr val="white"/>
            </a:duotone>
          </a:blip>
          <a:srcRect t="12256" b="3157"/>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4C9CBF01-4827-1F60-CFEF-F7750F0B304F}"/>
              </a:ext>
            </a:extLst>
          </p:cNvPr>
          <p:cNvSpPr>
            <a:spLocks noGrp="1"/>
          </p:cNvSpPr>
          <p:nvPr>
            <p:ph type="title"/>
          </p:nvPr>
        </p:nvSpPr>
        <p:spPr>
          <a:xfrm>
            <a:off x="838200" y="365125"/>
            <a:ext cx="10515600" cy="1325563"/>
          </a:xfrm>
        </p:spPr>
        <p:txBody>
          <a:bodyPr vert="horz" lIns="91440" tIns="45720" rIns="91440" bIns="45720" rtlCol="0" anchor="ctr">
            <a:normAutofit/>
          </a:bodyPr>
          <a:lstStyle/>
          <a:p>
            <a:endParaRPr lang="en-US"/>
          </a:p>
        </p:txBody>
      </p:sp>
      <p:graphicFrame>
        <p:nvGraphicFramePr>
          <p:cNvPr id="6" name="CasellaDiTesto 2">
            <a:extLst>
              <a:ext uri="{FF2B5EF4-FFF2-40B4-BE49-F238E27FC236}">
                <a16:creationId xmlns:a16="http://schemas.microsoft.com/office/drawing/2014/main" id="{7073FA4C-7D93-FD32-1E92-9038A01BED2C}"/>
              </a:ext>
            </a:extLst>
          </p:cNvPr>
          <p:cNvGraphicFramePr/>
          <p:nvPr>
            <p:extLst>
              <p:ext uri="{D42A27DB-BD31-4B8C-83A1-F6EECF244321}">
                <p14:modId xmlns:p14="http://schemas.microsoft.com/office/powerpoint/2010/main" val="828660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69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63DB23-414F-B2BF-3F77-2684CBA9A8A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9AE1DF6-BC1F-0AF6-0302-E252A7CF8831}"/>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6" name="CasellaDiTesto 3">
            <a:extLst>
              <a:ext uri="{FF2B5EF4-FFF2-40B4-BE49-F238E27FC236}">
                <a16:creationId xmlns:a16="http://schemas.microsoft.com/office/drawing/2014/main" id="{559C2711-024B-4AD5-4E43-0E8FA5A1D973}"/>
              </a:ext>
            </a:extLst>
          </p:cNvPr>
          <p:cNvGraphicFramePr/>
          <p:nvPr>
            <p:extLst>
              <p:ext uri="{D42A27DB-BD31-4B8C-83A1-F6EECF244321}">
                <p14:modId xmlns:p14="http://schemas.microsoft.com/office/powerpoint/2010/main" val="272345223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6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70B544-5448-F2D2-0A18-578BD001B5B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endParaRPr lang="en-US" sz="4800" kern="120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3" name="CasellaDiTesto 3">
            <a:extLst>
              <a:ext uri="{FF2B5EF4-FFF2-40B4-BE49-F238E27FC236}">
                <a16:creationId xmlns:a16="http://schemas.microsoft.com/office/drawing/2014/main" id="{B39B1A61-288E-EE03-E8B3-F7215FD52F43}"/>
              </a:ext>
            </a:extLst>
          </p:cNvPr>
          <p:cNvGraphicFramePr/>
          <p:nvPr>
            <p:extLst>
              <p:ext uri="{D42A27DB-BD31-4B8C-83A1-F6EECF244321}">
                <p14:modId xmlns:p14="http://schemas.microsoft.com/office/powerpoint/2010/main" val="327663531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349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929BE75-264D-D335-2110-83DB52C027B7}"/>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935D0B9-1D78-3A28-4042-D9E54A899567}"/>
              </a:ext>
            </a:extLst>
          </p:cNvPr>
          <p:cNvSpPr>
            <a:spLocks noGrp="1"/>
          </p:cNvSpPr>
          <p:nvPr>
            <p:ph type="title"/>
          </p:nvPr>
        </p:nvSpPr>
        <p:spPr>
          <a:xfrm>
            <a:off x="838200" y="365125"/>
            <a:ext cx="10515600" cy="1325563"/>
          </a:xfrm>
        </p:spPr>
        <p:txBody>
          <a:bodyPr vert="horz" lIns="91440" tIns="45720" rIns="91440" bIns="45720" rtlCol="0" anchor="ctr">
            <a:normAutofit/>
          </a:bodyPr>
          <a:lstStyle/>
          <a:p>
            <a:endParaRPr lang="en-US" dirty="0"/>
          </a:p>
        </p:txBody>
      </p:sp>
      <p:graphicFrame>
        <p:nvGraphicFramePr>
          <p:cNvPr id="6" name="CasellaDiTesto 3">
            <a:extLst>
              <a:ext uri="{FF2B5EF4-FFF2-40B4-BE49-F238E27FC236}">
                <a16:creationId xmlns:a16="http://schemas.microsoft.com/office/drawing/2014/main" id="{BA039F71-0CCF-3E35-72E3-5F747E3F9693}"/>
              </a:ext>
            </a:extLst>
          </p:cNvPr>
          <p:cNvGraphicFramePr/>
          <p:nvPr>
            <p:extLst>
              <p:ext uri="{D42A27DB-BD31-4B8C-83A1-F6EECF244321}">
                <p14:modId xmlns:p14="http://schemas.microsoft.com/office/powerpoint/2010/main" val="39283735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6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EDD530C-B78D-98EC-6891-F1548F7FB129}"/>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6" name="CasellaDiTesto 3">
            <a:extLst>
              <a:ext uri="{FF2B5EF4-FFF2-40B4-BE49-F238E27FC236}">
                <a16:creationId xmlns:a16="http://schemas.microsoft.com/office/drawing/2014/main" id="{B01022DF-8079-1EBC-D48A-5E83AA50A0AC}"/>
              </a:ext>
            </a:extLst>
          </p:cNvPr>
          <p:cNvGraphicFramePr/>
          <p:nvPr>
            <p:extLst>
              <p:ext uri="{D42A27DB-BD31-4B8C-83A1-F6EECF244321}">
                <p14:modId xmlns:p14="http://schemas.microsoft.com/office/powerpoint/2010/main" val="16021443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53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1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2" name="Rectangle 1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1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B86BC4BB-E664-0819-7FF2-B0619CFF2FE4}"/>
              </a:ext>
            </a:extLst>
          </p:cNvPr>
          <p:cNvSpPr>
            <a:spLocks noGrp="1"/>
          </p:cNvSpPr>
          <p:nvPr>
            <p:ph type="title"/>
          </p:nvPr>
        </p:nvSpPr>
        <p:spPr>
          <a:xfrm>
            <a:off x="1143000" y="1676400"/>
            <a:ext cx="3810000" cy="3505200"/>
          </a:xfrm>
        </p:spPr>
        <p:txBody>
          <a:bodyPr vert="horz" lIns="91440" tIns="45720" rIns="91440" bIns="45720" rtlCol="0" anchor="t">
            <a:normAutofit/>
          </a:bodyPr>
          <a:lstStyle/>
          <a:p>
            <a:endParaRPr lang="en-US" sz="4000" kern="1200">
              <a:solidFill>
                <a:schemeClr val="tx1"/>
              </a:solidFill>
              <a:latin typeface="+mj-lt"/>
              <a:ea typeface="+mj-ea"/>
              <a:cs typeface="+mj-cs"/>
            </a:endParaRPr>
          </a:p>
        </p:txBody>
      </p:sp>
      <p:sp>
        <p:nvSpPr>
          <p:cNvPr id="4" name="CasellaDiTesto 3">
            <a:extLst>
              <a:ext uri="{FF2B5EF4-FFF2-40B4-BE49-F238E27FC236}">
                <a16:creationId xmlns:a16="http://schemas.microsoft.com/office/drawing/2014/main" id="{868ADDE0-CBDE-AF40-974F-CF1E81C169D2}"/>
              </a:ext>
            </a:extLst>
          </p:cNvPr>
          <p:cNvSpPr txBox="1"/>
          <p:nvPr/>
        </p:nvSpPr>
        <p:spPr>
          <a:xfrm>
            <a:off x="5181604" y="1676400"/>
            <a:ext cx="5638796"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solidFill>
                  <a:schemeClr val="tx1">
                    <a:alpha val="55000"/>
                  </a:schemeClr>
                </a:solidFill>
              </a:rPr>
              <a:t>Queste regole si applicano a tutte le locazioni brevi, colmando un vuoto normativo che in precedenza non equiparava del tutto le case vacanza alle strutture ricettive classiche in materia di sicurezza. </a:t>
            </a:r>
          </a:p>
        </p:txBody>
      </p:sp>
    </p:spTree>
    <p:extLst>
      <p:ext uri="{BB962C8B-B14F-4D97-AF65-F5344CB8AC3E}">
        <p14:creationId xmlns:p14="http://schemas.microsoft.com/office/powerpoint/2010/main" val="143103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2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c 3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Oval 3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B517CE-6100-2C37-DE60-9C8868A2695A}"/>
              </a:ext>
            </a:extLst>
          </p:cNvPr>
          <p:cNvSpPr>
            <a:spLocks noGrp="1"/>
          </p:cNvSpPr>
          <p:nvPr>
            <p:ph type="title"/>
          </p:nvPr>
        </p:nvSpPr>
        <p:spPr>
          <a:xfrm>
            <a:off x="838200" y="647593"/>
            <a:ext cx="4467792" cy="3060541"/>
          </a:xfrm>
        </p:spPr>
        <p:txBody>
          <a:bodyPr vert="horz" lIns="91440" tIns="45720" rIns="91440" bIns="45720" rtlCol="0" anchor="b">
            <a:normAutofit fontScale="90000"/>
          </a:bodyPr>
          <a:lstStyle/>
          <a:p>
            <a:pPr algn="ctr"/>
            <a:br>
              <a:rPr lang="en-US" sz="1500" kern="1200" dirty="0">
                <a:solidFill>
                  <a:srgbClr val="FFFFFF"/>
                </a:solidFill>
                <a:latin typeface="+mj-lt"/>
                <a:ea typeface="+mj-ea"/>
                <a:cs typeface="+mj-cs"/>
              </a:rPr>
            </a:br>
            <a:r>
              <a:rPr lang="en-US" sz="1500" kern="1200" dirty="0">
                <a:solidFill>
                  <a:srgbClr val="FFFFFF"/>
                </a:solidFill>
                <a:latin typeface="+mj-lt"/>
                <a:ea typeface="+mj-ea"/>
                <a:cs typeface="+mj-cs"/>
              </a:rPr>
              <a:t>                                         SCIA ( SANZIONI)</a:t>
            </a: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Sprovvisto</a:t>
            </a:r>
            <a:r>
              <a:rPr lang="en-US" sz="3100" kern="1200" dirty="0">
                <a:solidFill>
                  <a:srgbClr val="FFFFFF"/>
                </a:solidFill>
                <a:latin typeface="+mj-lt"/>
                <a:ea typeface="+mj-ea"/>
                <a:cs typeface="+mj-cs"/>
              </a:rPr>
              <a:t> di </a:t>
            </a:r>
            <a:r>
              <a:rPr lang="en-US" sz="3100" kern="1200" dirty="0" err="1">
                <a:solidFill>
                  <a:srgbClr val="FFFFFF"/>
                </a:solidFill>
                <a:latin typeface="+mj-lt"/>
                <a:ea typeface="+mj-ea"/>
                <a:cs typeface="+mj-cs"/>
              </a:rPr>
              <a:t>scia</a:t>
            </a:r>
            <a:r>
              <a:rPr lang="en-US" sz="3100" kern="1200" dirty="0">
                <a:solidFill>
                  <a:srgbClr val="FFFFFF"/>
                </a:solidFill>
                <a:latin typeface="+mj-lt"/>
                <a:ea typeface="+mj-ea"/>
                <a:cs typeface="+mj-cs"/>
              </a:rPr>
              <a:t> ( </a:t>
            </a:r>
            <a:r>
              <a:rPr lang="en-US" sz="3100" kern="1200" dirty="0" err="1">
                <a:solidFill>
                  <a:srgbClr val="FFFFFF"/>
                </a:solidFill>
                <a:latin typeface="+mj-lt"/>
                <a:ea typeface="+mj-ea"/>
                <a:cs typeface="+mj-cs"/>
              </a:rPr>
              <a:t>sanzione</a:t>
            </a:r>
            <a:r>
              <a:rPr lang="en-US" sz="3100" kern="1200" dirty="0">
                <a:solidFill>
                  <a:srgbClr val="FFFFFF"/>
                </a:solidFill>
                <a:latin typeface="+mj-lt"/>
                <a:ea typeface="+mj-ea"/>
                <a:cs typeface="+mj-cs"/>
              </a:rPr>
              <a:t>)</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L. R 6/25</a:t>
            </a:r>
            <a:br>
              <a:rPr lang="en-US" sz="3100" kern="1200" dirty="0">
                <a:solidFill>
                  <a:srgbClr val="FFFFFF"/>
                </a:solidFill>
                <a:latin typeface="+mj-lt"/>
                <a:ea typeface="+mj-ea"/>
                <a:cs typeface="+mj-cs"/>
              </a:rPr>
            </a:br>
            <a:r>
              <a:rPr lang="en-US" sz="3100" kern="1200" dirty="0" err="1">
                <a:solidFill>
                  <a:srgbClr val="FFFFFF"/>
                </a:solidFill>
                <a:latin typeface="+mj-lt"/>
                <a:ea typeface="+mj-ea"/>
                <a:cs typeface="+mj-cs"/>
              </a:rPr>
              <a:t>Violazione</a:t>
            </a:r>
            <a:r>
              <a:rPr lang="en-US" sz="3100" kern="1200" dirty="0">
                <a:solidFill>
                  <a:srgbClr val="FFFFFF"/>
                </a:solidFill>
                <a:latin typeface="+mj-lt"/>
                <a:ea typeface="+mj-ea"/>
                <a:cs typeface="+mj-cs"/>
              </a:rPr>
              <a:t> : art 9 </a:t>
            </a:r>
            <a:br>
              <a:rPr lang="en-US" sz="3100" kern="1200" dirty="0">
                <a:solidFill>
                  <a:srgbClr val="FFFFFF"/>
                </a:solidFill>
                <a:latin typeface="+mj-lt"/>
                <a:ea typeface="+mj-ea"/>
                <a:cs typeface="+mj-cs"/>
              </a:rPr>
            </a:br>
            <a:r>
              <a:rPr lang="en-US" sz="3100" kern="1200" dirty="0" err="1">
                <a:solidFill>
                  <a:srgbClr val="FFFFFF"/>
                </a:solidFill>
                <a:latin typeface="+mj-lt"/>
                <a:ea typeface="+mj-ea"/>
                <a:cs typeface="+mj-cs"/>
              </a:rPr>
              <a:t>sanzione</a:t>
            </a:r>
            <a:r>
              <a:rPr lang="en-US" sz="3100" kern="1200" dirty="0">
                <a:solidFill>
                  <a:srgbClr val="FFFFFF"/>
                </a:solidFill>
                <a:latin typeface="+mj-lt"/>
                <a:ea typeface="+mj-ea"/>
                <a:cs typeface="+mj-cs"/>
              </a:rPr>
              <a:t>: ex art. 38 comma 6 </a:t>
            </a:r>
            <a:br>
              <a:rPr lang="en-US" sz="3100" kern="1200" dirty="0">
                <a:solidFill>
                  <a:srgbClr val="FFFFFF"/>
                </a:solidFill>
                <a:latin typeface="+mj-lt"/>
                <a:ea typeface="+mj-ea"/>
                <a:cs typeface="+mj-cs"/>
              </a:rPr>
            </a:br>
            <a:r>
              <a:rPr lang="en-US" sz="3100" kern="1200" dirty="0" err="1">
                <a:solidFill>
                  <a:srgbClr val="FFFFFF"/>
                </a:solidFill>
                <a:latin typeface="+mj-lt"/>
                <a:ea typeface="+mj-ea"/>
                <a:cs typeface="+mj-cs"/>
              </a:rPr>
              <a:t>Importo</a:t>
            </a:r>
            <a:r>
              <a:rPr lang="en-US" sz="3100" kern="1200" dirty="0">
                <a:solidFill>
                  <a:srgbClr val="FFFFFF"/>
                </a:solidFill>
                <a:latin typeface="+mj-lt"/>
                <a:ea typeface="+mj-ea"/>
                <a:cs typeface="+mj-cs"/>
              </a:rPr>
              <a:t> 1.032.00   a 6.000.00</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2.000.00</a:t>
            </a:r>
            <a:endParaRPr lang="en-US" sz="1500" kern="1200" dirty="0">
              <a:solidFill>
                <a:srgbClr val="FFFFFF"/>
              </a:solidFill>
              <a:latin typeface="+mj-lt"/>
              <a:ea typeface="+mj-ea"/>
              <a:cs typeface="+mj-cs"/>
            </a:endParaRPr>
          </a:p>
        </p:txBody>
      </p:sp>
      <p:pic>
        <p:nvPicPr>
          <p:cNvPr id="6" name="Graphic 5" descr="Martelletto">
            <a:extLst>
              <a:ext uri="{FF2B5EF4-FFF2-40B4-BE49-F238E27FC236}">
                <a16:creationId xmlns:a16="http://schemas.microsoft.com/office/drawing/2014/main" id="{32CD8313-9920-C447-DEFE-6C904F67B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62152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127A3-F674-6766-446A-E3331CF94C1C}"/>
              </a:ext>
            </a:extLst>
          </p:cNvPr>
          <p:cNvSpPr>
            <a:spLocks noGrp="1"/>
          </p:cNvSpPr>
          <p:nvPr>
            <p:ph type="title"/>
          </p:nvPr>
        </p:nvSpPr>
        <p:spPr/>
        <p:txBody>
          <a:bodyPr/>
          <a:lstStyle/>
          <a:p>
            <a:endParaRPr lang="it-IT"/>
          </a:p>
        </p:txBody>
      </p:sp>
      <p:sp>
        <p:nvSpPr>
          <p:cNvPr id="4" name="CasellaDiTesto 3">
            <a:extLst>
              <a:ext uri="{FF2B5EF4-FFF2-40B4-BE49-F238E27FC236}">
                <a16:creationId xmlns:a16="http://schemas.microsoft.com/office/drawing/2014/main" id="{E0822958-1E1D-896D-548A-5F39BB7995DC}"/>
              </a:ext>
            </a:extLst>
          </p:cNvPr>
          <p:cNvSpPr txBox="1"/>
          <p:nvPr/>
        </p:nvSpPr>
        <p:spPr>
          <a:xfrm>
            <a:off x="1789889" y="2551837"/>
            <a:ext cx="9396920" cy="2677656"/>
          </a:xfrm>
          <a:prstGeom prst="rect">
            <a:avLst/>
          </a:prstGeom>
          <a:noFill/>
        </p:spPr>
        <p:txBody>
          <a:bodyPr wrap="square">
            <a:spAutoFit/>
          </a:bodyPr>
          <a:lstStyle/>
          <a:p>
            <a:r>
              <a:rPr lang="it-IT" sz="2800" dirty="0"/>
              <a:t>L'art. 180 del D.L. n. 34/2020 ("Decreto Rilancio") ha istituito un fondo di 100 milioni di euro per il ristoro ai Comuni delle minori entrate dell'imposta di soggiorno nel 2020.</a:t>
            </a:r>
          </a:p>
          <a:p>
            <a:r>
              <a:rPr lang="it-IT" sz="2800" dirty="0"/>
              <a:t> Inoltre, ha introdotto la qualifica di responsabile del pagamento per i gestori di strutture ricettive, con obbligo di dichiarazione telematica annuale. </a:t>
            </a:r>
          </a:p>
        </p:txBody>
      </p:sp>
    </p:spTree>
    <p:extLst>
      <p:ext uri="{BB962C8B-B14F-4D97-AF65-F5344CB8AC3E}">
        <p14:creationId xmlns:p14="http://schemas.microsoft.com/office/powerpoint/2010/main" val="223647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81269F-719A-7DFA-B7F9-DA466C0ADA3E}"/>
              </a:ext>
            </a:extLst>
          </p:cNvPr>
          <p:cNvSpPr>
            <a:spLocks noGrp="1"/>
          </p:cNvSpPr>
          <p:nvPr>
            <p:ph type="title"/>
          </p:nvPr>
        </p:nvSpPr>
        <p:spPr>
          <a:xfrm>
            <a:off x="1156851" y="637762"/>
            <a:ext cx="9888496" cy="900131"/>
          </a:xfrm>
        </p:spPr>
        <p:txBody>
          <a:bodyPr anchor="t">
            <a:normAutofit/>
          </a:bodyPr>
          <a:lstStyle/>
          <a:p>
            <a:r>
              <a:rPr lang="it-IT" sz="4000" dirty="0">
                <a:solidFill>
                  <a:schemeClr val="bg1"/>
                </a:solidFill>
              </a:rPr>
              <a:t>                          ART 7 BIS  D.LGS 267/00</a:t>
            </a:r>
          </a:p>
        </p:txBody>
      </p:sp>
      <p:sp>
        <p:nvSpPr>
          <p:cNvPr id="31" name="Rectangle 3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egnaposto contenuto 2">
            <a:extLst>
              <a:ext uri="{FF2B5EF4-FFF2-40B4-BE49-F238E27FC236}">
                <a16:creationId xmlns:a16="http://schemas.microsoft.com/office/drawing/2014/main" id="{9F0422A9-8E59-5FEC-DAD2-99B4D5E1816E}"/>
              </a:ext>
            </a:extLst>
          </p:cNvPr>
          <p:cNvSpPr>
            <a:spLocks noGrp="1"/>
          </p:cNvSpPr>
          <p:nvPr>
            <p:ph idx="1"/>
          </p:nvPr>
        </p:nvSpPr>
        <p:spPr>
          <a:xfrm>
            <a:off x="1155548" y="2217343"/>
            <a:ext cx="9880893" cy="3959619"/>
          </a:xfrm>
        </p:spPr>
        <p:txBody>
          <a:bodyPr>
            <a:normAutofit/>
          </a:bodyPr>
          <a:lstStyle/>
          <a:p>
            <a:endParaRPr lang="it-IT" sz="2400" dirty="0"/>
          </a:p>
          <a:p>
            <a:r>
              <a:rPr lang="it-IT" sz="2400" dirty="0"/>
              <a:t>L'art. 7-bis del TUEL (</a:t>
            </a:r>
            <a:r>
              <a:rPr lang="it-IT" sz="2400" dirty="0" err="1"/>
              <a:t>D.Lgs.</a:t>
            </a:r>
            <a:r>
              <a:rPr lang="it-IT" sz="2400" dirty="0"/>
              <a:t> 267/2000) disciplina le sanzioni amministrative per le violazioni di regolamenti e ordinanze comunali/provinciali.</a:t>
            </a:r>
          </a:p>
          <a:p>
            <a:endParaRPr lang="it-IT" sz="2400" dirty="0"/>
          </a:p>
          <a:p>
            <a:r>
              <a:rPr lang="it-IT" sz="2400" dirty="0"/>
              <a:t> Salvo diversa disposizione di legge, prevede una sanzione pecuniaria da €25 a €500 per inosservanza dei regolamenti, applicabile anche alle ordinanze del Sindaco,  nel rispetto della  L. 689/1981.</a:t>
            </a:r>
          </a:p>
          <a:p>
            <a:pPr marL="0" indent="0">
              <a:buNone/>
            </a:pPr>
            <a:endParaRPr lang="it-IT" sz="2400" dirty="0"/>
          </a:p>
          <a:p>
            <a:endParaRPr lang="it-IT" sz="2400" dirty="0"/>
          </a:p>
        </p:txBody>
      </p:sp>
    </p:spTree>
    <p:extLst>
      <p:ext uri="{BB962C8B-B14F-4D97-AF65-F5344CB8AC3E}">
        <p14:creationId xmlns:p14="http://schemas.microsoft.com/office/powerpoint/2010/main" val="298637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4C2A-DD1E-CDC7-7410-93155143F8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1DE0B55-7C7E-FFB1-1CDF-595FEDF6959B}"/>
              </a:ext>
            </a:extLst>
          </p:cNvPr>
          <p:cNvSpPr>
            <a:spLocks noGrp="1"/>
          </p:cNvSpPr>
          <p:nvPr>
            <p:ph type="title"/>
          </p:nvPr>
        </p:nvSpPr>
        <p:spPr/>
        <p:txBody>
          <a:bodyPr>
            <a:normAutofit fontScale="90000"/>
          </a:bodyPr>
          <a:lstStyle/>
          <a:p>
            <a:r>
              <a:rPr lang="it-IT" dirty="0"/>
              <a:t>                 </a:t>
            </a:r>
            <a:br>
              <a:rPr lang="it-IT" dirty="0"/>
            </a:br>
            <a:br>
              <a:rPr lang="it-IT" dirty="0"/>
            </a:br>
            <a:br>
              <a:rPr lang="it-IT" dirty="0"/>
            </a:br>
            <a:br>
              <a:rPr lang="it-IT" dirty="0"/>
            </a:br>
            <a:br>
              <a:rPr lang="it-IT" dirty="0"/>
            </a:br>
            <a:br>
              <a:rPr lang="it-IT" dirty="0"/>
            </a:br>
            <a:br>
              <a:rPr lang="it-IT" dirty="0"/>
            </a:br>
            <a:r>
              <a:rPr lang="it-IT" dirty="0"/>
              <a:t>                  </a:t>
            </a:r>
            <a:r>
              <a:rPr lang="it-IT" dirty="0">
                <a:highlight>
                  <a:srgbClr val="FFFF00"/>
                </a:highlight>
              </a:rPr>
              <a:t>Grazie per la cortese attenzione</a:t>
            </a:r>
          </a:p>
        </p:txBody>
      </p:sp>
      <p:pic>
        <p:nvPicPr>
          <p:cNvPr id="3" name="Immagine 2">
            <a:extLst>
              <a:ext uri="{FF2B5EF4-FFF2-40B4-BE49-F238E27FC236}">
                <a16:creationId xmlns:a16="http://schemas.microsoft.com/office/drawing/2014/main" id="{2B46155B-4445-EC85-77D3-10CE695D7A9E}"/>
              </a:ext>
            </a:extLst>
          </p:cNvPr>
          <p:cNvPicPr>
            <a:picLocks noChangeAspect="1"/>
          </p:cNvPicPr>
          <p:nvPr/>
        </p:nvPicPr>
        <p:blipFill>
          <a:blip r:embed="rId2"/>
          <a:stretch>
            <a:fillRect/>
          </a:stretch>
        </p:blipFill>
        <p:spPr>
          <a:xfrm>
            <a:off x="2460900" y="3637503"/>
            <a:ext cx="2643662" cy="1872895"/>
          </a:xfrm>
          <a:prstGeom prst="rect">
            <a:avLst/>
          </a:prstGeom>
        </p:spPr>
      </p:pic>
      <p:pic>
        <p:nvPicPr>
          <p:cNvPr id="4" name="Immagine 3">
            <a:extLst>
              <a:ext uri="{FF2B5EF4-FFF2-40B4-BE49-F238E27FC236}">
                <a16:creationId xmlns:a16="http://schemas.microsoft.com/office/drawing/2014/main" id="{BDF1D0E8-F9DE-3374-CC14-7CBCD84503E9}"/>
              </a:ext>
            </a:extLst>
          </p:cNvPr>
          <p:cNvPicPr>
            <a:picLocks noChangeAspect="1"/>
          </p:cNvPicPr>
          <p:nvPr/>
        </p:nvPicPr>
        <p:blipFill>
          <a:blip r:embed="rId3"/>
          <a:stretch>
            <a:fillRect/>
          </a:stretch>
        </p:blipFill>
        <p:spPr>
          <a:xfrm>
            <a:off x="8153788" y="4086227"/>
            <a:ext cx="1109568" cy="975445"/>
          </a:xfrm>
          <a:prstGeom prst="rect">
            <a:avLst/>
          </a:prstGeom>
        </p:spPr>
      </p:pic>
    </p:spTree>
    <p:extLst>
      <p:ext uri="{BB962C8B-B14F-4D97-AF65-F5344CB8AC3E}">
        <p14:creationId xmlns:p14="http://schemas.microsoft.com/office/powerpoint/2010/main" val="55716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BF658-FF52-C80D-356C-2BB34BD0A617}"/>
              </a:ext>
            </a:extLst>
          </p:cNvPr>
          <p:cNvSpPr>
            <a:spLocks noGrp="1"/>
          </p:cNvSpPr>
          <p:nvPr>
            <p:ph type="title"/>
          </p:nvPr>
        </p:nvSpPr>
        <p:spPr/>
        <p:txBody>
          <a:bodyPr/>
          <a:lstStyle/>
          <a:p>
            <a:r>
              <a:rPr lang="it-IT" dirty="0"/>
              <a:t>                     Responsabilità del gestore</a:t>
            </a:r>
          </a:p>
        </p:txBody>
      </p:sp>
      <p:sp>
        <p:nvSpPr>
          <p:cNvPr id="4" name="CasellaDiTesto 3">
            <a:extLst>
              <a:ext uri="{FF2B5EF4-FFF2-40B4-BE49-F238E27FC236}">
                <a16:creationId xmlns:a16="http://schemas.microsoft.com/office/drawing/2014/main" id="{9B8CA5A9-0D74-D078-6C47-BB10295222D7}"/>
              </a:ext>
            </a:extLst>
          </p:cNvPr>
          <p:cNvSpPr txBox="1"/>
          <p:nvPr/>
        </p:nvSpPr>
        <p:spPr>
          <a:xfrm>
            <a:off x="1685925" y="2828836"/>
            <a:ext cx="9144000" cy="1200329"/>
          </a:xfrm>
          <a:prstGeom prst="rect">
            <a:avLst/>
          </a:prstGeom>
          <a:noFill/>
        </p:spPr>
        <p:txBody>
          <a:bodyPr wrap="square">
            <a:spAutoFit/>
          </a:bodyPr>
          <a:lstStyle/>
          <a:p>
            <a:r>
              <a:rPr lang="it-IT" sz="2400" dirty="0"/>
              <a:t>Il gestore della struttura ricettiva (inclusi alberghi e locazioni brevi) è definito responsabile del pagamento dell'imposta, con diritto di rivalsa sui soggetti passivi (i turisti).</a:t>
            </a:r>
          </a:p>
        </p:txBody>
      </p:sp>
    </p:spTree>
    <p:extLst>
      <p:ext uri="{BB962C8B-B14F-4D97-AF65-F5344CB8AC3E}">
        <p14:creationId xmlns:p14="http://schemas.microsoft.com/office/powerpoint/2010/main" val="230353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CDD628E-DDFB-4492-1D11-E3D0CD1478DE}"/>
              </a:ext>
            </a:extLst>
          </p:cNvPr>
          <p:cNvSpPr>
            <a:spLocks noGrp="1"/>
          </p:cNvSpPr>
          <p:nvPr>
            <p:ph type="title"/>
          </p:nvPr>
        </p:nvSpPr>
        <p:spPr>
          <a:xfrm>
            <a:off x="1101276" y="916262"/>
            <a:ext cx="2988234" cy="4480726"/>
          </a:xfrm>
        </p:spPr>
        <p:txBody>
          <a:bodyPr vert="horz" lIns="91440" tIns="45720" rIns="91440" bIns="45720" rtlCol="0" anchor="ctr">
            <a:normAutofit/>
          </a:bodyPr>
          <a:lstStyle/>
          <a:p>
            <a:pPr algn="just"/>
            <a:r>
              <a:rPr lang="en-US" sz="2800" kern="1200" dirty="0">
                <a:solidFill>
                  <a:schemeClr val="tx1"/>
                </a:solidFill>
                <a:latin typeface="+mj-lt"/>
                <a:ea typeface="+mj-ea"/>
                <a:cs typeface="+mj-cs"/>
              </a:rPr>
              <a:t>Sulla </a:t>
            </a:r>
            <a:r>
              <a:rPr lang="en-US" sz="2800" kern="1200" dirty="0" err="1">
                <a:solidFill>
                  <a:schemeClr val="tx1"/>
                </a:solidFill>
                <a:latin typeface="+mj-lt"/>
                <a:ea typeface="+mj-ea"/>
                <a:cs typeface="+mj-cs"/>
              </a:rPr>
              <a:t>questione</a:t>
            </a:r>
            <a:r>
              <a:rPr lang="en-US" sz="2800" kern="1200" dirty="0">
                <a:solidFill>
                  <a:schemeClr val="tx1"/>
                </a:solidFill>
                <a:latin typeface="+mj-lt"/>
                <a:ea typeface="+mj-ea"/>
                <a:cs typeface="+mj-cs"/>
              </a:rPr>
              <a:t> è </a:t>
            </a:r>
            <a:r>
              <a:rPr lang="en-US" sz="2800" kern="1200" dirty="0" err="1">
                <a:solidFill>
                  <a:schemeClr val="tx1"/>
                </a:solidFill>
                <a:latin typeface="+mj-lt"/>
                <a:ea typeface="+mj-ea"/>
                <a:cs typeface="+mj-cs"/>
              </a:rPr>
              <a:t>emerso</a:t>
            </a:r>
            <a:r>
              <a:rPr lang="en-US" sz="2800" kern="1200" dirty="0">
                <a:solidFill>
                  <a:schemeClr val="tx1"/>
                </a:solidFill>
                <a:latin typeface="+mj-lt"/>
                <a:ea typeface="+mj-ea"/>
                <a:cs typeface="+mj-cs"/>
              </a:rPr>
              <a:t> un </a:t>
            </a:r>
            <a:r>
              <a:rPr lang="en-US" sz="2800" kern="1200" dirty="0" err="1">
                <a:solidFill>
                  <a:schemeClr val="tx1"/>
                </a:solidFill>
                <a:latin typeface="+mj-lt"/>
                <a:ea typeface="+mj-ea"/>
                <a:cs typeface="+mj-cs"/>
              </a:rPr>
              <a:t>contrasto</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tra</a:t>
            </a:r>
            <a:r>
              <a:rPr lang="en-US" sz="2800" kern="1200" dirty="0">
                <a:solidFill>
                  <a:schemeClr val="tx1"/>
                </a:solidFill>
                <a:latin typeface="+mj-lt"/>
                <a:ea typeface="+mj-ea"/>
                <a:cs typeface="+mj-cs"/>
              </a:rPr>
              <a:t> le diverse </a:t>
            </a:r>
            <a:r>
              <a:rPr lang="en-US" sz="2800" kern="1200" dirty="0" err="1">
                <a:solidFill>
                  <a:schemeClr val="tx1"/>
                </a:solidFill>
                <a:latin typeface="+mj-lt"/>
                <a:ea typeface="+mj-ea"/>
                <a:cs typeface="+mj-cs"/>
              </a:rPr>
              <a:t>sezioni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regionali</a:t>
            </a:r>
            <a:r>
              <a:rPr lang="en-US" sz="2800" kern="1200" dirty="0">
                <a:solidFill>
                  <a:schemeClr val="tx1"/>
                </a:solidFill>
                <a:latin typeface="+mj-lt"/>
                <a:ea typeface="+mj-ea"/>
                <a:cs typeface="+mj-cs"/>
              </a:rPr>
              <a:t> della Corte </a:t>
            </a:r>
            <a:r>
              <a:rPr lang="en-US" sz="2800" kern="1200" dirty="0" err="1">
                <a:solidFill>
                  <a:schemeClr val="tx1"/>
                </a:solidFill>
                <a:latin typeface="+mj-lt"/>
                <a:ea typeface="+mj-ea"/>
                <a:cs typeface="+mj-cs"/>
              </a:rPr>
              <a:t>dei</a:t>
            </a:r>
            <a:r>
              <a:rPr lang="en-US" sz="2800" kern="1200" dirty="0">
                <a:solidFill>
                  <a:schemeClr val="tx1"/>
                </a:solidFill>
                <a:latin typeface="+mj-lt"/>
                <a:ea typeface="+mj-ea"/>
                <a:cs typeface="+mj-cs"/>
              </a:rPr>
              <a:t> Conti, </a:t>
            </a:r>
            <a:r>
              <a:rPr lang="en-US" sz="2800" kern="1200" dirty="0" err="1">
                <a:solidFill>
                  <a:schemeClr val="tx1"/>
                </a:solidFill>
                <a:latin typeface="+mj-lt"/>
                <a:ea typeface="+mj-ea"/>
                <a:cs typeface="+mj-cs"/>
              </a:rPr>
              <a:t>che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finiscono</a:t>
            </a:r>
            <a:r>
              <a:rPr lang="en-US" sz="2800" kern="1200" dirty="0">
                <a:solidFill>
                  <a:schemeClr val="tx1"/>
                </a:solidFill>
                <a:latin typeface="+mj-lt"/>
                <a:ea typeface="+mj-ea"/>
                <a:cs typeface="+mj-cs"/>
              </a:rPr>
              <a:t> per </a:t>
            </a:r>
            <a:r>
              <a:rPr lang="en-US" sz="2800" kern="1200" dirty="0" err="1">
                <a:solidFill>
                  <a:schemeClr val="tx1"/>
                </a:solidFill>
                <a:latin typeface="+mj-lt"/>
                <a:ea typeface="+mj-ea"/>
                <a:cs typeface="+mj-cs"/>
              </a:rPr>
              <a:t>esprimere</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posizioni</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divergenti</a:t>
            </a:r>
            <a:r>
              <a:rPr lang="en-US" sz="2800" kern="1200" dirty="0">
                <a:solidFill>
                  <a:schemeClr val="tx1"/>
                </a:solidFill>
                <a:latin typeface="+mj-lt"/>
                <a:ea typeface="+mj-ea"/>
                <a:cs typeface="+mj-cs"/>
              </a:rPr>
              <a:t>.</a:t>
            </a:r>
          </a:p>
        </p:txBody>
      </p:sp>
      <p:cxnSp>
        <p:nvCxnSpPr>
          <p:cNvPr id="37"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C74D3E1F-AC16-C9F5-F331-F2069026257D}"/>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Il gestore della struttura ricettiva continua ad essere considerato agente contabile (</a:t>
            </a:r>
            <a:r>
              <a:rPr lang="en-US" sz="2200">
                <a:highlight>
                  <a:srgbClr val="FFFF00"/>
                </a:highlight>
              </a:rPr>
              <a:t>Sicilia</a:t>
            </a:r>
            <a:r>
              <a:rPr lang="en-US" sz="2200"/>
              <a:t> n. 432 del 2/9/2020; </a:t>
            </a:r>
            <a:r>
              <a:rPr lang="en-US" sz="2200">
                <a:highlight>
                  <a:srgbClr val="FFFF00"/>
                </a:highlight>
              </a:rPr>
              <a:t>Veneto </a:t>
            </a:r>
            <a:r>
              <a:rPr lang="en-US" sz="2200"/>
              <a:t>n. 50 del 24/3/2021; </a:t>
            </a:r>
            <a:r>
              <a:rPr lang="en-US" sz="2200">
                <a:highlight>
                  <a:srgbClr val="FFFF00"/>
                </a:highlight>
              </a:rPr>
              <a:t>Lazio </a:t>
            </a:r>
            <a:r>
              <a:rPr lang="en-US" sz="2200"/>
              <a:t>n. 568 del 7/7/2021; </a:t>
            </a:r>
            <a:r>
              <a:rPr lang="en-US" sz="2200">
                <a:highlight>
                  <a:srgbClr val="FFFF00"/>
                </a:highlight>
              </a:rPr>
              <a:t>Emilia-Romagna </a:t>
            </a:r>
            <a:r>
              <a:rPr lang="en-US" sz="2200"/>
              <a:t>n. 325 del 14/10/2021, n. 408 del 24/12/2021, n. 27 del 18/2/2022, n. 28 del 24/2/2022, n. 71 del 21/4/2022, n. 86-87 del 9/5/2022, n. 93 del 12/5/2022 e n. 30 del 28/3/2023);</a:t>
            </a:r>
          </a:p>
        </p:txBody>
      </p:sp>
    </p:spTree>
    <p:extLst>
      <p:ext uri="{BB962C8B-B14F-4D97-AF65-F5344CB8AC3E}">
        <p14:creationId xmlns:p14="http://schemas.microsoft.com/office/powerpoint/2010/main" val="80859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938D77-0289-2149-317C-15E1939416D2}"/>
              </a:ext>
            </a:extLst>
          </p:cNvPr>
          <p:cNvSpPr>
            <a:spLocks noGrp="1"/>
          </p:cNvSpPr>
          <p:nvPr>
            <p:ph type="title"/>
          </p:nvPr>
        </p:nvSpPr>
        <p:spPr>
          <a:xfrm>
            <a:off x="572493" y="238539"/>
            <a:ext cx="11018520" cy="1434415"/>
          </a:xfrm>
        </p:spPr>
        <p:txBody>
          <a:bodyPr vert="horz" lIns="91440" tIns="45720" rIns="91440" bIns="45720" rtlCol="0" anchor="b">
            <a:normAutofit/>
          </a:bodyPr>
          <a:lstStyle/>
          <a:p>
            <a:endParaRPr lang="en-US"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ADCFDD3C-FD8A-E117-C85B-C4E98EA35908}"/>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dirty="0"/>
              <a:t>Il </a:t>
            </a:r>
            <a:r>
              <a:rPr lang="en-US" sz="2200" b="1" dirty="0" err="1"/>
              <a:t>gestore</a:t>
            </a:r>
            <a:r>
              <a:rPr lang="en-US" sz="2200" b="1" dirty="0"/>
              <a:t> non è </a:t>
            </a:r>
            <a:r>
              <a:rPr lang="en-US" sz="2200" b="1" dirty="0" err="1"/>
              <a:t>più</a:t>
            </a:r>
            <a:r>
              <a:rPr lang="en-US" sz="2200" b="1" dirty="0"/>
              <a:t> </a:t>
            </a:r>
            <a:r>
              <a:rPr lang="en-US" sz="2200" b="1" dirty="0" err="1"/>
              <a:t>agente</a:t>
            </a:r>
            <a:r>
              <a:rPr lang="en-US" sz="2200" b="1" dirty="0"/>
              <a:t> </a:t>
            </a:r>
            <a:r>
              <a:rPr lang="en-US" sz="2200" b="1" dirty="0" err="1"/>
              <a:t>contabile</a:t>
            </a:r>
            <a:r>
              <a:rPr lang="en-US" sz="2200" b="1" dirty="0"/>
              <a:t> ma continua ad </a:t>
            </a:r>
            <a:r>
              <a:rPr lang="en-US" sz="2200" b="1" dirty="0" err="1"/>
              <a:t>essere</a:t>
            </a:r>
            <a:r>
              <a:rPr lang="en-US" sz="2200" b="1" dirty="0"/>
              <a:t> </a:t>
            </a:r>
            <a:r>
              <a:rPr lang="en-US" sz="2200" b="1" dirty="0" err="1"/>
              <a:t>giudicato</a:t>
            </a:r>
            <a:r>
              <a:rPr lang="en-US" sz="2200" b="1" dirty="0"/>
              <a:t> </a:t>
            </a:r>
            <a:r>
              <a:rPr lang="en-US" sz="2200" b="1" dirty="0" err="1"/>
              <a:t>dalla</a:t>
            </a:r>
            <a:r>
              <a:rPr lang="en-US" sz="2200" b="1" dirty="0"/>
              <a:t> Corte </a:t>
            </a:r>
            <a:r>
              <a:rPr lang="en-US" sz="2200" b="1" dirty="0" err="1"/>
              <a:t>dei</a:t>
            </a:r>
            <a:r>
              <a:rPr lang="en-US" sz="2200" b="1" dirty="0"/>
              <a:t> Conti </a:t>
            </a:r>
            <a:r>
              <a:rPr lang="en-US" sz="2200" dirty="0"/>
              <a:t>(</a:t>
            </a:r>
            <a:r>
              <a:rPr lang="en-US" sz="2200" dirty="0">
                <a:highlight>
                  <a:srgbClr val="FFFF00"/>
                </a:highlight>
              </a:rPr>
              <a:t>Toscana </a:t>
            </a:r>
            <a:r>
              <a:rPr lang="en-US" sz="2200" dirty="0"/>
              <a:t>n. 95 del 12/3/2021, n. 162 del 20/4/2021, n. 199 del 6/5/2021, n. 457 del 9/12/2021, n. 464 del 14/12/2021, n. 86 del 19/4/2022, n. 222 del 5/8/2022, n. 365 del 28/10/2022 e n. 76 del 17/3/2023; </a:t>
            </a:r>
            <a:r>
              <a:rPr lang="en-US" sz="2200" dirty="0">
                <a:highlight>
                  <a:srgbClr val="FFFF00"/>
                </a:highlight>
              </a:rPr>
              <a:t>Calabria</a:t>
            </a:r>
            <a:r>
              <a:rPr lang="en-US" sz="2200" dirty="0"/>
              <a:t> n. 195 dell’11/6/2021);</a:t>
            </a:r>
          </a:p>
        </p:txBody>
      </p:sp>
      <p:pic>
        <p:nvPicPr>
          <p:cNvPr id="6" name="Immagine 5" descr="Immagine che contiene schizzo, Line art, disegno, Album da colorare&#10;&#10;Il contenuto generato dall'IA potrebbe non essere corretto.">
            <a:extLst>
              <a:ext uri="{FF2B5EF4-FFF2-40B4-BE49-F238E27FC236}">
                <a16:creationId xmlns:a16="http://schemas.microsoft.com/office/drawing/2014/main" id="{88E30995-3AC4-E2EF-F9C8-0DDB9FF50DFF}"/>
              </a:ext>
            </a:extLst>
          </p:cNvPr>
          <p:cNvPicPr>
            <a:picLocks noChangeAspect="1"/>
          </p:cNvPicPr>
          <p:nvPr/>
        </p:nvPicPr>
        <p:blipFill>
          <a:blip r:embed="rId2">
            <a:extLst>
              <a:ext uri="{28A0092B-C50C-407E-A947-70E740481C1C}">
                <a14:useLocalDpi xmlns:a14="http://schemas.microsoft.com/office/drawing/2010/main" val="0"/>
              </a:ext>
            </a:extLst>
          </a:blip>
          <a:srcRect l="1623" r="2173" b="2"/>
          <a:stretch>
            <a:fillRect/>
          </a:stretch>
        </p:blipFill>
        <p:spPr>
          <a:xfrm>
            <a:off x="7675658" y="2093976"/>
            <a:ext cx="3941064" cy="3082480"/>
          </a:xfrm>
          <a:prstGeom prst="rect">
            <a:avLst/>
          </a:prstGeom>
        </p:spPr>
      </p:pic>
    </p:spTree>
    <p:extLst>
      <p:ext uri="{BB962C8B-B14F-4D97-AF65-F5344CB8AC3E}">
        <p14:creationId xmlns:p14="http://schemas.microsoft.com/office/powerpoint/2010/main" val="139192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C7729C-63B2-B9EE-6E6C-F6E4FFA6CD94}"/>
              </a:ext>
            </a:extLst>
          </p:cNvPr>
          <p:cNvSpPr>
            <a:spLocks noGrp="1"/>
          </p:cNvSpPr>
          <p:nvPr>
            <p:ph type="title"/>
          </p:nvPr>
        </p:nvSpPr>
        <p:spPr/>
        <p:txBody>
          <a:bodyPr/>
          <a:lstStyle/>
          <a:p>
            <a:endParaRPr lang="it-IT" dirty="0"/>
          </a:p>
        </p:txBody>
      </p:sp>
      <p:sp>
        <p:nvSpPr>
          <p:cNvPr id="4" name="CasellaDiTesto 3">
            <a:extLst>
              <a:ext uri="{FF2B5EF4-FFF2-40B4-BE49-F238E27FC236}">
                <a16:creationId xmlns:a16="http://schemas.microsoft.com/office/drawing/2014/main" id="{6773F8A3-67D9-0AD6-5A6B-B86D0B3E7383}"/>
              </a:ext>
            </a:extLst>
          </p:cNvPr>
          <p:cNvSpPr txBox="1"/>
          <p:nvPr/>
        </p:nvSpPr>
        <p:spPr>
          <a:xfrm>
            <a:off x="1412132" y="2053893"/>
            <a:ext cx="9776298" cy="3785652"/>
          </a:xfrm>
          <a:prstGeom prst="rect">
            <a:avLst/>
          </a:prstGeom>
          <a:noFill/>
        </p:spPr>
        <p:txBody>
          <a:bodyPr wrap="square">
            <a:spAutoFit/>
          </a:bodyPr>
          <a:lstStyle/>
          <a:p>
            <a:r>
              <a:rPr lang="it-IT" sz="2400" b="1" dirty="0"/>
              <a:t>Ebbene, seguendo l’orientamento della Corte dei Conti Lazio e della Lombardia (oltre che della Cassazione), i Comuni dovrebbero emettere gli avvisi di accertamento per il recupero dell’imposta e il contenzioso sarebbe esaminato dalle corti di giustizia tributaria</a:t>
            </a:r>
            <a:r>
              <a:rPr lang="it-IT" sz="2400" dirty="0"/>
              <a:t>.</a:t>
            </a:r>
          </a:p>
          <a:p>
            <a:r>
              <a:rPr lang="it-IT" sz="2400" dirty="0"/>
              <a:t> </a:t>
            </a:r>
            <a:r>
              <a:rPr lang="it-IT" sz="2400" dirty="0">
                <a:highlight>
                  <a:srgbClr val="FFFF00"/>
                </a:highlight>
              </a:rPr>
              <a:t>Seguendo invece l’opposto orientamento </a:t>
            </a:r>
            <a:r>
              <a:rPr lang="it-IT" sz="2400" dirty="0"/>
              <a:t>i Comuni dovrebbero segnalare alla Corte dei Conti il mancato riversamento e attendere l’esito del giudizio di responsabilità amministrativa per recuperare l’imposta. </a:t>
            </a:r>
          </a:p>
          <a:p>
            <a:r>
              <a:rPr lang="it-IT" sz="2400" dirty="0"/>
              <a:t>In disparte il dubbio relativo agli obblighi di resa del conto giudiziale (mod. 21) da parte dei gestori delle strutture ricettive, se ritenuti ancora agenti contabili.</a:t>
            </a:r>
          </a:p>
        </p:txBody>
      </p:sp>
    </p:spTree>
    <p:extLst>
      <p:ext uri="{BB962C8B-B14F-4D97-AF65-F5344CB8AC3E}">
        <p14:creationId xmlns:p14="http://schemas.microsoft.com/office/powerpoint/2010/main" val="134604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C75871-A34A-4081-26B9-746CC3484305}"/>
              </a:ext>
            </a:extLst>
          </p:cNvPr>
          <p:cNvSpPr>
            <a:spLocks noGrp="1"/>
          </p:cNvSpPr>
          <p:nvPr>
            <p:ph type="title"/>
          </p:nvPr>
        </p:nvSpPr>
        <p:spPr>
          <a:xfrm>
            <a:off x="1590041" y="1243111"/>
            <a:ext cx="9231410" cy="2890739"/>
          </a:xfrm>
        </p:spPr>
        <p:txBody>
          <a:bodyPr vert="horz" lIns="91440" tIns="45720" rIns="91440" bIns="45720" rtlCol="0" anchor="b">
            <a:normAutofit/>
          </a:bodyPr>
          <a:lstStyle/>
          <a:p>
            <a:br>
              <a:rPr lang="en-US" sz="2900"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Con </a:t>
            </a:r>
            <a:r>
              <a:rPr lang="en-US" sz="2900" kern="1200" dirty="0" err="1">
                <a:solidFill>
                  <a:schemeClr val="tx1"/>
                </a:solidFill>
                <a:latin typeface="+mj-lt"/>
                <a:ea typeface="+mj-ea"/>
                <a:cs typeface="+mj-cs"/>
              </a:rPr>
              <a:t>l’Ordinanza</a:t>
            </a:r>
            <a:r>
              <a:rPr lang="en-US" sz="2900" kern="1200" dirty="0">
                <a:solidFill>
                  <a:schemeClr val="tx1"/>
                </a:solidFill>
                <a:latin typeface="+mj-lt"/>
                <a:ea typeface="+mj-ea"/>
                <a:cs typeface="+mj-cs"/>
              </a:rPr>
              <a:t> n. 1527 del 23 </a:t>
            </a:r>
            <a:r>
              <a:rPr lang="en-US" sz="2900" kern="1200" dirty="0" err="1">
                <a:solidFill>
                  <a:schemeClr val="tx1"/>
                </a:solidFill>
                <a:latin typeface="+mj-lt"/>
                <a:ea typeface="+mj-ea"/>
                <a:cs typeface="+mj-cs"/>
              </a:rPr>
              <a:t>gennaio</a:t>
            </a:r>
            <a:r>
              <a:rPr lang="en-US" sz="2900" kern="1200" dirty="0">
                <a:solidFill>
                  <a:schemeClr val="tx1"/>
                </a:solidFill>
                <a:latin typeface="+mj-lt"/>
                <a:ea typeface="+mj-ea"/>
                <a:cs typeface="+mj-cs"/>
              </a:rPr>
              <a:t> 2026, le </a:t>
            </a:r>
            <a:r>
              <a:rPr lang="en-US" sz="2900" kern="1200" dirty="0" err="1">
                <a:solidFill>
                  <a:schemeClr val="tx1"/>
                </a:solidFill>
                <a:latin typeface="+mj-lt"/>
                <a:ea typeface="+mj-ea"/>
                <a:cs typeface="+mj-cs"/>
              </a:rPr>
              <a:t>Sezioni</a:t>
            </a:r>
            <a:r>
              <a:rPr lang="en-US" sz="2900" kern="1200" dirty="0">
                <a:solidFill>
                  <a:schemeClr val="tx1"/>
                </a:solidFill>
                <a:latin typeface="+mj-lt"/>
                <a:ea typeface="+mj-ea"/>
                <a:cs typeface="+mj-cs"/>
              </a:rPr>
              <a:t> Unite </a:t>
            </a:r>
            <a:r>
              <a:rPr lang="en-US" sz="2900" kern="1200" dirty="0" err="1">
                <a:solidFill>
                  <a:schemeClr val="tx1"/>
                </a:solidFill>
                <a:latin typeface="+mj-lt"/>
                <a:ea typeface="+mj-ea"/>
                <a:cs typeface="+mj-cs"/>
              </a:rPr>
              <a:t>civili</a:t>
            </a:r>
            <a:r>
              <a:rPr lang="en-US" sz="2900" kern="1200" dirty="0">
                <a:solidFill>
                  <a:schemeClr val="tx1"/>
                </a:solidFill>
                <a:latin typeface="+mj-lt"/>
                <a:ea typeface="+mj-ea"/>
                <a:cs typeface="+mj-cs"/>
              </a:rPr>
              <a:t> della Corte di </a:t>
            </a:r>
            <a:r>
              <a:rPr lang="en-US" sz="2900" kern="1200" dirty="0" err="1">
                <a:solidFill>
                  <a:schemeClr val="tx1"/>
                </a:solidFill>
                <a:latin typeface="+mj-lt"/>
                <a:ea typeface="+mj-ea"/>
                <a:cs typeface="+mj-cs"/>
              </a:rPr>
              <a:t>Cassazione</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hanno</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definito</a:t>
            </a:r>
            <a:r>
              <a:rPr lang="en-US" sz="2900" kern="1200" dirty="0">
                <a:solidFill>
                  <a:schemeClr val="tx1"/>
                </a:solidFill>
                <a:latin typeface="+mj-lt"/>
                <a:ea typeface="+mj-ea"/>
                <a:cs typeface="+mj-cs"/>
              </a:rPr>
              <a:t> la </a:t>
            </a:r>
            <a:r>
              <a:rPr lang="en-US" sz="2900" kern="1200" dirty="0" err="1">
                <a:solidFill>
                  <a:schemeClr val="tx1"/>
                </a:solidFill>
                <a:latin typeface="+mj-lt"/>
                <a:ea typeface="+mj-ea"/>
                <a:cs typeface="+mj-cs"/>
              </a:rPr>
              <a:t>qualifica</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dei</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gestori</a:t>
            </a:r>
            <a:r>
              <a:rPr lang="en-US" sz="2900" kern="1200" dirty="0">
                <a:solidFill>
                  <a:schemeClr val="tx1"/>
                </a:solidFill>
                <a:latin typeface="+mj-lt"/>
                <a:ea typeface="+mj-ea"/>
                <a:cs typeface="+mj-cs"/>
              </a:rPr>
              <a:t> delle </a:t>
            </a:r>
            <a:r>
              <a:rPr lang="en-US" sz="2900" kern="1200" dirty="0" err="1">
                <a:solidFill>
                  <a:schemeClr val="tx1"/>
                </a:solidFill>
                <a:latin typeface="+mj-lt"/>
                <a:ea typeface="+mj-ea"/>
                <a:cs typeface="+mj-cs"/>
              </a:rPr>
              <a:t>strutture</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ricettive</a:t>
            </a:r>
            <a:r>
              <a:rPr lang="en-US" sz="2900" kern="1200" dirty="0">
                <a:solidFill>
                  <a:schemeClr val="tx1"/>
                </a:solidFill>
                <a:latin typeface="+mj-lt"/>
                <a:ea typeface="+mj-ea"/>
                <a:cs typeface="+mj-cs"/>
              </a:rPr>
              <a:t> ai </a:t>
            </a:r>
            <a:r>
              <a:rPr lang="en-US" sz="2900" kern="1200" dirty="0" err="1">
                <a:solidFill>
                  <a:schemeClr val="tx1"/>
                </a:solidFill>
                <a:latin typeface="+mj-lt"/>
                <a:ea typeface="+mj-ea"/>
                <a:cs typeface="+mj-cs"/>
              </a:rPr>
              <a:t>fini</a:t>
            </a:r>
            <a:r>
              <a:rPr lang="en-US" sz="2900" kern="1200" dirty="0">
                <a:solidFill>
                  <a:schemeClr val="tx1"/>
                </a:solidFill>
                <a:latin typeface="+mj-lt"/>
                <a:ea typeface="+mj-ea"/>
                <a:cs typeface="+mj-cs"/>
              </a:rPr>
              <a:t> </a:t>
            </a:r>
            <a:r>
              <a:rPr lang="en-US" sz="2900" kern="1200" dirty="0" err="1">
                <a:solidFill>
                  <a:schemeClr val="tx1"/>
                </a:solidFill>
                <a:latin typeface="+mj-lt"/>
                <a:ea typeface="+mj-ea"/>
                <a:cs typeface="+mj-cs"/>
              </a:rPr>
              <a:t>dell’imposta</a:t>
            </a:r>
            <a:r>
              <a:rPr lang="en-US" sz="2900" kern="1200" dirty="0">
                <a:solidFill>
                  <a:schemeClr val="tx1"/>
                </a:solidFill>
                <a:latin typeface="+mj-lt"/>
                <a:ea typeface="+mj-ea"/>
                <a:cs typeface="+mj-cs"/>
              </a:rPr>
              <a:t> di </a:t>
            </a:r>
            <a:r>
              <a:rPr lang="en-US" sz="2900" kern="1200" dirty="0" err="1">
                <a:solidFill>
                  <a:schemeClr val="tx1"/>
                </a:solidFill>
                <a:latin typeface="+mj-lt"/>
                <a:ea typeface="+mj-ea"/>
                <a:cs typeface="+mj-cs"/>
              </a:rPr>
              <a:t>soggiorno</a:t>
            </a:r>
            <a:r>
              <a:rPr lang="en-US" sz="2900" kern="1200" dirty="0">
                <a:solidFill>
                  <a:schemeClr val="tx1"/>
                </a:solidFill>
                <a:latin typeface="+mj-lt"/>
                <a:ea typeface="+mj-ea"/>
                <a:cs typeface="+mj-cs"/>
              </a:rPr>
              <a:t>.</a:t>
            </a:r>
          </a:p>
        </p:txBody>
      </p:sp>
    </p:spTree>
    <p:extLst>
      <p:ext uri="{BB962C8B-B14F-4D97-AF65-F5344CB8AC3E}">
        <p14:creationId xmlns:p14="http://schemas.microsoft.com/office/powerpoint/2010/main" val="7868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5CCD7384-0CA0-291C-48E6-04FD5AD6A4E4}"/>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3200" dirty="0"/>
              <a:t>La Suprema Corte ha </a:t>
            </a:r>
            <a:r>
              <a:rPr lang="en-US" sz="3200" dirty="0" err="1"/>
              <a:t>chiarito</a:t>
            </a:r>
            <a:r>
              <a:rPr lang="en-US" sz="3200" dirty="0"/>
              <a:t> </a:t>
            </a:r>
            <a:r>
              <a:rPr lang="en-US" sz="3200" dirty="0" err="1"/>
              <a:t>che</a:t>
            </a:r>
            <a:r>
              <a:rPr lang="en-US" sz="3200" dirty="0"/>
              <a:t> </a:t>
            </a:r>
            <a:r>
              <a:rPr lang="en-US" sz="3200" dirty="0" err="1"/>
              <a:t>i</a:t>
            </a:r>
            <a:r>
              <a:rPr lang="en-US" sz="3200" dirty="0"/>
              <a:t> </a:t>
            </a:r>
            <a:r>
              <a:rPr lang="en-US" sz="3200" dirty="0" err="1"/>
              <a:t>gestori</a:t>
            </a:r>
            <a:r>
              <a:rPr lang="en-US" sz="3200" dirty="0"/>
              <a:t> </a:t>
            </a:r>
            <a:r>
              <a:rPr lang="en-US" sz="3200" dirty="0" err="1"/>
              <a:t>rivestono</a:t>
            </a:r>
            <a:r>
              <a:rPr lang="en-US" sz="3200" dirty="0"/>
              <a:t> la </a:t>
            </a:r>
            <a:r>
              <a:rPr lang="en-US" sz="3200" dirty="0" err="1"/>
              <a:t>qualifica</a:t>
            </a:r>
            <a:r>
              <a:rPr lang="en-US" sz="3200" dirty="0"/>
              <a:t> di </a:t>
            </a:r>
            <a:r>
              <a:rPr lang="en-US" sz="3200" dirty="0" err="1"/>
              <a:t>responsabili</a:t>
            </a:r>
            <a:r>
              <a:rPr lang="en-US" sz="3200" dirty="0"/>
              <a:t> </a:t>
            </a:r>
            <a:r>
              <a:rPr lang="en-US" sz="3200" dirty="0" err="1"/>
              <a:t>d’imposta</a:t>
            </a:r>
            <a:r>
              <a:rPr lang="en-US" sz="3200" dirty="0"/>
              <a:t> e non </a:t>
            </a:r>
            <a:r>
              <a:rPr lang="en-US" sz="3200" dirty="0" err="1"/>
              <a:t>più</a:t>
            </a:r>
            <a:r>
              <a:rPr lang="en-US" sz="3200" dirty="0"/>
              <a:t> </a:t>
            </a:r>
            <a:r>
              <a:rPr lang="en-US" sz="3200" dirty="0" err="1"/>
              <a:t>quella</a:t>
            </a:r>
            <a:r>
              <a:rPr lang="en-US" sz="3200" dirty="0"/>
              <a:t> di </a:t>
            </a:r>
            <a:r>
              <a:rPr lang="en-US" sz="3200" dirty="0" err="1"/>
              <a:t>agenti</a:t>
            </a:r>
            <a:r>
              <a:rPr lang="en-US" sz="3200" dirty="0"/>
              <a:t> </a:t>
            </a:r>
            <a:r>
              <a:rPr lang="en-US" sz="3200" dirty="0" err="1"/>
              <a:t>contabili</a:t>
            </a:r>
            <a:r>
              <a:rPr lang="en-US" sz="3200" dirty="0"/>
              <a:t>.</a:t>
            </a:r>
          </a:p>
        </p:txBody>
      </p:sp>
    </p:spTree>
    <p:extLst>
      <p:ext uri="{BB962C8B-B14F-4D97-AF65-F5344CB8AC3E}">
        <p14:creationId xmlns:p14="http://schemas.microsoft.com/office/powerpoint/2010/main" val="30893877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TotalTime>
  <Words>1757</Words>
  <Application>Microsoft Office PowerPoint</Application>
  <PresentationFormat>Widescreen</PresentationFormat>
  <Paragraphs>79</Paragraphs>
  <Slides>31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Aptos</vt:lpstr>
      <vt:lpstr>Aptos Display</vt:lpstr>
      <vt:lpstr>Arial</vt:lpstr>
      <vt:lpstr>Calibri</vt:lpstr>
      <vt:lpstr>Tema di Office</vt:lpstr>
      <vt:lpstr>Dott. Marcello Lo Cascio</vt:lpstr>
      <vt:lpstr>Presentazione standard di PowerPoint</vt:lpstr>
      <vt:lpstr>Presentazione standard di PowerPoint</vt:lpstr>
      <vt:lpstr>                     Responsabilità del gestore</vt:lpstr>
      <vt:lpstr>Sulla questione è emerso un contrasto tra le diverse sezioni regionali della Corte dei Conti, che finiscono per esprimere posizioni divergenti.</vt:lpstr>
      <vt:lpstr>Presentazione standard di PowerPoint</vt:lpstr>
      <vt:lpstr>Presentazione standard di PowerPoint</vt:lpstr>
      <vt:lpstr>  Con l’Ordinanza n. 1527 del 23 gennaio 2026, le Sezioni Unite civili della Corte di Cassazione hanno definito la qualifica dei gestori delle strutture ricettive ai fini dell’imposta di soggiorno.</vt:lpstr>
      <vt:lpstr>Presentazione standard di PowerPoint</vt:lpstr>
      <vt:lpstr>Presentazione standard di PowerPoint</vt:lpstr>
      <vt:lpstr>Presentazione standard di PowerPoint</vt:lpstr>
      <vt:lpstr>Presentazione standard di PowerPoint</vt:lpstr>
      <vt:lpstr>                                    IN SICILIA     (B&amp;B)         LEGGE REGIONALE N. 32 DEL 2000</vt:lpstr>
      <vt:lpstr>Codice identificativo delle strutture turistico-ricettive. </vt:lpstr>
      <vt:lpstr>Presentazione standard di PowerPoint</vt:lpstr>
      <vt:lpstr>Le nuove norme sugli affitti brevi e le locazioni turistiche in Sicilia per il 2025 sono state profondamente rinnovate dalla Legge Regionale n. 6 del 25 febbraio 2025, che disciplina le strutture turistico-ricettive, e dai successivi decreti attuativi.  </vt:lpstr>
      <vt:lpstr>        Tassazione e regime fiscale 2026: cosa cambia per gli affitti brevi</vt:lpstr>
      <vt:lpstr>Affitti brevi e B&amp;B, no al «self check-in»: torna l'obbligo di identificazione di persona (anche con videochiamata).  La sentenza del Consiglio di Stato.</vt:lpstr>
      <vt:lpstr>Presentazione standard di PowerPoint</vt:lpstr>
      <vt:lpstr>Presentazione standard di PowerPoint</vt:lpstr>
      <vt:lpstr>      Requisiti di sicurezza.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SCIA ( SANZIONI)                               Sprovvisto di scia ( sanzione)   L. R 6/25 Violazione : art 9  sanzione: ex art. 38 comma 6  Importo 1.032.00   a 6.000.00 €. 2.000.00</vt:lpstr>
      <vt:lpstr>                          ART 7 BIS  D.LGS 267/00</vt:lpstr>
      <vt:lpstr>                                          Grazie per la cortese 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Studio CondoTec</dc:creator>
  <cp:lastModifiedBy>Studio CondoTec</cp:lastModifiedBy>
  <cp:revision>136</cp:revision>
  <dcterms:created xsi:type="dcterms:W3CDTF">2026-02-19T09:25:04Z</dcterms:created>
  <dcterms:modified xsi:type="dcterms:W3CDTF">2026-03-07T12:20:29Z</dcterms:modified>
</cp:coreProperties>
</file>