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56" r:id="rId2"/>
    <p:sldId id="257" r:id="rId3"/>
    <p:sldId id="293" r:id="rId4"/>
    <p:sldId id="294" r:id="rId5"/>
    <p:sldId id="295" r:id="rId6"/>
    <p:sldId id="339" r:id="rId7"/>
    <p:sldId id="331" r:id="rId8"/>
    <p:sldId id="332" r:id="rId9"/>
    <p:sldId id="330" r:id="rId10"/>
    <p:sldId id="296" r:id="rId11"/>
    <p:sldId id="297" r:id="rId12"/>
    <p:sldId id="351" r:id="rId13"/>
    <p:sldId id="352" r:id="rId14"/>
    <p:sldId id="308" r:id="rId15"/>
    <p:sldId id="342" r:id="rId16"/>
    <p:sldId id="343" r:id="rId17"/>
    <p:sldId id="344" r:id="rId18"/>
    <p:sldId id="345" r:id="rId19"/>
    <p:sldId id="346" r:id="rId20"/>
    <p:sldId id="347" r:id="rId21"/>
    <p:sldId id="348" r:id="rId22"/>
    <p:sldId id="349" r:id="rId23"/>
    <p:sldId id="350" r:id="rId24"/>
    <p:sldId id="353" r:id="rId25"/>
    <p:sldId id="354" r:id="rId26"/>
    <p:sldId id="355" r:id="rId27"/>
    <p:sldId id="356" r:id="rId28"/>
    <p:sldId id="357" r:id="rId29"/>
    <p:sldId id="358" r:id="rId30"/>
    <p:sldId id="35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8"/>
    <p:restoredTop sz="94676"/>
  </p:normalViewPr>
  <p:slideViewPr>
    <p:cSldViewPr snapToGrid="0">
      <p:cViewPr varScale="1">
        <p:scale>
          <a:sx n="91" d="100"/>
          <a:sy n="91" d="100"/>
        </p:scale>
        <p:origin x="192" y="6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602E8C-95B2-184F-982B-DC783C79791F}" type="datetimeFigureOut">
              <a:rPr lang="it-IT" smtClean="0"/>
              <a:t>21/05/26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BBA05-4CE4-6B4E-A732-D9B6C9B5D3B3}" type="slidenum">
              <a:rPr lang="it-IT" smtClean="0"/>
              <a:t>‹N›</a:t>
            </a:fld>
            <a:endParaRPr lang="it-IT"/>
          </a:p>
        </p:txBody>
      </p:sp>
    </p:spTree>
    <p:extLst>
      <p:ext uri="{BB962C8B-B14F-4D97-AF65-F5344CB8AC3E}">
        <p14:creationId xmlns:p14="http://schemas.microsoft.com/office/powerpoint/2010/main" val="1548403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a:p>
        </p:txBody>
      </p:sp>
      <p:sp>
        <p:nvSpPr>
          <p:cNvPr id="4" name="Date Placeholder 3"/>
          <p:cNvSpPr>
            <a:spLocks noGrp="1"/>
          </p:cNvSpPr>
          <p:nvPr>
            <p:ph type="dt" sz="half" idx="10"/>
          </p:nvPr>
        </p:nvSpPr>
        <p:spPr/>
        <p:txBody>
          <a:bodyPr/>
          <a:lstStyle>
            <a:lvl1pPr algn="l">
              <a:defRPr/>
            </a:lvl1pPr>
          </a:lstStyle>
          <a:p>
            <a:fld id="{F327998D-B646-E547-8146-80E3A8C3B070}" type="datetime1">
              <a:rPr lang="it-IT" smtClean="0"/>
              <a:t>21/05/26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0FB5494C-44C2-584B-818A-0B5C7C866434}" type="datetime1">
              <a:rPr lang="it-IT" smtClean="0"/>
              <a:t>21/05/26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39E5CC1D-A571-584B-B71C-6ADFC50C74EF}" type="datetime1">
              <a:rPr lang="it-IT" smtClean="0"/>
              <a:t>21/05/26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0E804FC6-974A-AA40-BD60-87A9C8665C1B}" type="datetime1">
              <a:rPr lang="it-IT" smtClean="0"/>
              <a:t>21/05/26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DA4D4EE-9E97-994D-915B-4163B456A06F}" type="datetime1">
              <a:rPr lang="it-IT" smtClean="0"/>
              <a:t>21/05/26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51C2909C-300C-A84C-B8F9-91E2499AEA96}" type="datetime1">
              <a:rPr lang="it-IT" smtClean="0"/>
              <a:t>21/05/26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59C8F462-9B41-594B-8ED0-AE5CBDA1CC33}" type="datetime1">
              <a:rPr lang="it-IT" smtClean="0"/>
              <a:t>21/05/26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CF5D06F5-6B2C-D54F-917E-078729392C7A}" type="datetime1">
              <a:rPr lang="it-IT" smtClean="0"/>
              <a:t>21/05/26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870F1-D5DF-D648-BEA0-A2A3D3B6772B}" type="datetime1">
              <a:rPr lang="it-IT" smtClean="0"/>
              <a:t>21/05/26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9AA9E9F-3CE6-534A-80F8-5087BF5D1B00}" type="datetime1">
              <a:rPr lang="it-IT" smtClean="0"/>
              <a:t>21/05/26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0204A1-0561-0148-8A9E-74697EE57BC4}" type="datetime1">
              <a:rPr lang="it-IT" smtClean="0"/>
              <a:t>21/05/26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3423C5A-7584-3F49-8845-A1489B5D7E38}" type="datetime1">
              <a:rPr lang="it-IT" smtClean="0"/>
              <a:t>21/05/26</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hf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BF0A2E-91EA-C060-8C1C-D792739C7CC4}"/>
              </a:ext>
            </a:extLst>
          </p:cNvPr>
          <p:cNvSpPr>
            <a:spLocks noGrp="1"/>
          </p:cNvSpPr>
          <p:nvPr>
            <p:ph type="ctrTitle"/>
          </p:nvPr>
        </p:nvSpPr>
        <p:spPr/>
        <p:txBody>
          <a:bodyPr>
            <a:normAutofit/>
          </a:bodyPr>
          <a:lstStyle/>
          <a:p>
            <a:r>
              <a:rPr lang="it-IT" dirty="0"/>
              <a:t>LE ASSUNZIONI NELL’ANNO 2026</a:t>
            </a:r>
          </a:p>
        </p:txBody>
      </p:sp>
      <p:sp>
        <p:nvSpPr>
          <p:cNvPr id="3" name="Sottotitolo 2">
            <a:extLst>
              <a:ext uri="{FF2B5EF4-FFF2-40B4-BE49-F238E27FC236}">
                <a16:creationId xmlns:a16="http://schemas.microsoft.com/office/drawing/2014/main" id="{98E03883-2BA4-3251-D3FD-3031CC6D0366}"/>
              </a:ext>
            </a:extLst>
          </p:cNvPr>
          <p:cNvSpPr>
            <a:spLocks noGrp="1"/>
          </p:cNvSpPr>
          <p:nvPr>
            <p:ph type="subTitle" idx="1"/>
          </p:nvPr>
        </p:nvSpPr>
        <p:spPr/>
        <p:txBody>
          <a:bodyPr/>
          <a:lstStyle/>
          <a:p>
            <a:r>
              <a:rPr lang="it-IT"/>
              <a:t>A cura del dott. Arturo Bianco</a:t>
            </a:r>
          </a:p>
        </p:txBody>
      </p:sp>
      <p:sp>
        <p:nvSpPr>
          <p:cNvPr id="4" name="Segnaposto piè di pagina 3">
            <a:extLst>
              <a:ext uri="{FF2B5EF4-FFF2-40B4-BE49-F238E27FC236}">
                <a16:creationId xmlns:a16="http://schemas.microsoft.com/office/drawing/2014/main" id="{7CB37B7C-0B34-EE7B-8A68-8FDC6277CE3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D2C8F9D3-FC6D-31AE-73AB-608ADFFE9D9D}"/>
              </a:ext>
            </a:extLst>
          </p:cNvPr>
          <p:cNvSpPr>
            <a:spLocks noGrp="1"/>
          </p:cNvSpPr>
          <p:nvPr>
            <p:ph type="sldNum" sz="quarter" idx="12"/>
          </p:nvPr>
        </p:nvSpPr>
        <p:spPr/>
        <p:txBody>
          <a:bodyPr/>
          <a:lstStyle/>
          <a:p>
            <a:fld id="{4FAB73BC-B049-4115-A692-8D63A059BFB8}" type="slidenum">
              <a:rPr lang="en-US" smtClean="0"/>
              <a:t>1</a:t>
            </a:fld>
            <a:endParaRPr lang="en-US"/>
          </a:p>
        </p:txBody>
      </p:sp>
      <p:sp>
        <p:nvSpPr>
          <p:cNvPr id="6" name="CasellaDiTesto 5">
            <a:extLst>
              <a:ext uri="{FF2B5EF4-FFF2-40B4-BE49-F238E27FC236}">
                <a16:creationId xmlns:a16="http://schemas.microsoft.com/office/drawing/2014/main" id="{35D46763-2FEE-C5C5-69CE-43D0E39C8A65}"/>
              </a:ext>
            </a:extLst>
          </p:cNvPr>
          <p:cNvSpPr txBox="1"/>
          <p:nvPr/>
        </p:nvSpPr>
        <p:spPr>
          <a:xfrm>
            <a:off x="3248526" y="4451684"/>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434065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2C490C-3A95-0AA7-7502-25B00C148DCD}"/>
              </a:ext>
            </a:extLst>
          </p:cNvPr>
          <p:cNvSpPr>
            <a:spLocks noGrp="1"/>
          </p:cNvSpPr>
          <p:nvPr>
            <p:ph type="title"/>
          </p:nvPr>
        </p:nvSpPr>
        <p:spPr/>
        <p:txBody>
          <a:bodyPr/>
          <a:lstStyle/>
          <a:p>
            <a:r>
              <a:rPr lang="it-IT"/>
              <a:t>Le assunzioni </a:t>
            </a:r>
            <a:r>
              <a:rPr lang="it-IT" err="1"/>
              <a:t>eterofinanziate</a:t>
            </a:r>
            <a:endParaRPr lang="it-IT"/>
          </a:p>
        </p:txBody>
      </p:sp>
      <p:sp>
        <p:nvSpPr>
          <p:cNvPr id="3" name="Segnaposto contenuto 2">
            <a:extLst>
              <a:ext uri="{FF2B5EF4-FFF2-40B4-BE49-F238E27FC236}">
                <a16:creationId xmlns:a16="http://schemas.microsoft.com/office/drawing/2014/main" id="{CA9064AD-AE49-9ED3-400C-CECD13491598}"/>
              </a:ext>
            </a:extLst>
          </p:cNvPr>
          <p:cNvSpPr>
            <a:spLocks noGrp="1"/>
          </p:cNvSpPr>
          <p:nvPr>
            <p:ph idx="1"/>
          </p:nvPr>
        </p:nvSpPr>
        <p:spPr/>
        <p:txBody>
          <a:bodyPr>
            <a:normAutofit fontScale="92500"/>
          </a:bodyPr>
          <a:lstStyle/>
          <a:p>
            <a:r>
              <a:rPr lang="it-IT"/>
              <a:t>Personale necessario per l’attuazione delle politiche di coesione: enti delle regioni Basilicata, Calabria, Campania, Molise, Puglia, Sardegna, Sicilia</a:t>
            </a:r>
          </a:p>
          <a:p>
            <a:r>
              <a:rPr lang="it-IT"/>
              <a:t>Le stabilizzazioni per le quote a carico delle regioni</a:t>
            </a:r>
          </a:p>
          <a:p>
            <a:r>
              <a:rPr lang="it-IT"/>
              <a:t>Le assunzioni di assistenti sociali finanziate dal Ministero del lavoro (legge 178/2020): ambiti territoriali per passare dal rapporto 1/6.500 a quello 1/5.000 o 1/4.000. Domande da presentare entro il 28 febbraio. Risorse utilizzabili anche per le stabilizzazioni</a:t>
            </a:r>
          </a:p>
          <a:p>
            <a:r>
              <a:rPr lang="it-IT"/>
              <a:t>Le assunzioni di assistenti sociali tramite il fondo di solidarietà (legge 234/2021): anche queste possono essere considerate come </a:t>
            </a:r>
            <a:r>
              <a:rPr lang="it-IT" err="1"/>
              <a:t>eterofinanziate</a:t>
            </a:r>
            <a:endParaRPr lang="it-IT"/>
          </a:p>
          <a:p>
            <a:r>
              <a:rPr lang="it-IT"/>
              <a:t>Le assunzioni a tempo determinato per l’attuazione del PNRR: </a:t>
            </a:r>
            <a:r>
              <a:rPr lang="it-IT" err="1"/>
              <a:t>d.l.</a:t>
            </a:r>
            <a:r>
              <a:rPr lang="it-IT"/>
              <a:t> n. 80/2021 (nei quadri economici dei progetti) e </a:t>
            </a:r>
            <a:r>
              <a:rPr lang="it-IT" err="1"/>
              <a:t>d.l.</a:t>
            </a:r>
            <a:r>
              <a:rPr lang="it-IT"/>
              <a:t> n. 152/2021 (oneri a carico dell’ente, ma in deroga alle capacità </a:t>
            </a:r>
            <a:r>
              <a:rPr lang="it-IT" err="1"/>
              <a:t>assunzionali</a:t>
            </a:r>
            <a:r>
              <a:rPr lang="it-IT"/>
              <a:t>, nei tetti di spesa previsti dalla disposizione)</a:t>
            </a:r>
          </a:p>
          <a:p>
            <a:endParaRPr lang="it-IT"/>
          </a:p>
        </p:txBody>
      </p:sp>
      <p:sp>
        <p:nvSpPr>
          <p:cNvPr id="4" name="Segnaposto piè di pagina 3">
            <a:extLst>
              <a:ext uri="{FF2B5EF4-FFF2-40B4-BE49-F238E27FC236}">
                <a16:creationId xmlns:a16="http://schemas.microsoft.com/office/drawing/2014/main" id="{A03D9F22-D05B-FBB6-E0E5-F600A949104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E81CC74A-8309-8524-7800-585F80256F6A}"/>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912463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28DCC6-5171-11AF-28B4-468306136879}"/>
              </a:ext>
            </a:extLst>
          </p:cNvPr>
          <p:cNvSpPr>
            <a:spLocks noGrp="1"/>
          </p:cNvSpPr>
          <p:nvPr>
            <p:ph type="title"/>
          </p:nvPr>
        </p:nvSpPr>
        <p:spPr/>
        <p:txBody>
          <a:bodyPr/>
          <a:lstStyle/>
          <a:p>
            <a:r>
              <a:rPr lang="it-IT"/>
              <a:t>Le tipologie di assunzione</a:t>
            </a:r>
          </a:p>
        </p:txBody>
      </p:sp>
      <p:sp>
        <p:nvSpPr>
          <p:cNvPr id="3" name="Segnaposto contenuto 2">
            <a:extLst>
              <a:ext uri="{FF2B5EF4-FFF2-40B4-BE49-F238E27FC236}">
                <a16:creationId xmlns:a16="http://schemas.microsoft.com/office/drawing/2014/main" id="{B4E92EF8-2108-A23F-8DE9-E340C16283EA}"/>
              </a:ext>
            </a:extLst>
          </p:cNvPr>
          <p:cNvSpPr>
            <a:spLocks noGrp="1"/>
          </p:cNvSpPr>
          <p:nvPr>
            <p:ph idx="1"/>
          </p:nvPr>
        </p:nvSpPr>
        <p:spPr/>
        <p:txBody>
          <a:bodyPr>
            <a:normAutofit fontScale="92500" lnSpcReduction="20000"/>
          </a:bodyPr>
          <a:lstStyle/>
          <a:p>
            <a:r>
              <a:rPr lang="it-IT"/>
              <a:t>Concorsi, anche in forma associata</a:t>
            </a:r>
          </a:p>
          <a:p>
            <a:r>
              <a:rPr lang="it-IT"/>
              <a:t>Formazione di albi di idonei da cui attingere</a:t>
            </a:r>
          </a:p>
          <a:p>
            <a:r>
              <a:rPr lang="it-IT"/>
              <a:t>Scorrimento di graduatorie dello stesso o di altro ente</a:t>
            </a:r>
          </a:p>
          <a:p>
            <a:r>
              <a:rPr lang="it-IT"/>
              <a:t>Stabilizzazioni (d.lgs. n. 165/2001; </a:t>
            </a:r>
            <a:r>
              <a:rPr lang="it-IT" err="1"/>
              <a:t>d.l.</a:t>
            </a:r>
            <a:r>
              <a:rPr lang="it-IT"/>
              <a:t> n. 13/2023; d</a:t>
            </a:r>
            <a:r>
              <a:rPr lang="it-IT" err="1"/>
              <a:t>.l</a:t>
            </a:r>
            <a:r>
              <a:rPr lang="it-IT"/>
              <a:t>. 44/2023; </a:t>
            </a:r>
            <a:r>
              <a:rPr lang="it-IT" err="1"/>
              <a:t>d.l.</a:t>
            </a:r>
            <a:r>
              <a:rPr lang="it-IT"/>
              <a:t> n. 75/2023)</a:t>
            </a:r>
          </a:p>
          <a:p>
            <a:r>
              <a:rPr lang="it-IT"/>
              <a:t>Progressioni verticali</a:t>
            </a:r>
          </a:p>
          <a:p>
            <a:r>
              <a:rPr lang="it-IT"/>
              <a:t>Progressioni verticali «speciali» o «in deroga» (articolo 13, CCNL 16.11.2022)</a:t>
            </a:r>
          </a:p>
          <a:p>
            <a:r>
              <a:rPr lang="it-IT"/>
              <a:t>Concorsi con riserva</a:t>
            </a:r>
          </a:p>
          <a:p>
            <a:r>
              <a:rPr lang="it-IT"/>
              <a:t>Avviamento per l’area degli operatori</a:t>
            </a:r>
          </a:p>
          <a:p>
            <a:r>
              <a:rPr lang="it-IT"/>
              <a:t>Mobilità volontaria</a:t>
            </a:r>
          </a:p>
          <a:p>
            <a:r>
              <a:rPr lang="it-IT"/>
              <a:t>Assunzioni di giovani con contratti di apprendistato e di formazione e lavoro</a:t>
            </a:r>
          </a:p>
          <a:p>
            <a:pPr marL="0" indent="0">
              <a:buNone/>
            </a:pPr>
            <a:endParaRPr lang="it-IT"/>
          </a:p>
        </p:txBody>
      </p:sp>
      <p:sp>
        <p:nvSpPr>
          <p:cNvPr id="4" name="Segnaposto piè di pagina 3">
            <a:extLst>
              <a:ext uri="{FF2B5EF4-FFF2-40B4-BE49-F238E27FC236}">
                <a16:creationId xmlns:a16="http://schemas.microsoft.com/office/drawing/2014/main" id="{31175899-D820-CB16-D228-51CFC964CBE2}"/>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817E297-236E-E5E9-D141-F781AA207EBD}"/>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2214800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8DC3AF-EA3F-9C65-48B4-E49BD62156A0}"/>
              </a:ext>
            </a:extLst>
          </p:cNvPr>
          <p:cNvSpPr>
            <a:spLocks noGrp="1"/>
          </p:cNvSpPr>
          <p:nvPr>
            <p:ph type="title"/>
          </p:nvPr>
        </p:nvSpPr>
        <p:spPr/>
        <p:txBody>
          <a:bodyPr/>
          <a:lstStyle/>
          <a:p>
            <a:r>
              <a:rPr lang="it-IT"/>
              <a:t>LE NORME CD TAGLIA IDONEI</a:t>
            </a:r>
          </a:p>
        </p:txBody>
      </p:sp>
      <p:sp>
        <p:nvSpPr>
          <p:cNvPr id="3" name="Segnaposto contenuto 2">
            <a:extLst>
              <a:ext uri="{FF2B5EF4-FFF2-40B4-BE49-F238E27FC236}">
                <a16:creationId xmlns:a16="http://schemas.microsoft.com/office/drawing/2014/main" id="{93196047-0776-846B-996F-25A51D46AA76}"/>
              </a:ext>
            </a:extLst>
          </p:cNvPr>
          <p:cNvSpPr>
            <a:spLocks noGrp="1"/>
          </p:cNvSpPr>
          <p:nvPr>
            <p:ph idx="1"/>
          </p:nvPr>
        </p:nvSpPr>
        <p:spPr/>
        <p:txBody>
          <a:bodyPr>
            <a:normAutofit fontScale="92500" lnSpcReduction="10000"/>
          </a:bodyPr>
          <a:lstStyle/>
          <a:p>
            <a:r>
              <a:rPr lang="it-IT" sz="2400"/>
              <a:t>Dallo 1 gennaio 2026 sono tornate ad essere applicabili le norme cd taglia idonei, sospese per le graduatorie approvate nel 2024 e 2025 e per i bandi indetti nel 2025</a:t>
            </a:r>
          </a:p>
          <a:p>
            <a:r>
              <a:rPr lang="it-IT" sz="2400"/>
              <a:t>Di conseguenza, nei concorsi pubblici il numero massimo dei candidati che possono essere dichiarati idonei è fissato nel 20% dei posti messi a concorso.</a:t>
            </a:r>
          </a:p>
          <a:p>
            <a:r>
              <a:rPr lang="it-IT" sz="2400"/>
              <a:t>Questa limitazione non si applica </a:t>
            </a:r>
            <a:r>
              <a:rPr lang="it-IT" sz="2400" err="1"/>
              <a:t>nè</a:t>
            </a:r>
            <a:r>
              <a:rPr lang="it-IT" sz="2400"/>
              <a:t> al reclutamento del personale sanitario e socio-sanitario, educativo e scolastico, compreso quello impiegato nei servizi educativo-scolastici gestiti direttamente dai comuni e dalle unioni di comuni, e dei ricercatori, al personale non contrattualizzato, né ai concorsi banditi dalle regioni, dalle province, dalle camere di commercio, dagli enti locali e dagli enti controllati o partecipati in cui i posti messi a concorso sono non superiori a 20, nonché nei comuni fino a 3.000 abitanti e per quelli per assunzioni a tempo determinato </a:t>
            </a:r>
          </a:p>
        </p:txBody>
      </p:sp>
      <p:sp>
        <p:nvSpPr>
          <p:cNvPr id="4" name="Segnaposto piè di pagina 3">
            <a:extLst>
              <a:ext uri="{FF2B5EF4-FFF2-40B4-BE49-F238E27FC236}">
                <a16:creationId xmlns:a16="http://schemas.microsoft.com/office/drawing/2014/main" id="{7BF794D9-7D7B-271F-AC19-248EEFFA020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88002C4C-1D1D-A9CC-3DBF-7DACF4209DC2}"/>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870127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EEAA23-EDCF-58FB-B22F-A739509C4A3B}"/>
              </a:ext>
            </a:extLst>
          </p:cNvPr>
          <p:cNvSpPr>
            <a:spLocks noGrp="1"/>
          </p:cNvSpPr>
          <p:nvPr>
            <p:ph type="title"/>
          </p:nvPr>
        </p:nvSpPr>
        <p:spPr/>
        <p:txBody>
          <a:bodyPr/>
          <a:lstStyle/>
          <a:p>
            <a:r>
              <a:rPr lang="it-IT"/>
              <a:t>IL RICORSO ALLA MOBILITA’ VOLONTARIA</a:t>
            </a:r>
          </a:p>
        </p:txBody>
      </p:sp>
      <p:sp>
        <p:nvSpPr>
          <p:cNvPr id="3" name="Segnaposto contenuto 2">
            <a:extLst>
              <a:ext uri="{FF2B5EF4-FFF2-40B4-BE49-F238E27FC236}">
                <a16:creationId xmlns:a16="http://schemas.microsoft.com/office/drawing/2014/main" id="{AB997773-7A60-42C5-CF62-0D5FA1AC4B12}"/>
              </a:ext>
            </a:extLst>
          </p:cNvPr>
          <p:cNvSpPr>
            <a:spLocks noGrp="1"/>
          </p:cNvSpPr>
          <p:nvPr>
            <p:ph idx="1"/>
          </p:nvPr>
        </p:nvSpPr>
        <p:spPr>
          <a:xfrm>
            <a:off x="1117260" y="2084832"/>
            <a:ext cx="9720073" cy="4023360"/>
          </a:xfrm>
        </p:spPr>
        <p:txBody>
          <a:bodyPr>
            <a:normAutofit fontScale="92500" lnSpcReduction="20000"/>
          </a:bodyPr>
          <a:lstStyle/>
          <a:p>
            <a:r>
              <a:rPr lang="it-IT"/>
              <a:t>Le PA, tra cui i comuni, le province, le città metropolitane che hanno più di 50 dipendenti in servizio a tempo indeterminato e tutti gli enti che prevedono almeno 10 assunzioni a tempo indeterminato, devono riservare almeno il 15% delle capacità assunzionali, calcolate con riferimento a quelle impegnate, non quindi a quelle teoriche, alla utilizzazione di questo istituto. </a:t>
            </a:r>
          </a:p>
          <a:p>
            <a:r>
              <a:rPr lang="it-IT"/>
              <a:t>Il numero dei dipendenti in servizio a tempo indeterminato deve essere calcolato alla data del 31 dicembre dell’anno immediatamente precedente.</a:t>
            </a:r>
          </a:p>
          <a:p>
            <a:r>
              <a:rPr lang="it-IT"/>
              <a:t>Queste risorse devono essere destinate in primo luogo alle assunzioni in mobilità dei dipendenti in comando nell’ente da almeno 12 mesi e che hanno avuto una valutazione pienamente positiva. </a:t>
            </a:r>
          </a:p>
          <a:p>
            <a:r>
              <a:rPr lang="it-IT"/>
              <a:t>In capo alle PA inadempienti viene disposta la irrogazione della sanzione del taglio nell’anno successivo del 15% delle capacità assunzionali. </a:t>
            </a:r>
          </a:p>
          <a:p>
            <a:r>
              <a:rPr lang="it-IT"/>
              <a:t>Le risorse destinate alle procedure di mobilità volontaria che non si concludono positivamente, possono essere utilizzate alle assunzioni con altre regole</a:t>
            </a:r>
            <a:endParaRPr lang="it-IT" sz="2800"/>
          </a:p>
          <a:p>
            <a:endParaRPr lang="it-IT"/>
          </a:p>
        </p:txBody>
      </p:sp>
      <p:sp>
        <p:nvSpPr>
          <p:cNvPr id="4" name="Segnaposto piè di pagina 3">
            <a:extLst>
              <a:ext uri="{FF2B5EF4-FFF2-40B4-BE49-F238E27FC236}">
                <a16:creationId xmlns:a16="http://schemas.microsoft.com/office/drawing/2014/main" id="{71787153-ED67-0A32-8541-6A9762A8A9E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2F8041CF-E272-D92A-E641-E5731CDAC6D3}"/>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1211429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9A07BD-FC61-ED40-1029-088B03D772DD}"/>
              </a:ext>
            </a:extLst>
          </p:cNvPr>
          <p:cNvSpPr>
            <a:spLocks noGrp="1"/>
          </p:cNvSpPr>
          <p:nvPr>
            <p:ph type="title"/>
          </p:nvPr>
        </p:nvSpPr>
        <p:spPr/>
        <p:txBody>
          <a:bodyPr/>
          <a:lstStyle/>
          <a:p>
            <a:r>
              <a:rPr lang="it-IT"/>
              <a:t>I VINCOLI ALLE ASSUNZIONI</a:t>
            </a:r>
          </a:p>
        </p:txBody>
      </p:sp>
      <p:sp>
        <p:nvSpPr>
          <p:cNvPr id="3" name="Segnaposto contenuto 2">
            <a:extLst>
              <a:ext uri="{FF2B5EF4-FFF2-40B4-BE49-F238E27FC236}">
                <a16:creationId xmlns:a16="http://schemas.microsoft.com/office/drawing/2014/main" id="{55FCD73D-4019-CA3D-761D-255404ADB490}"/>
              </a:ext>
            </a:extLst>
          </p:cNvPr>
          <p:cNvSpPr>
            <a:spLocks noGrp="1"/>
          </p:cNvSpPr>
          <p:nvPr>
            <p:ph idx="1"/>
          </p:nvPr>
        </p:nvSpPr>
        <p:spPr>
          <a:xfrm>
            <a:off x="911393" y="2243161"/>
            <a:ext cx="9720073" cy="4023360"/>
          </a:xfrm>
        </p:spPr>
        <p:txBody>
          <a:bodyPr>
            <a:normAutofit fontScale="77500" lnSpcReduction="20000"/>
          </a:bodyPr>
          <a:lstStyle/>
          <a:p>
            <a:pPr lvl="0"/>
            <a:r>
              <a:rPr lang="it-IT"/>
              <a:t>Rispetto nell’anno precedente del tetto di spesa del personale;</a:t>
            </a:r>
          </a:p>
          <a:p>
            <a:pPr lvl="0"/>
            <a:r>
              <a:rPr lang="it-IT"/>
              <a:t>Attestazione che non vi sono dipendenti in eccedenza e/o in sovrannumero;</a:t>
            </a:r>
          </a:p>
          <a:p>
            <a:pPr lvl="0"/>
            <a:r>
              <a:rPr lang="it-IT"/>
              <a:t>Adozione del piano delle azioni positive o delle pari opportunità</a:t>
            </a:r>
          </a:p>
          <a:p>
            <a:pPr lvl="0"/>
            <a:r>
              <a:rPr lang="it-IT"/>
              <a:t>Attivazione della piattaforma telematica per la certificazione dei crediti;</a:t>
            </a:r>
          </a:p>
          <a:p>
            <a:pPr lvl="0"/>
            <a:r>
              <a:rPr lang="it-IT"/>
              <a:t>Rispetto dei termini per l’adozione dei documenti contabili e per la trasmissione alla banca dati delle amministrazioni pubbliche delle relative informazioni. Assunzioni possibili anche nell’esercizio provvisorio</a:t>
            </a:r>
          </a:p>
          <a:p>
            <a:pPr lvl="0"/>
            <a:r>
              <a:rPr lang="it-IT"/>
              <a:t>Adozione del PIAO</a:t>
            </a:r>
          </a:p>
          <a:p>
            <a:pPr lvl="0"/>
            <a:r>
              <a:rPr lang="it-IT"/>
              <a:t>Adozione della programmazione del fabbisogno ed invio alla FFPP tramite </a:t>
            </a:r>
            <a:r>
              <a:rPr lang="it-IT" err="1"/>
              <a:t>Sico</a:t>
            </a:r>
            <a:endParaRPr lang="it-IT"/>
          </a:p>
          <a:p>
            <a:pPr lvl="0"/>
            <a:r>
              <a:rPr lang="it-IT"/>
              <a:t>Richiesta di disponibilità alla trasformazione dei part time prima di nuove assunzioni nella stessa categoria e profilo a tempo pieno</a:t>
            </a:r>
          </a:p>
          <a:p>
            <a:r>
              <a:rPr lang="it-IT"/>
              <a:t>Comunicazione ex articolo 34 bis d.lgs. n. 165/2001 con esiti negativi o mancata risposta della FFPP entro 20 giorni</a:t>
            </a:r>
          </a:p>
          <a:p>
            <a:pPr marL="0" indent="0">
              <a:buNone/>
            </a:pPr>
            <a:endParaRPr lang="it-IT"/>
          </a:p>
        </p:txBody>
      </p:sp>
      <p:sp>
        <p:nvSpPr>
          <p:cNvPr id="4" name="Segnaposto piè di pagina 3">
            <a:extLst>
              <a:ext uri="{FF2B5EF4-FFF2-40B4-BE49-F238E27FC236}">
                <a16:creationId xmlns:a16="http://schemas.microsoft.com/office/drawing/2014/main" id="{1434291B-C46E-456C-F0F7-0ED90F1FC77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71C4A7A1-528C-D809-91B0-5D4945F15FC4}"/>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1322650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CC06B4-7128-34E9-D0A9-321517425917}"/>
              </a:ext>
            </a:extLst>
          </p:cNvPr>
          <p:cNvSpPr>
            <a:spLocks noGrp="1"/>
          </p:cNvSpPr>
          <p:nvPr>
            <p:ph type="title"/>
          </p:nvPr>
        </p:nvSpPr>
        <p:spPr/>
        <p:txBody>
          <a:bodyPr/>
          <a:lstStyle/>
          <a:p>
            <a:r>
              <a:rPr lang="it-IT"/>
              <a:t>LE STABILIZZAZIONI/1</a:t>
            </a:r>
          </a:p>
        </p:txBody>
      </p:sp>
      <p:sp>
        <p:nvSpPr>
          <p:cNvPr id="3" name="Segnaposto contenuto 2">
            <a:extLst>
              <a:ext uri="{FF2B5EF4-FFF2-40B4-BE49-F238E27FC236}">
                <a16:creationId xmlns:a16="http://schemas.microsoft.com/office/drawing/2014/main" id="{D6E5CE99-CA83-5FCF-3923-8F436583BFC8}"/>
              </a:ext>
            </a:extLst>
          </p:cNvPr>
          <p:cNvSpPr>
            <a:spLocks noGrp="1"/>
          </p:cNvSpPr>
          <p:nvPr>
            <p:ph idx="1"/>
          </p:nvPr>
        </p:nvSpPr>
        <p:spPr/>
        <p:txBody>
          <a:bodyPr>
            <a:normAutofit fontScale="85000" lnSpcReduction="20000"/>
          </a:bodyPr>
          <a:lstStyle/>
          <a:p>
            <a:pPr algn="just"/>
            <a:r>
              <a:rPr lang="it-IT"/>
              <a:t>Non più applicabili le previsioni dettate dall’articolo 20 del d.lgs. n. 75/2017</a:t>
            </a:r>
          </a:p>
          <a:p>
            <a:pPr algn="just"/>
            <a:r>
              <a:rPr lang="it-IT"/>
              <a:t>Art. 35, comma 3 bis, d.lgs. n. 165/2001: </a:t>
            </a:r>
            <a:r>
              <a:rPr lang="it-IT">
                <a:solidFill>
                  <a:srgbClr val="000000"/>
                </a:solidFill>
              </a:rPr>
              <a:t>Le amministrazioni pubbliche, nel rispetto della programmazione triennale del fabbisogno, </a:t>
            </a:r>
            <a:r>
              <a:rPr lang="it-IT" err="1">
                <a:solidFill>
                  <a:srgbClr val="000000"/>
                </a:solidFill>
              </a:rPr>
              <a:t>nonchè</a:t>
            </a:r>
            <a:r>
              <a:rPr lang="it-IT">
                <a:solidFill>
                  <a:srgbClr val="000000"/>
                </a:solidFill>
              </a:rPr>
              <a:t> del limite massimo complessivo del 50 per cento delle risorse finanziarie disponibili ai sensi della normativa vigente in materia di assunzioni ovvero di contenimento della spesa di personale, secondo i rispettivi regimi limitativi fissati dai documenti di finanza pubblica e, per le amministrazioni interessate, previo espletamento della procedura di cui al comma 4, possono avviare procedure di reclutamento mediante concorso pubblico:</a:t>
            </a:r>
          </a:p>
          <a:p>
            <a:pPr algn="just"/>
            <a:r>
              <a:rPr lang="it-IT">
                <a:solidFill>
                  <a:srgbClr val="000000"/>
                </a:solidFill>
              </a:rPr>
              <a:t>a) con riserva dei posti, nel limite massimo del 40 per cento di quelli banditi, a favore dei titolari di rapporto di lavoro subordinato a tempo determinato che, alla data di pubblicazione dei bandi, hanno maturato almeno tre anni di servizio alle dipendenze dell'amministrazione che emana il bando. Previsione della legge 69/2025: </a:t>
            </a:r>
            <a:r>
              <a:rPr lang="it-IT"/>
              <a:t>in tale ambito si possano riservare fino al 10% alle assunzioni dei disabili</a:t>
            </a:r>
            <a:endParaRPr lang="it-IT">
              <a:solidFill>
                <a:srgbClr val="000000"/>
              </a:solidFill>
            </a:endParaRPr>
          </a:p>
          <a:p>
            <a:pPr algn="just"/>
            <a:r>
              <a:rPr lang="it-IT">
                <a:solidFill>
                  <a:srgbClr val="000000"/>
                </a:solidFill>
              </a:rPr>
              <a:t>b) per titoli ed esami, finalizzati a valorizzare, con apposito punteggio, l'esperienza professionale maturata dal personale di cui alla lettera a) e di coloro che, alla data di emanazione del bando, hanno maturato almeno tre anni di contratto di lavoro flessibile nell'amministrazione che emana il bando </a:t>
            </a:r>
          </a:p>
          <a:p>
            <a:pPr marL="0" indent="0">
              <a:buNone/>
            </a:pPr>
            <a:endParaRPr lang="it-IT"/>
          </a:p>
        </p:txBody>
      </p:sp>
      <p:sp>
        <p:nvSpPr>
          <p:cNvPr id="4" name="Segnaposto piè di pagina 3">
            <a:extLst>
              <a:ext uri="{FF2B5EF4-FFF2-40B4-BE49-F238E27FC236}">
                <a16:creationId xmlns:a16="http://schemas.microsoft.com/office/drawing/2014/main" id="{53B84C93-0DA8-EB2D-4AAE-65DF985DDD8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2DAE4D23-A351-163D-D8A1-473A8B475772}"/>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1056070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D0AC2D-AF22-E6AB-4418-7596A1FE9FF1}"/>
              </a:ext>
            </a:extLst>
          </p:cNvPr>
          <p:cNvSpPr>
            <a:spLocks noGrp="1"/>
          </p:cNvSpPr>
          <p:nvPr>
            <p:ph type="title"/>
          </p:nvPr>
        </p:nvSpPr>
        <p:spPr/>
        <p:txBody>
          <a:bodyPr/>
          <a:lstStyle/>
          <a:p>
            <a:r>
              <a:rPr lang="it-IT"/>
              <a:t>LE STABILIZZAZIONI/2</a:t>
            </a:r>
          </a:p>
        </p:txBody>
      </p:sp>
      <p:sp>
        <p:nvSpPr>
          <p:cNvPr id="3" name="Segnaposto contenuto 2">
            <a:extLst>
              <a:ext uri="{FF2B5EF4-FFF2-40B4-BE49-F238E27FC236}">
                <a16:creationId xmlns:a16="http://schemas.microsoft.com/office/drawing/2014/main" id="{1844A4E2-62C4-C7FC-8BAF-358D260F39BF}"/>
              </a:ext>
            </a:extLst>
          </p:cNvPr>
          <p:cNvSpPr>
            <a:spLocks noGrp="1"/>
          </p:cNvSpPr>
          <p:nvPr>
            <p:ph idx="1"/>
          </p:nvPr>
        </p:nvSpPr>
        <p:spPr/>
        <p:txBody>
          <a:bodyPr>
            <a:normAutofit fontScale="92500" lnSpcReduction="10000"/>
          </a:bodyPr>
          <a:lstStyle/>
          <a:p>
            <a:r>
              <a:rPr lang="it-IT"/>
              <a:t>Dl n. 13/2023, articolo 50, comma 17 bis: stabilizzazione del personale assunto con contratto di lavoro subordinato per l’attuazione delle politiche di coesione che ha maturato 24 mesi di anzianità</a:t>
            </a:r>
          </a:p>
          <a:p>
            <a:r>
              <a:rPr lang="it-IT"/>
              <a:t>Dl n. 75/2023 articolo 28, comma 1 bis: </a:t>
            </a:r>
            <a:r>
              <a:rPr lang="it-IT">
                <a:solidFill>
                  <a:srgbClr val="000000"/>
                </a:solidFill>
              </a:rPr>
              <a:t>Gli enti locali possono prevedere, nel limite dei posti disponibili della vigente dotazione organica e in coerenza con il piano triennale dei fabbisogni, di cui all'articolo 6 del d.lgs. n. 165/2001,</a:t>
            </a:r>
            <a:r>
              <a:rPr lang="it-IT"/>
              <a:t> nell'ambito dei concorsi pubblici per il reclutamento di personale dirigenziale, una riserva di posti non superiore al 50 per cento da destinare al personale, dirigenziale e non dirigenziale, che abbia maturato con pieno merito almeno trentasei mesi di servizio, anche non continuativi, negli ultimi cinque anni e che sia stato assunto a tempo determinato previo esperimento di procedure selettive e comparative a evidenza pubblica, o al personale non dirigenziale che sia in servizio a tempo indeterminato per lo stesso periodo di tempo. Le assunzioni di personale di cui al presente comma sono effettuate a valere sulle facoltà assunzionali di ciascuna amministrazione disponibili a legislazione vigente: la limitazione introdotta dal dl 25/2025 –sulla scorta delle indicazioni della FFPP- ai soli dipendenti dell’ente in aspettativa</a:t>
            </a:r>
          </a:p>
          <a:p>
            <a:endParaRPr lang="it-IT"/>
          </a:p>
        </p:txBody>
      </p:sp>
      <p:sp>
        <p:nvSpPr>
          <p:cNvPr id="4" name="Segnaposto piè di pagina 3">
            <a:extLst>
              <a:ext uri="{FF2B5EF4-FFF2-40B4-BE49-F238E27FC236}">
                <a16:creationId xmlns:a16="http://schemas.microsoft.com/office/drawing/2014/main" id="{399BDCF8-CD9C-EB71-D75B-833E7822515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FEAEC70-EC26-8103-E728-939163C6D9AE}"/>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2531682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17721E-534E-7F99-9BFE-58E37C5F2987}"/>
              </a:ext>
            </a:extLst>
          </p:cNvPr>
          <p:cNvSpPr>
            <a:spLocks noGrp="1"/>
          </p:cNvSpPr>
          <p:nvPr>
            <p:ph type="title"/>
          </p:nvPr>
        </p:nvSpPr>
        <p:spPr/>
        <p:txBody>
          <a:bodyPr/>
          <a:lstStyle/>
          <a:p>
            <a:r>
              <a:rPr lang="it-IT"/>
              <a:t>LE STABILIZZAZIONI/3</a:t>
            </a:r>
          </a:p>
        </p:txBody>
      </p:sp>
      <p:sp>
        <p:nvSpPr>
          <p:cNvPr id="3" name="Segnaposto contenuto 2">
            <a:extLst>
              <a:ext uri="{FF2B5EF4-FFF2-40B4-BE49-F238E27FC236}">
                <a16:creationId xmlns:a16="http://schemas.microsoft.com/office/drawing/2014/main" id="{85E727B3-DC78-E53B-EA63-9100824A2132}"/>
              </a:ext>
            </a:extLst>
          </p:cNvPr>
          <p:cNvSpPr>
            <a:spLocks noGrp="1"/>
          </p:cNvSpPr>
          <p:nvPr>
            <p:ph idx="1"/>
          </p:nvPr>
        </p:nvSpPr>
        <p:spPr/>
        <p:txBody>
          <a:bodyPr>
            <a:normAutofit/>
          </a:bodyPr>
          <a:lstStyle/>
          <a:p>
            <a:r>
              <a:rPr lang="it-IT"/>
              <a:t>Dl n. 44/2023, articolo 3, comma 5: </a:t>
            </a:r>
            <a:r>
              <a:rPr lang="it-IT">
                <a:solidFill>
                  <a:srgbClr val="000000"/>
                </a:solidFill>
              </a:rPr>
              <a:t> Le regioni, le province, i comuni e le città metropolitane (estensione della legge 69/2025 alle unioni dei comuni), fino al 31 dicembre 2026, possono procedere, nei limiti dei posti disponibili della vigente dotazione organica, previo colloquio selettivo e all'esito della valutazione positiva dell'attività lavorativa svolta, alla stabilizzazione, nella qualifica ricoperta, del personale non dirigenziale, che, entro il predetto termine, abbia maturato almeno trentasei mesi di servizio, anche non continuativi, negli ultimi otto anni, presso l'amministrazione che procede all'assunzione, che sia stato assunto a tempo determinato a seguito di procedure concorsuali conformi ai principi di cui all'articolo 35 del d.lgs. n. 165/2001</a:t>
            </a:r>
            <a:r>
              <a:rPr lang="it-IT"/>
              <a:t> e che sia in possesso dei requisiti di cui all'articolo 20, comma 1, lettere a) e b), del d.lgs. n. 75/2017. Le assunzioni di personale di cui al presente comma sono effettuate a valere sulle facoltà assunzionali di ciascuna amministrazione disponibili a legislazione vigente all'atto della stabilizzazione</a:t>
            </a:r>
          </a:p>
        </p:txBody>
      </p:sp>
      <p:sp>
        <p:nvSpPr>
          <p:cNvPr id="4" name="Segnaposto piè di pagina 3">
            <a:extLst>
              <a:ext uri="{FF2B5EF4-FFF2-40B4-BE49-F238E27FC236}">
                <a16:creationId xmlns:a16="http://schemas.microsoft.com/office/drawing/2014/main" id="{F6E1317E-7A80-7779-6653-D9BFF854BCF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3881C15-6897-D502-A5A9-F398E7FB7FE0}"/>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4256016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43F449-AC94-16DF-3B0D-EF34CCAFC171}"/>
              </a:ext>
            </a:extLst>
          </p:cNvPr>
          <p:cNvSpPr>
            <a:spLocks noGrp="1"/>
          </p:cNvSpPr>
          <p:nvPr>
            <p:ph type="title"/>
          </p:nvPr>
        </p:nvSpPr>
        <p:spPr/>
        <p:txBody>
          <a:bodyPr/>
          <a:lstStyle/>
          <a:p>
            <a:r>
              <a:rPr lang="it-IT"/>
              <a:t>Le progressioni verticali ordinarie</a:t>
            </a:r>
          </a:p>
        </p:txBody>
      </p:sp>
      <p:sp>
        <p:nvSpPr>
          <p:cNvPr id="3" name="Segnaposto contenuto 2">
            <a:extLst>
              <a:ext uri="{FF2B5EF4-FFF2-40B4-BE49-F238E27FC236}">
                <a16:creationId xmlns:a16="http://schemas.microsoft.com/office/drawing/2014/main" id="{276C2214-F616-39C6-7715-471DDA5BC742}"/>
              </a:ext>
            </a:extLst>
          </p:cNvPr>
          <p:cNvSpPr>
            <a:spLocks noGrp="1"/>
          </p:cNvSpPr>
          <p:nvPr>
            <p:ph idx="1"/>
          </p:nvPr>
        </p:nvSpPr>
        <p:spPr/>
        <p:txBody>
          <a:bodyPr>
            <a:normAutofit fontScale="92500" lnSpcReduction="10000"/>
          </a:bodyPr>
          <a:lstStyle/>
          <a:p>
            <a:r>
              <a:rPr lang="it-IT"/>
              <a:t>Articolo 52, comma 1 bis, d.lgs. n. 165/2001: </a:t>
            </a:r>
            <a:r>
              <a:rPr lang="it-IT">
                <a:solidFill>
                  <a:srgbClr val="000000"/>
                </a:solidFill>
              </a:rPr>
              <a:t>le progressioni fra le aree e, negli enti locali, anche fra qualifiche diverse, avvengono tramite procedura comparativa basata sulla valutazione positiva conseguita dal dipendente negli ultimi tre anni in servizio, sull'assenza di provvedimenti disciplinari, sul possesso di titoli o competenze professionali ovvero di studio ulteriori rispetto a quelli previsti per l'accesso all'area dall'esterno, </a:t>
            </a:r>
            <a:r>
              <a:rPr lang="it-IT" err="1">
                <a:solidFill>
                  <a:srgbClr val="000000"/>
                </a:solidFill>
              </a:rPr>
              <a:t>nonchè</a:t>
            </a:r>
            <a:r>
              <a:rPr lang="it-IT">
                <a:solidFill>
                  <a:srgbClr val="000000"/>
                </a:solidFill>
              </a:rPr>
              <a:t> sul numero e sulla tipologia degli incarichi rivestiti</a:t>
            </a:r>
            <a:br>
              <a:rPr lang="it-IT">
                <a:solidFill>
                  <a:srgbClr val="000000"/>
                </a:solidFill>
              </a:rPr>
            </a:br>
            <a:r>
              <a:rPr lang="it-IT">
                <a:solidFill>
                  <a:srgbClr val="000000"/>
                </a:solidFill>
              </a:rPr>
              <a:t>Articolo 15, CCNL 16.11.2022: la </a:t>
            </a:r>
            <a:r>
              <a:rPr lang="it-IT"/>
              <a:t>valutazione positiva conseguita dal dipendente negli ultimi tre anni in servizio, o comunque le ultime tre valutazioni disponibili in ordine cronologico, qualora non sia stato possibile effettuare la valutazione a causa di assenza dal servizio in relazione ad una delle annualità; l’assenza di provvedimenti disciplinari negli ultimi due anni; il possesso di titoli o competenze professionali ovvero di studio ulteriori rispetto a quelli previsti per l’accesso all’area dall’esterno; il numero e la tipologia degli incarichi rivestiti.</a:t>
            </a:r>
          </a:p>
          <a:p>
            <a:r>
              <a:rPr lang="it-IT"/>
              <a:t>Esonero dal periodo di prova, conservazione delle ferie non godute, conservazione della RIA, eventuale assegno ad personam a carico del fondo per la contrattazione decentrata</a:t>
            </a:r>
          </a:p>
        </p:txBody>
      </p:sp>
      <p:sp>
        <p:nvSpPr>
          <p:cNvPr id="4" name="Segnaposto piè di pagina 3">
            <a:extLst>
              <a:ext uri="{FF2B5EF4-FFF2-40B4-BE49-F238E27FC236}">
                <a16:creationId xmlns:a16="http://schemas.microsoft.com/office/drawing/2014/main" id="{745578DB-F04F-13C3-3C3A-35500D18BB4E}"/>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064C5A7F-B5EA-7878-837E-719C8D71FD91}"/>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975434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80C3BB-6084-F4E2-0603-D073A1C9D34D}"/>
              </a:ext>
            </a:extLst>
          </p:cNvPr>
          <p:cNvSpPr>
            <a:spLocks noGrp="1"/>
          </p:cNvSpPr>
          <p:nvPr>
            <p:ph type="title"/>
          </p:nvPr>
        </p:nvSpPr>
        <p:spPr/>
        <p:txBody>
          <a:bodyPr/>
          <a:lstStyle/>
          <a:p>
            <a:r>
              <a:rPr lang="it-IT"/>
              <a:t>LE PROGRESSIONI VERTICALI SPECIALI O IN DEROGA</a:t>
            </a:r>
          </a:p>
        </p:txBody>
      </p:sp>
      <p:sp>
        <p:nvSpPr>
          <p:cNvPr id="3" name="Segnaposto contenuto 2">
            <a:extLst>
              <a:ext uri="{FF2B5EF4-FFF2-40B4-BE49-F238E27FC236}">
                <a16:creationId xmlns:a16="http://schemas.microsoft.com/office/drawing/2014/main" id="{E9C043D0-67B5-216A-E0BB-EA5FA97D92CC}"/>
              </a:ext>
            </a:extLst>
          </p:cNvPr>
          <p:cNvSpPr>
            <a:spLocks noGrp="1"/>
          </p:cNvSpPr>
          <p:nvPr>
            <p:ph idx="1"/>
          </p:nvPr>
        </p:nvSpPr>
        <p:spPr/>
        <p:txBody>
          <a:bodyPr>
            <a:normAutofit fontScale="92500" lnSpcReduction="10000"/>
          </a:bodyPr>
          <a:lstStyle/>
          <a:p>
            <a:r>
              <a:rPr lang="it-IT"/>
              <a:t>Fino a tutto il 2025 (2026 con il CCNL 2022/2024) sono possibili anche le progressioni verticali speciali o in deroga (articolo 13 CCNL 16.11.2022)</a:t>
            </a:r>
          </a:p>
          <a:p>
            <a:r>
              <a:rPr lang="it-IT"/>
              <a:t>Non necessario il titolo di studio previsto per l’accesso dall’esterno se si ha una elevata anzianità </a:t>
            </a:r>
          </a:p>
          <a:p>
            <a:r>
              <a:rPr lang="it-IT"/>
              <a:t>Sono finanziate con lo 0,55% del monte salari 2018</a:t>
            </a:r>
            <a:br>
              <a:rPr lang="it-IT"/>
            </a:br>
            <a:r>
              <a:rPr lang="it-IT"/>
              <a:t>Non necessitano del bilanciamento con assunzioni dall’esterno: per quelle che superano la soglia dello 0,55% bilanciamento con assunzioni dall’esterno</a:t>
            </a:r>
          </a:p>
          <a:p>
            <a:r>
              <a:rPr lang="it-IT"/>
              <a:t>Le procedure sono oggetto di informazione e a richiesta confronto </a:t>
            </a:r>
          </a:p>
          <a:p>
            <a:r>
              <a:rPr lang="it-IT"/>
              <a:t>Ricorso a procedure valutative; per l’Aran possibile il colloquio: a) previsione contrattuale: esperienza maturata nell’area di provenienza, anche a tempo determinato; b) titolo di studio; c) competenze professionali quali, a titolo esemplificativo, le competenze acquisite attraverso percorsi formativi, le competenze certificate (es. competenze informatiche o linguistiche), le competenze acquisite nei contesti lavorativi, le abilitazioni professionali.</a:t>
            </a:r>
          </a:p>
        </p:txBody>
      </p:sp>
      <p:sp>
        <p:nvSpPr>
          <p:cNvPr id="4" name="Segnaposto piè di pagina 3">
            <a:extLst>
              <a:ext uri="{FF2B5EF4-FFF2-40B4-BE49-F238E27FC236}">
                <a16:creationId xmlns:a16="http://schemas.microsoft.com/office/drawing/2014/main" id="{8922220D-FABB-16DD-9D8F-EBD27290A06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F3CD477A-6144-7759-F6E1-B89E2BD81D51}"/>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3180045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C43CE7-D3D1-4173-C0B4-14210B43DE78}"/>
              </a:ext>
            </a:extLst>
          </p:cNvPr>
          <p:cNvSpPr>
            <a:spLocks noGrp="1"/>
          </p:cNvSpPr>
          <p:nvPr>
            <p:ph type="title"/>
          </p:nvPr>
        </p:nvSpPr>
        <p:spPr/>
        <p:txBody>
          <a:bodyPr/>
          <a:lstStyle/>
          <a:p>
            <a:r>
              <a:rPr lang="it-IT"/>
              <a:t>Dott. Arturo bianco</a:t>
            </a:r>
          </a:p>
        </p:txBody>
      </p:sp>
      <p:sp>
        <p:nvSpPr>
          <p:cNvPr id="3" name="Segnaposto contenuto 2">
            <a:extLst>
              <a:ext uri="{FF2B5EF4-FFF2-40B4-BE49-F238E27FC236}">
                <a16:creationId xmlns:a16="http://schemas.microsoft.com/office/drawing/2014/main" id="{F2729587-B164-09A7-5CA8-839B1B04C5CA}"/>
              </a:ext>
            </a:extLst>
          </p:cNvPr>
          <p:cNvSpPr>
            <a:spLocks noGrp="1"/>
          </p:cNvSpPr>
          <p:nvPr>
            <p:ph idx="1"/>
          </p:nvPr>
        </p:nvSpPr>
        <p:spPr/>
        <p:txBody>
          <a:bodyPr>
            <a:normAutofit fontScale="92500" lnSpcReduction="20000"/>
          </a:bodyPr>
          <a:lstStyle/>
          <a:p>
            <a:r>
              <a:rPr lang="it-IT"/>
              <a:t>Esperto in gestione delle risorse umane, già consulente </a:t>
            </a:r>
            <a:r>
              <a:rPr lang="it-IT" err="1"/>
              <a:t>Dagla</a:t>
            </a:r>
            <a:r>
              <a:rPr lang="it-IT"/>
              <a:t>, Aran ed Anci, già dirigente </a:t>
            </a:r>
            <a:r>
              <a:rPr lang="it-IT" err="1"/>
              <a:t>Ancitel</a:t>
            </a:r>
            <a:endParaRPr lang="it-IT"/>
          </a:p>
          <a:p>
            <a:r>
              <a:rPr lang="it-IT"/>
              <a:t>Autore di: «La gestione del personale negli enti locali» (Cel editore 2024); «Il nuovo contratto del personale delle funzioni locali 2019/2021» (Cel editore 2023»; «Il Piao, contenuti e criticità» (Cel editore 2022); «Il contratto dei dirigenti e dei segretari» (Maggioli editore 2021), «Funzioni locali, il nuovo CCNL per il personale non dirigente» (Cel editore 2018); »Contrattazione, controlli e responsabilità» (Maggioli editore 2019)</a:t>
            </a:r>
          </a:p>
          <a:p>
            <a:r>
              <a:rPr lang="it-IT"/>
              <a:t>Giornalista, collabora con il Sole 24 Ore, dirige «Il Bollettino del Personale degli enti locali», «Oggi PA», «Città mia»</a:t>
            </a:r>
          </a:p>
          <a:p>
            <a:r>
              <a:rPr lang="it-IT"/>
              <a:t>Già Presidente Anci Sicilia e componente la Presidenza Nazionale dell’Anci</a:t>
            </a:r>
          </a:p>
          <a:p>
            <a:r>
              <a:rPr lang="it-IT"/>
              <a:t>E’ e/o è stato presidente e componente di numerosi organismi di valutazione (dal 1999) tra cui: comuni di Firenze, Cagliari, Rimini, Livorno, Vicenza, Sassari, Trapani, Catanzaro, Cuneo, Viterbo, Sondrio, Nuoro; province di Cuneo, Livorno, Terni, Catanzaro, Oristano; gestioni associate; camera commercio Nuoro</a:t>
            </a:r>
          </a:p>
        </p:txBody>
      </p:sp>
      <p:sp>
        <p:nvSpPr>
          <p:cNvPr id="4" name="Segnaposto piè di pagina 3">
            <a:extLst>
              <a:ext uri="{FF2B5EF4-FFF2-40B4-BE49-F238E27FC236}">
                <a16:creationId xmlns:a16="http://schemas.microsoft.com/office/drawing/2014/main" id="{C106A146-AF75-A1C5-2313-8BF803684C2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E1B5FEF7-135C-D639-2E47-61BDF2ED6C0F}"/>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4061522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C05980-3927-EED0-ABD1-9096353B3993}"/>
              </a:ext>
            </a:extLst>
          </p:cNvPr>
          <p:cNvSpPr>
            <a:spLocks noGrp="1"/>
          </p:cNvSpPr>
          <p:nvPr>
            <p:ph type="title"/>
          </p:nvPr>
        </p:nvSpPr>
        <p:spPr/>
        <p:txBody>
          <a:bodyPr>
            <a:normAutofit fontScale="90000"/>
          </a:bodyPr>
          <a:lstStyle/>
          <a:p>
            <a:r>
              <a:rPr lang="it-IT"/>
              <a:t>LO SCORRIMENTO DELLE GRADUATORIE: LE PREVISIONI DELLA LEGGE 69 E DEL DL 25/2025 (1)</a:t>
            </a:r>
          </a:p>
        </p:txBody>
      </p:sp>
      <p:sp>
        <p:nvSpPr>
          <p:cNvPr id="3" name="Segnaposto contenuto 2">
            <a:extLst>
              <a:ext uri="{FF2B5EF4-FFF2-40B4-BE49-F238E27FC236}">
                <a16:creationId xmlns:a16="http://schemas.microsoft.com/office/drawing/2014/main" id="{BE716CB3-3B10-80C7-2608-9DFE2A8EBE91}"/>
              </a:ext>
            </a:extLst>
          </p:cNvPr>
          <p:cNvSpPr>
            <a:spLocks noGrp="1"/>
          </p:cNvSpPr>
          <p:nvPr>
            <p:ph idx="1"/>
          </p:nvPr>
        </p:nvSpPr>
        <p:spPr/>
        <p:txBody>
          <a:bodyPr>
            <a:normAutofit fontScale="92500" lnSpcReduction="20000"/>
          </a:bodyPr>
          <a:lstStyle/>
          <a:p>
            <a:r>
              <a:rPr lang="it-IT" sz="2800"/>
              <a:t>«Entro il termine di validità delle graduatorie e nei limiti delle facoltà assunzionali già autorizzate, le amministrazioni possono procedere allo scorrimento delle graduatorie nei limiti» del 20% dei posti messi a concorso (tetto che non si applica per il reclutamento del personale sanitario e socio-sanitario, educativo e scolastico, compreso quello impiegato nei servizi educativo-scolastici gestiti direttamente dai comuni e dalle unioni di comuni, e dei ricercatori, per il personale non contrattualizzato, per i concorsi banditi dalle regioni, dagli enti regionali e dagli enti locali fino a 20 unità ed ai comuni fino a 3.000 abitanti)</a:t>
            </a:r>
            <a:endParaRPr lang="it-IT" sz="2800" i="1"/>
          </a:p>
          <a:p>
            <a:r>
              <a:rPr lang="it-IT" sz="2800">
                <a:cs typeface="Arial" panose="020B0604020202020204" pitchFamily="34" charset="0"/>
              </a:rPr>
              <a:t>La disposizione consente lo scorrimento anche per ragioni diverse dalle dimissioni dei vincitori</a:t>
            </a:r>
          </a:p>
          <a:p>
            <a:endParaRPr lang="it-IT"/>
          </a:p>
        </p:txBody>
      </p:sp>
      <p:sp>
        <p:nvSpPr>
          <p:cNvPr id="4" name="Segnaposto piè di pagina 3">
            <a:extLst>
              <a:ext uri="{FF2B5EF4-FFF2-40B4-BE49-F238E27FC236}">
                <a16:creationId xmlns:a16="http://schemas.microsoft.com/office/drawing/2014/main" id="{14CC0AF4-64CA-0397-3417-83227B4CB02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BBF49623-2548-B27F-5A97-D39DC4DB113A}"/>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777491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C99103-C21C-27BE-1836-98C5E3E546B2}"/>
              </a:ext>
            </a:extLst>
          </p:cNvPr>
          <p:cNvSpPr>
            <a:spLocks noGrp="1"/>
          </p:cNvSpPr>
          <p:nvPr>
            <p:ph type="title"/>
          </p:nvPr>
        </p:nvSpPr>
        <p:spPr/>
        <p:txBody>
          <a:bodyPr>
            <a:normAutofit fontScale="90000"/>
          </a:bodyPr>
          <a:lstStyle/>
          <a:p>
            <a:r>
              <a:rPr lang="it-IT"/>
              <a:t>LO SCORRIMENTO DELLE GRADUATORIE: LE PREVISIONI DELLA LEGGE 69 E DEL DL 25/2025 (2)</a:t>
            </a:r>
          </a:p>
        </p:txBody>
      </p:sp>
      <p:sp>
        <p:nvSpPr>
          <p:cNvPr id="3" name="Segnaposto contenuto 2">
            <a:extLst>
              <a:ext uri="{FF2B5EF4-FFF2-40B4-BE49-F238E27FC236}">
                <a16:creationId xmlns:a16="http://schemas.microsoft.com/office/drawing/2014/main" id="{AE264762-D337-6EC1-1FF3-4D3885A141E9}"/>
              </a:ext>
            </a:extLst>
          </p:cNvPr>
          <p:cNvSpPr>
            <a:spLocks noGrp="1"/>
          </p:cNvSpPr>
          <p:nvPr>
            <p:ph idx="1"/>
          </p:nvPr>
        </p:nvSpPr>
        <p:spPr/>
        <p:txBody>
          <a:bodyPr>
            <a:noAutofit/>
          </a:bodyPr>
          <a:lstStyle/>
          <a:p>
            <a:r>
              <a:rPr lang="it-IT" sz="2800" dirty="0">
                <a:latin typeface="Arial" panose="020B0604020202020204" pitchFamily="34" charset="0"/>
                <a:cs typeface="Arial" panose="020B0604020202020204" pitchFamily="34" charset="0"/>
              </a:rPr>
              <a:t>Tutte le amministrazioni pubbliche, in presenza di profili professionali sovrapponibili a quelli individuati nei propri atti di programmazione, possono reclutare il proprio personale, a tempo determinato o tempo indeterminato, mediante utilizzo di proprie graduatorie vigenti ovvero, previo accordo, mediante l’utilizzo di graduatorie di altre amministrazione. </a:t>
            </a:r>
          </a:p>
          <a:p>
            <a:r>
              <a:rPr lang="it-IT" sz="2800" dirty="0">
                <a:latin typeface="Arial" panose="020B0604020202020204" pitchFamily="34" charset="0"/>
                <a:cs typeface="Arial" panose="020B0604020202020204" pitchFamily="34" charset="0"/>
              </a:rPr>
              <a:t>La norma consente lo scorrimento delle graduatorie anche per le assunzioni a tempo determinato, superando in modo implicito il divieto di cui al </a:t>
            </a:r>
            <a:r>
              <a:rPr lang="it-IT" sz="2800" dirty="0" err="1">
                <a:latin typeface="Arial" panose="020B0604020202020204" pitchFamily="34" charset="0"/>
                <a:cs typeface="Arial" panose="020B0604020202020204" pitchFamily="34" charset="0"/>
              </a:rPr>
              <a:t>d.l.</a:t>
            </a:r>
            <a:r>
              <a:rPr lang="it-IT" sz="2800" dirty="0">
                <a:latin typeface="Arial" panose="020B0604020202020204" pitchFamily="34" charset="0"/>
                <a:cs typeface="Arial" panose="020B0604020202020204" pitchFamily="34" charset="0"/>
              </a:rPr>
              <a:t> n. 101/2013, che finora era derogato solo per le assunzioni necessarie per l’attuazione del PNRR</a:t>
            </a:r>
          </a:p>
        </p:txBody>
      </p:sp>
      <p:sp>
        <p:nvSpPr>
          <p:cNvPr id="4" name="Segnaposto piè di pagina 3">
            <a:extLst>
              <a:ext uri="{FF2B5EF4-FFF2-40B4-BE49-F238E27FC236}">
                <a16:creationId xmlns:a16="http://schemas.microsoft.com/office/drawing/2014/main" id="{891F4977-3FA3-CA6B-F6BE-C7E654177244}"/>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DDC7E8FB-48F5-F685-1136-7FFFD861EE69}"/>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30589351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79EBF8-8021-D867-01BC-2DC08F412223}"/>
              </a:ext>
            </a:extLst>
          </p:cNvPr>
          <p:cNvSpPr>
            <a:spLocks noGrp="1"/>
          </p:cNvSpPr>
          <p:nvPr>
            <p:ph type="title"/>
          </p:nvPr>
        </p:nvSpPr>
        <p:spPr/>
        <p:txBody>
          <a:bodyPr>
            <a:normAutofit fontScale="90000"/>
          </a:bodyPr>
          <a:lstStyle/>
          <a:p>
            <a:r>
              <a:rPr lang="it-IT"/>
              <a:t>LO SCORRIMENTO DELLE GRADUATORIE: LE PREVISIONI DELLA LEGGE 69 E DEL DL 25/2025 (3)</a:t>
            </a:r>
          </a:p>
        </p:txBody>
      </p:sp>
      <p:sp>
        <p:nvSpPr>
          <p:cNvPr id="3" name="Segnaposto contenuto 2">
            <a:extLst>
              <a:ext uri="{FF2B5EF4-FFF2-40B4-BE49-F238E27FC236}">
                <a16:creationId xmlns:a16="http://schemas.microsoft.com/office/drawing/2014/main" id="{7C424D16-4309-BA77-D8AC-C88214B33D24}"/>
              </a:ext>
            </a:extLst>
          </p:cNvPr>
          <p:cNvSpPr>
            <a:spLocks noGrp="1"/>
          </p:cNvSpPr>
          <p:nvPr>
            <p:ph idx="1"/>
          </p:nvPr>
        </p:nvSpPr>
        <p:spPr/>
        <p:txBody>
          <a:bodyPr>
            <a:normAutofit fontScale="77500" lnSpcReduction="20000"/>
          </a:bodyPr>
          <a:lstStyle/>
          <a:p>
            <a:r>
              <a:rPr lang="it-IT" sz="2800" dirty="0"/>
              <a:t>«La graduatoria si intende utilmente scorsa quando, entro il limite temporale di validità, l'amministrazione titolare individua, o cede ad amministrazioni terze, candidati idonei individuati nominativamente, in ordine di graduatoria, per la successiva convocazione da parte dell'amministrazione procedente, a nulla rilevando il momento della stipula del contratto di assunzione</a:t>
            </a:r>
          </a:p>
          <a:p>
            <a:r>
              <a:rPr lang="it-IT" sz="2800" dirty="0"/>
              <a:t>Disposizione che innova le regole in vigore e chiarisce i contrasti interpretativi ed applicativi sia sulla data di scadenza sia sulle modalità di scorrimento delle graduatorie</a:t>
            </a:r>
          </a:p>
          <a:p>
            <a:r>
              <a:rPr lang="it-IT" sz="2800" dirty="0"/>
              <a:t>Articolo 4, comma 1: Per le PA vale il principio per cui il concorso è lo strumento ordinario e prioritario per il reclutamento di personale e di conseguenza è necessario procedere all’immissione in servizio di tutti i vincitori di concorso prima di avviare nuove procedure concorsuali. La disposizione si applica anche ai concorsi già banditi e che sono in fase di svolgimento: non vi è un divieto alla indizione di un concorso in presenza di una graduatoria valida di idonei</a:t>
            </a:r>
          </a:p>
        </p:txBody>
      </p:sp>
      <p:sp>
        <p:nvSpPr>
          <p:cNvPr id="4" name="Segnaposto piè di pagina 3">
            <a:extLst>
              <a:ext uri="{FF2B5EF4-FFF2-40B4-BE49-F238E27FC236}">
                <a16:creationId xmlns:a16="http://schemas.microsoft.com/office/drawing/2014/main" id="{32B4F4B3-6406-A802-8E82-1DD1B5171DFE}"/>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BD0FC898-D0B5-6E5C-0F63-20829EE2FAFA}"/>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652108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6C0AA0-2C94-633C-29E0-E0D8E593EC10}"/>
              </a:ext>
            </a:extLst>
          </p:cNvPr>
          <p:cNvSpPr>
            <a:spLocks noGrp="1"/>
          </p:cNvSpPr>
          <p:nvPr>
            <p:ph type="title"/>
          </p:nvPr>
        </p:nvSpPr>
        <p:spPr/>
        <p:txBody>
          <a:bodyPr/>
          <a:lstStyle/>
          <a:p>
            <a:r>
              <a:rPr lang="it-IT"/>
              <a:t>ALTRE NOVITA’ della legge 69 e del dl 25/2025</a:t>
            </a:r>
          </a:p>
        </p:txBody>
      </p:sp>
      <p:sp>
        <p:nvSpPr>
          <p:cNvPr id="3" name="Segnaposto contenuto 2">
            <a:extLst>
              <a:ext uri="{FF2B5EF4-FFF2-40B4-BE49-F238E27FC236}">
                <a16:creationId xmlns:a16="http://schemas.microsoft.com/office/drawing/2014/main" id="{6EC4CD88-45DF-1EB2-F946-B6CB3F8B376F}"/>
              </a:ext>
            </a:extLst>
          </p:cNvPr>
          <p:cNvSpPr>
            <a:spLocks noGrp="1"/>
          </p:cNvSpPr>
          <p:nvPr>
            <p:ph idx="1"/>
          </p:nvPr>
        </p:nvSpPr>
        <p:spPr/>
        <p:txBody>
          <a:bodyPr>
            <a:noAutofit/>
          </a:bodyPr>
          <a:lstStyle/>
          <a:p>
            <a:r>
              <a:rPr lang="it-IT" sz="1800"/>
              <a:t>Validità triennale delle graduatorie degli enti locali dal 15 marzo 2025</a:t>
            </a:r>
          </a:p>
          <a:p>
            <a:r>
              <a:rPr lang="it-IT" sz="1800"/>
              <a:t>Compiti delle commissioni di concorso: </a:t>
            </a:r>
            <a:r>
              <a:rPr lang="it-IT" sz="1800" kern="100">
                <a:ea typeface="Aptos" panose="020B0004020202020204" pitchFamily="34" charset="0"/>
                <a:cs typeface="Times New Roman" panose="02020603050405020304" pitchFamily="18" charset="0"/>
              </a:rPr>
              <a:t>al termine dello svolgimento delle prove d'esame elaborano una graduatoria di merito sulla base dei soli risultati delle predette prove. Su tale graduatoria sono applicati i punteggi relativi ai titoli previsti dal bando e, successivamente, sono applicate le precedenze e le preferenze. Su tale ultima elaborazione le commissioni applicano il limite di cui al comma 5-ter. Sulla graduatoria risultante si applicano, entro il limite del 20 per cento degli idonei, le riserve di posti previste dal bando. Al fine di assicurare la trasparenza della procedura concorsuale, la graduatoria di merito, quella risultante dall'applicazione dei titoli sulla graduatoria di merito e quella finale sulla quale si applicano le riserve previste dal bando, sono pubblicate contestualmente anche con un solo documento sul Portale unico del reclutamento di cui all'articolo 35-ter e sul sito dell'amministrazione procedente anche tramite link in un'area ad accesso riservato ai partecipanti, utilizzando le specifiche funzionalità previste dal predetto Portale. Resta ferma la minimizzazione dei dati personali. Restano fermi i vincoli dell’articolo 19 del d.lgs. n. 33/2013. </a:t>
            </a:r>
          </a:p>
          <a:p>
            <a:r>
              <a:rPr lang="it-IT" sz="1800">
                <a:ea typeface="Aptos" panose="020B0004020202020204" pitchFamily="34" charset="0"/>
                <a:cs typeface="Times New Roman" panose="02020603050405020304" pitchFamily="18" charset="0"/>
              </a:rPr>
              <a:t>Gli esiti degli orali con l’elenco degli esaminati sono pubblicati nel luogo in cui si è svolto l’esame.</a:t>
            </a:r>
            <a:r>
              <a:rPr lang="it-IT" sz="1800"/>
              <a:t> </a:t>
            </a:r>
            <a:br>
              <a:rPr lang="it-IT" sz="1800"/>
            </a:br>
            <a:r>
              <a:rPr lang="it-IT" sz="1800"/>
              <a:t>L’attrattività delle PA per i giovani</a:t>
            </a:r>
          </a:p>
        </p:txBody>
      </p:sp>
      <p:sp>
        <p:nvSpPr>
          <p:cNvPr id="4" name="Segnaposto piè di pagina 3">
            <a:extLst>
              <a:ext uri="{FF2B5EF4-FFF2-40B4-BE49-F238E27FC236}">
                <a16:creationId xmlns:a16="http://schemas.microsoft.com/office/drawing/2014/main" id="{CF7DC1A0-8574-9303-3C3D-CC5AEB5543BB}"/>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1A0F845A-4F2D-0C06-1C91-EC838B58DDC6}"/>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2348695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CD061D-4DBA-AC69-C085-10257EC4FECD}"/>
              </a:ext>
            </a:extLst>
          </p:cNvPr>
          <p:cNvSpPr>
            <a:spLocks noGrp="1"/>
          </p:cNvSpPr>
          <p:nvPr>
            <p:ph type="title"/>
          </p:nvPr>
        </p:nvSpPr>
        <p:spPr/>
        <p:txBody>
          <a:bodyPr/>
          <a:lstStyle/>
          <a:p>
            <a:r>
              <a:rPr lang="it-IT"/>
              <a:t>LE REGOLE PROCEDURALI DA APPLICARE/1</a:t>
            </a:r>
          </a:p>
        </p:txBody>
      </p:sp>
      <p:sp>
        <p:nvSpPr>
          <p:cNvPr id="3" name="Segnaposto contenuto 2">
            <a:extLst>
              <a:ext uri="{FF2B5EF4-FFF2-40B4-BE49-F238E27FC236}">
                <a16:creationId xmlns:a16="http://schemas.microsoft.com/office/drawing/2014/main" id="{3D0F7582-5C19-D96E-9CEA-A28A443119F0}"/>
              </a:ext>
            </a:extLst>
          </p:cNvPr>
          <p:cNvSpPr>
            <a:spLocks noGrp="1"/>
          </p:cNvSpPr>
          <p:nvPr>
            <p:ph idx="1"/>
          </p:nvPr>
        </p:nvSpPr>
        <p:spPr/>
        <p:txBody>
          <a:bodyPr>
            <a:normAutofit fontScale="92500" lnSpcReduction="10000"/>
          </a:bodyPr>
          <a:lstStyle/>
          <a:p>
            <a:r>
              <a:rPr lang="it-IT"/>
              <a:t>Necessità di modifica al regolamento sui concorsi; nelle more applicazione diretta delle previsioni dettate dal DPR n. 82/2023</a:t>
            </a:r>
          </a:p>
          <a:p>
            <a:r>
              <a:rPr lang="it-IT"/>
              <a:t>Vincolo rafforzato dell’applicazione dei principi del DPR 82/2023</a:t>
            </a:r>
          </a:p>
          <a:p>
            <a:r>
              <a:rPr lang="it-IT"/>
              <a:t>Utilizzazione del portale INPA, anche per la mobilità volontaria e per le comunicazioni ai candidati (comunicazione al comando regionale dell’esercito per i concorsi con riserva per gli ex militari)</a:t>
            </a:r>
          </a:p>
          <a:p>
            <a:r>
              <a:rPr lang="it-IT"/>
              <a:t>Disciplina dei compensi per i componenti le commissioni, anche per gli interni</a:t>
            </a:r>
          </a:p>
          <a:p>
            <a:r>
              <a:rPr lang="it-IT"/>
              <a:t>Dichiarazione di assenza di condanne, anche in primo grado, per reati commessi da pubblici ufficiali contro le PA</a:t>
            </a:r>
          </a:p>
          <a:p>
            <a:r>
              <a:rPr lang="it-IT" sz="2000"/>
              <a:t>Superamento del concorso per soli titoli</a:t>
            </a:r>
          </a:p>
          <a:p>
            <a:r>
              <a:rPr lang="it-IT" sz="2000"/>
              <a:t>La previsione motivata dell’età massima anche nel regolamento</a:t>
            </a:r>
            <a:endParaRPr lang="it-IT"/>
          </a:p>
          <a:p>
            <a:endParaRPr lang="it-IT"/>
          </a:p>
        </p:txBody>
      </p:sp>
      <p:sp>
        <p:nvSpPr>
          <p:cNvPr id="4" name="Segnaposto piè di pagina 3">
            <a:extLst>
              <a:ext uri="{FF2B5EF4-FFF2-40B4-BE49-F238E27FC236}">
                <a16:creationId xmlns:a16="http://schemas.microsoft.com/office/drawing/2014/main" id="{975278FB-4B47-C7EF-C8A9-CA958D237DEA}"/>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3BDC5F75-DD28-152C-B23D-202A1CB15429}"/>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38825809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F21554-0F79-A792-93E7-B3D7FCD6FD7C}"/>
              </a:ext>
            </a:extLst>
          </p:cNvPr>
          <p:cNvSpPr>
            <a:spLocks noGrp="1"/>
          </p:cNvSpPr>
          <p:nvPr>
            <p:ph type="title"/>
          </p:nvPr>
        </p:nvSpPr>
        <p:spPr/>
        <p:txBody>
          <a:bodyPr/>
          <a:lstStyle/>
          <a:p>
            <a:r>
              <a:rPr lang="it-IT"/>
              <a:t>LE REGOLE PROCEDURALI DA APPLICARE/2</a:t>
            </a:r>
          </a:p>
        </p:txBody>
      </p:sp>
      <p:sp>
        <p:nvSpPr>
          <p:cNvPr id="3" name="Segnaposto contenuto 2">
            <a:extLst>
              <a:ext uri="{FF2B5EF4-FFF2-40B4-BE49-F238E27FC236}">
                <a16:creationId xmlns:a16="http://schemas.microsoft.com/office/drawing/2014/main" id="{E20B9EA8-E0A5-58CA-4B29-929932872472}"/>
              </a:ext>
            </a:extLst>
          </p:cNvPr>
          <p:cNvSpPr>
            <a:spLocks noGrp="1"/>
          </p:cNvSpPr>
          <p:nvPr>
            <p:ph idx="1"/>
          </p:nvPr>
        </p:nvSpPr>
        <p:spPr/>
        <p:txBody>
          <a:bodyPr>
            <a:normAutofit fontScale="85000" lnSpcReduction="10000"/>
          </a:bodyPr>
          <a:lstStyle/>
          <a:p>
            <a:r>
              <a:rPr lang="it-IT" sz="2000"/>
              <a:t>I requisiti devono essere posseduti tanto alla scadenza del termine di presentazione delle domande quanto all’assunzione</a:t>
            </a:r>
          </a:p>
          <a:p>
            <a:r>
              <a:rPr lang="it-IT" sz="2000">
                <a:ea typeface="Calibri" panose="020F0502020204030204" pitchFamily="34" charset="0"/>
              </a:rPr>
              <a:t>Non possono essere assunti nelle PA coloro che siano stati esclusi dall'elettorato politico attivo, nonché coloro che siano stati destituiti o dispensati dall'impiego presso una PA per persistente insufficiente rendimento, in forza di norme di settore, o licenziati per le medesime ragioni ovvero per motivi disciplinari ai sensi della vigente normativa di legge o contrattuale, ovvero dichiarati decaduti per aver conseguito la nomina o l'assunzione mediante la produzione di documenti falsi o viziati da nullità insanabile, nonché coloro che abbiano riportato condanne con sentenza passata in giudicato per reati che costituiscono un impedimento all'assunzione presso una pubblica amministrazione. Coloro che hanno in corso procedimenti penali, procedimenti amministrativi per l'applicazione di misure di sicurezza o di prevenzione o precedenti penali a proprio carico iscrivibili nel casellario giudiziale, ai sensi dell'articolo 3 del DPR n. 313/2002, ne danno notizia al momento della candidatura, precisando la data del provvedimento e l'autorità giudiziaria che lo ha emanato ovvero quella presso la quale penda un eventuale procedimento penale</a:t>
            </a:r>
          </a:p>
          <a:p>
            <a:pPr algn="just"/>
            <a:r>
              <a:rPr lang="it-IT" sz="2000">
                <a:solidFill>
                  <a:srgbClr val="000000"/>
                </a:solidFill>
              </a:rPr>
              <a:t>Termine di presentazione delle domande tra 10 e 30 giorni dalla pubblicazione del bando sul portale </a:t>
            </a:r>
            <a:r>
              <a:rPr lang="it-IT" sz="2000" err="1">
                <a:solidFill>
                  <a:srgbClr val="000000"/>
                </a:solidFill>
              </a:rPr>
              <a:t>Inpa</a:t>
            </a:r>
            <a:endParaRPr lang="it-IT" sz="2000">
              <a:solidFill>
                <a:srgbClr val="000000"/>
              </a:solidFill>
            </a:endParaRPr>
          </a:p>
          <a:p>
            <a:pPr algn="just"/>
            <a:r>
              <a:rPr lang="it-IT" sz="2000">
                <a:solidFill>
                  <a:srgbClr val="000000"/>
                </a:solidFill>
              </a:rPr>
              <a:t>Allungamento dei termini in caso di accertato malfunzionamento del portale da parte dell’ente</a:t>
            </a:r>
            <a:endParaRPr lang="it-IT" sz="2000"/>
          </a:p>
          <a:p>
            <a:endParaRPr lang="it-IT"/>
          </a:p>
        </p:txBody>
      </p:sp>
      <p:sp>
        <p:nvSpPr>
          <p:cNvPr id="4" name="Segnaposto piè di pagina 3">
            <a:extLst>
              <a:ext uri="{FF2B5EF4-FFF2-40B4-BE49-F238E27FC236}">
                <a16:creationId xmlns:a16="http://schemas.microsoft.com/office/drawing/2014/main" id="{5E2414E1-92E7-DDA5-2A14-35BAA667FCEF}"/>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3D2130EA-FCE6-BF97-BCA6-3C172CA9F19C}"/>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5891516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4DF465-1B87-9E63-36EC-26C0E9554F25}"/>
              </a:ext>
            </a:extLst>
          </p:cNvPr>
          <p:cNvSpPr>
            <a:spLocks noGrp="1"/>
          </p:cNvSpPr>
          <p:nvPr>
            <p:ph type="title"/>
          </p:nvPr>
        </p:nvSpPr>
        <p:spPr/>
        <p:txBody>
          <a:bodyPr/>
          <a:lstStyle/>
          <a:p>
            <a:r>
              <a:rPr lang="it-IT"/>
              <a:t>LE REGOLE PROCEDURALI DA APPLICARE/3</a:t>
            </a:r>
          </a:p>
        </p:txBody>
      </p:sp>
      <p:sp>
        <p:nvSpPr>
          <p:cNvPr id="3" name="Segnaposto contenuto 2">
            <a:extLst>
              <a:ext uri="{FF2B5EF4-FFF2-40B4-BE49-F238E27FC236}">
                <a16:creationId xmlns:a16="http://schemas.microsoft.com/office/drawing/2014/main" id="{CEC0A357-2966-7F08-7071-A6E81246ED93}"/>
              </a:ext>
            </a:extLst>
          </p:cNvPr>
          <p:cNvSpPr>
            <a:spLocks noGrp="1"/>
          </p:cNvSpPr>
          <p:nvPr>
            <p:ph idx="1"/>
          </p:nvPr>
        </p:nvSpPr>
        <p:spPr/>
        <p:txBody>
          <a:bodyPr>
            <a:normAutofit fontScale="70000" lnSpcReduction="20000"/>
          </a:bodyPr>
          <a:lstStyle/>
          <a:p>
            <a:pPr algn="just"/>
            <a:r>
              <a:rPr lang="it-IT" sz="2300">
                <a:solidFill>
                  <a:srgbClr val="000000"/>
                </a:solidFill>
              </a:rPr>
              <a:t>Le nuove regole sulle preferenze, tra cui il genere meno rappresentato</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solidFill>
                  <a:srgbClr val="000000"/>
                </a:solidFill>
              </a:rPr>
              <a:t>Le prove scritte con strumenti informatici</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ea typeface="Calibri" panose="020F0502020204030204" pitchFamily="34" charset="0"/>
              </a:rPr>
              <a:t>Per profili iniziali e non specializzati, le prove di esame danno particolare rilievo all'accertamento delle capacità comportamentali, incluse quelle relazionali, e delle attitudini e sono finalizzate ad accertare il possesso delle competenze, intese come insieme delle conoscenze e delle capacità logico-tecniche, comportamentali nonché manageriali, per i profili che svolgono tali compiti. Tali prove devono essere specificate nel bando e definite in maniera coerente con la natura dell'impiego.</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ea typeface="Calibri" panose="020F0502020204030204" pitchFamily="34" charset="0"/>
              </a:rPr>
              <a:t>Per i titoli non può essere attribuito un punteggio complessivo superiore a 10/30 o equivalente; il bando indica i titoli valutabili ed il punteggio massimo agli stessi attribuibile singolarmente e per categorie di titoli.</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ea typeface="Calibri" panose="020F0502020204030204" pitchFamily="34" charset="0"/>
              </a:rPr>
              <a:t>La valutazione dei titoli di norma prima degli orali</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ea typeface="Calibri" panose="020F0502020204030204" pitchFamily="34" charset="0"/>
              </a:rPr>
              <a:t>La composizione delle commissioni</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ea typeface="Calibri" panose="020F0502020204030204" pitchFamily="34" charset="0"/>
              </a:rPr>
              <a:t>La durata biennale delle graduatorie, salvo che per gli idonei</a:t>
            </a: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300">
                <a:ea typeface="Calibri" panose="020F0502020204030204" pitchFamily="34" charset="0"/>
              </a:rPr>
              <a:t>Il vincitore o l'idoneo che non assume servizio senza giustificato motivo entro il termine stabilito, decade dalla assunzione e dalla graduatoria</a:t>
            </a:r>
          </a:p>
          <a:p>
            <a:pPr algn="just"/>
            <a:endParaRPr lang="it-IT"/>
          </a:p>
        </p:txBody>
      </p:sp>
      <p:sp>
        <p:nvSpPr>
          <p:cNvPr id="4" name="Segnaposto piè di pagina 3">
            <a:extLst>
              <a:ext uri="{FF2B5EF4-FFF2-40B4-BE49-F238E27FC236}">
                <a16:creationId xmlns:a16="http://schemas.microsoft.com/office/drawing/2014/main" id="{DB04ED38-3EC0-072D-01FF-37053FCCAFCC}"/>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ABEBBCF-61A6-21E4-1475-247CFC7B9344}"/>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711667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BDF9F5-9BDA-1791-ECB4-EF56A5DE29E4}"/>
              </a:ext>
            </a:extLst>
          </p:cNvPr>
          <p:cNvSpPr>
            <a:spLocks noGrp="1"/>
          </p:cNvSpPr>
          <p:nvPr>
            <p:ph type="title"/>
          </p:nvPr>
        </p:nvSpPr>
        <p:spPr/>
        <p:txBody>
          <a:bodyPr/>
          <a:lstStyle/>
          <a:p>
            <a:r>
              <a:rPr lang="it-IT"/>
              <a:t>Le disposizioni </a:t>
            </a:r>
            <a:r>
              <a:rPr lang="it-IT" err="1"/>
              <a:t>regolamentarI</a:t>
            </a:r>
            <a:r>
              <a:rPr lang="it-IT"/>
              <a:t>: indice</a:t>
            </a:r>
          </a:p>
        </p:txBody>
      </p:sp>
      <p:sp>
        <p:nvSpPr>
          <p:cNvPr id="3" name="Segnaposto contenuto 2">
            <a:extLst>
              <a:ext uri="{FF2B5EF4-FFF2-40B4-BE49-F238E27FC236}">
                <a16:creationId xmlns:a16="http://schemas.microsoft.com/office/drawing/2014/main" id="{4376A888-80AC-AD99-BF9D-8DA251F20CA8}"/>
              </a:ext>
            </a:extLst>
          </p:cNvPr>
          <p:cNvSpPr>
            <a:spLocks noGrp="1"/>
          </p:cNvSpPr>
          <p:nvPr>
            <p:ph idx="1"/>
          </p:nvPr>
        </p:nvSpPr>
        <p:spPr/>
        <p:txBody>
          <a:bodyPr>
            <a:normAutofit fontScale="70000" lnSpcReduction="20000"/>
          </a:bodyPr>
          <a:lstStyle/>
          <a:p>
            <a:pPr>
              <a:buFontTx/>
              <a:buNone/>
            </a:pPr>
            <a:r>
              <a:rPr lang="it-IT" altLang="x-none"/>
              <a:t>Fasi del procedimento concorsuale:</a:t>
            </a:r>
          </a:p>
          <a:p>
            <a:pPr>
              <a:buFontTx/>
              <a:buNone/>
            </a:pPr>
            <a:r>
              <a:rPr lang="it-IT" altLang="x-none"/>
              <a:t>indizione del concorso; </a:t>
            </a:r>
          </a:p>
          <a:p>
            <a:pPr>
              <a:buFontTx/>
              <a:buNone/>
            </a:pPr>
            <a:r>
              <a:rPr lang="it-IT" altLang="x-none"/>
              <a:t>approvazione del bando; </a:t>
            </a:r>
          </a:p>
          <a:p>
            <a:pPr>
              <a:buFontTx/>
              <a:buNone/>
            </a:pPr>
            <a:r>
              <a:rPr lang="it-IT" altLang="x-none"/>
              <a:t>pubblicazione e pubblicità del bando; </a:t>
            </a:r>
          </a:p>
          <a:p>
            <a:pPr>
              <a:buFontTx/>
              <a:buNone/>
            </a:pPr>
            <a:r>
              <a:rPr lang="it-IT" altLang="x-none"/>
              <a:t>presentazione, raccolta ed esame delle domande; </a:t>
            </a:r>
          </a:p>
          <a:p>
            <a:pPr>
              <a:buFontTx/>
              <a:buNone/>
            </a:pPr>
            <a:r>
              <a:rPr lang="it-IT" altLang="x-none"/>
              <a:t>nomina della commissione; </a:t>
            </a:r>
          </a:p>
          <a:p>
            <a:pPr>
              <a:buFontTx/>
              <a:buNone/>
            </a:pPr>
            <a:r>
              <a:rPr lang="it-IT" altLang="x-none"/>
              <a:t>determinazione del termine del procedimento; </a:t>
            </a:r>
          </a:p>
          <a:p>
            <a:pPr>
              <a:buFontTx/>
              <a:buNone/>
            </a:pPr>
            <a:r>
              <a:rPr lang="it-IT" altLang="x-none"/>
              <a:t>prove (preselettive, scritta, pratica, orale); </a:t>
            </a:r>
          </a:p>
          <a:p>
            <a:pPr>
              <a:buFontTx/>
              <a:buNone/>
            </a:pPr>
            <a:r>
              <a:rPr lang="it-IT" altLang="x-none"/>
              <a:t>valutazione dei titoli; </a:t>
            </a:r>
          </a:p>
          <a:p>
            <a:pPr>
              <a:buFontTx/>
              <a:buNone/>
            </a:pPr>
            <a:r>
              <a:rPr lang="it-IT" altLang="x-none"/>
              <a:t>formazione della graduatoria;</a:t>
            </a:r>
          </a:p>
          <a:p>
            <a:pPr>
              <a:buFontTx/>
              <a:buNone/>
            </a:pPr>
            <a:r>
              <a:rPr lang="it-IT" altLang="x-none"/>
              <a:t>approvazione del verbale della commissione;</a:t>
            </a:r>
          </a:p>
          <a:p>
            <a:pPr>
              <a:buFontTx/>
              <a:buNone/>
            </a:pPr>
            <a:r>
              <a:rPr lang="it-IT" altLang="x-none"/>
              <a:t>nomina dei vincitori </a:t>
            </a:r>
          </a:p>
          <a:p>
            <a:pPr marL="0" indent="0">
              <a:buNone/>
            </a:pPr>
            <a:endParaRPr lang="it-IT"/>
          </a:p>
        </p:txBody>
      </p:sp>
      <p:sp>
        <p:nvSpPr>
          <p:cNvPr id="4" name="Segnaposto piè di pagina 3">
            <a:extLst>
              <a:ext uri="{FF2B5EF4-FFF2-40B4-BE49-F238E27FC236}">
                <a16:creationId xmlns:a16="http://schemas.microsoft.com/office/drawing/2014/main" id="{D7666F16-D8D8-48C3-8C65-2E59DD16C658}"/>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386E4FA-558F-52CD-ED7F-77A49AE62AED}"/>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14477861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600694-ECBD-D282-4A7D-52EED9F1A143}"/>
              </a:ext>
            </a:extLst>
          </p:cNvPr>
          <p:cNvSpPr>
            <a:spLocks noGrp="1"/>
          </p:cNvSpPr>
          <p:nvPr>
            <p:ph type="title"/>
          </p:nvPr>
        </p:nvSpPr>
        <p:spPr/>
        <p:txBody>
          <a:bodyPr/>
          <a:lstStyle/>
          <a:p>
            <a:r>
              <a:rPr lang="it-IT"/>
              <a:t>Il bando: indice (1)</a:t>
            </a:r>
          </a:p>
        </p:txBody>
      </p:sp>
      <p:sp>
        <p:nvSpPr>
          <p:cNvPr id="3" name="Segnaposto contenuto 2">
            <a:extLst>
              <a:ext uri="{FF2B5EF4-FFF2-40B4-BE49-F238E27FC236}">
                <a16:creationId xmlns:a16="http://schemas.microsoft.com/office/drawing/2014/main" id="{55AB069D-B560-5B5E-5009-44E6C8085745}"/>
              </a:ext>
            </a:extLst>
          </p:cNvPr>
          <p:cNvSpPr>
            <a:spLocks noGrp="1"/>
          </p:cNvSpPr>
          <p:nvPr>
            <p:ph idx="1"/>
          </p:nvPr>
        </p:nvSpPr>
        <p:spPr/>
        <p:txBody>
          <a:bodyPr/>
          <a:lstStyle/>
          <a:p>
            <a:r>
              <a:rPr lang="it-IT"/>
              <a:t>Art. 1 Indizione del concorso			</a:t>
            </a:r>
          </a:p>
          <a:p>
            <a:r>
              <a:rPr lang="it-IT"/>
              <a:t>Art.2 Il trattamento economico</a:t>
            </a:r>
          </a:p>
          <a:p>
            <a:r>
              <a:rPr lang="it-IT"/>
              <a:t>Art. 3 Requisiti per l’ammissione		</a:t>
            </a:r>
          </a:p>
          <a:p>
            <a:r>
              <a:rPr lang="it-IT"/>
              <a:t>Art. 4 Domanda di partecipazione</a:t>
            </a:r>
          </a:p>
          <a:p>
            <a:r>
              <a:rPr lang="it-IT"/>
              <a:t>Art. 5 Dichiarazione e documentazione</a:t>
            </a:r>
          </a:p>
          <a:p>
            <a:r>
              <a:rPr lang="it-IT"/>
              <a:t>Art. 6 Motivi di esclusione				</a:t>
            </a:r>
          </a:p>
          <a:p>
            <a:r>
              <a:rPr lang="it-IT"/>
              <a:t>Art. 7 Prova preselettiva</a:t>
            </a:r>
          </a:p>
          <a:p>
            <a:r>
              <a:rPr lang="it-IT"/>
              <a:t>Art. 8 Prove e programma d’esame</a:t>
            </a:r>
          </a:p>
        </p:txBody>
      </p:sp>
      <p:sp>
        <p:nvSpPr>
          <p:cNvPr id="4" name="Segnaposto piè di pagina 3">
            <a:extLst>
              <a:ext uri="{FF2B5EF4-FFF2-40B4-BE49-F238E27FC236}">
                <a16:creationId xmlns:a16="http://schemas.microsoft.com/office/drawing/2014/main" id="{08C3609F-0EEA-B446-E2D1-4C562BEEAB96}"/>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DFB0D917-FAB0-755B-8396-9AEC16578CE4}"/>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988125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1F5D87-509D-316E-0EA5-69A2DF94B76E}"/>
              </a:ext>
            </a:extLst>
          </p:cNvPr>
          <p:cNvSpPr>
            <a:spLocks noGrp="1"/>
          </p:cNvSpPr>
          <p:nvPr>
            <p:ph type="title"/>
          </p:nvPr>
        </p:nvSpPr>
        <p:spPr/>
        <p:txBody>
          <a:bodyPr/>
          <a:lstStyle/>
          <a:p>
            <a:r>
              <a:rPr lang="it-IT"/>
              <a:t>IL BANDO (INDICE) /2</a:t>
            </a:r>
          </a:p>
        </p:txBody>
      </p:sp>
      <p:sp>
        <p:nvSpPr>
          <p:cNvPr id="3" name="Segnaposto contenuto 2">
            <a:extLst>
              <a:ext uri="{FF2B5EF4-FFF2-40B4-BE49-F238E27FC236}">
                <a16:creationId xmlns:a16="http://schemas.microsoft.com/office/drawing/2014/main" id="{A012EBBC-BD7C-F8EC-0737-7309167A6FF4}"/>
              </a:ext>
            </a:extLst>
          </p:cNvPr>
          <p:cNvSpPr>
            <a:spLocks noGrp="1"/>
          </p:cNvSpPr>
          <p:nvPr>
            <p:ph idx="1"/>
          </p:nvPr>
        </p:nvSpPr>
        <p:spPr/>
        <p:txBody>
          <a:bodyPr/>
          <a:lstStyle/>
          <a:p>
            <a:r>
              <a:rPr lang="it-IT"/>
              <a:t>Art. 9 Partecipazione alle prove in caso di gravidanza o allattamento	</a:t>
            </a:r>
          </a:p>
          <a:p>
            <a:r>
              <a:rPr lang="it-IT"/>
              <a:t>Art. 10 Preferenze- equilibrio genere</a:t>
            </a:r>
          </a:p>
          <a:p>
            <a:r>
              <a:rPr lang="it-IT"/>
              <a:t>Art. 11 Graduatoria					</a:t>
            </a:r>
          </a:p>
          <a:p>
            <a:r>
              <a:rPr lang="it-IT"/>
              <a:t>Art. 12 Comunicazioni ai/alle candidati/e</a:t>
            </a:r>
          </a:p>
          <a:p>
            <a:r>
              <a:rPr lang="it-IT"/>
              <a:t>Art. 13 Stipulazione del contratto		</a:t>
            </a:r>
          </a:p>
          <a:p>
            <a:r>
              <a:rPr lang="it-IT"/>
              <a:t>Art. 14 Informativa sulla privacy</a:t>
            </a:r>
          </a:p>
          <a:p>
            <a:r>
              <a:rPr lang="it-IT"/>
              <a:t>Art. 15 Disposizioni finali</a:t>
            </a:r>
          </a:p>
          <a:p>
            <a:endParaRPr lang="it-IT"/>
          </a:p>
        </p:txBody>
      </p:sp>
      <p:sp>
        <p:nvSpPr>
          <p:cNvPr id="4" name="Segnaposto piè di pagina 3">
            <a:extLst>
              <a:ext uri="{FF2B5EF4-FFF2-40B4-BE49-F238E27FC236}">
                <a16:creationId xmlns:a16="http://schemas.microsoft.com/office/drawing/2014/main" id="{38A15428-2418-7AD4-F44B-904F50AFBBC6}"/>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829C3C84-AA53-43BF-719C-FB062639B41C}"/>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1132212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7D73E3-86AB-8216-2F72-36D6CAF88ABA}"/>
              </a:ext>
            </a:extLst>
          </p:cNvPr>
          <p:cNvSpPr>
            <a:spLocks noGrp="1"/>
          </p:cNvSpPr>
          <p:nvPr>
            <p:ph type="title"/>
          </p:nvPr>
        </p:nvSpPr>
        <p:spPr/>
        <p:txBody>
          <a:bodyPr/>
          <a:lstStyle/>
          <a:p>
            <a:r>
              <a:rPr lang="it-IT"/>
              <a:t>IL PROGRAMMA DEL FABBISOGNO</a:t>
            </a:r>
          </a:p>
        </p:txBody>
      </p:sp>
      <p:sp>
        <p:nvSpPr>
          <p:cNvPr id="3" name="Segnaposto contenuto 2">
            <a:extLst>
              <a:ext uri="{FF2B5EF4-FFF2-40B4-BE49-F238E27FC236}">
                <a16:creationId xmlns:a16="http://schemas.microsoft.com/office/drawing/2014/main" id="{02928800-85E5-B211-6F00-7016179D75A2}"/>
              </a:ext>
            </a:extLst>
          </p:cNvPr>
          <p:cNvSpPr>
            <a:spLocks noGrp="1"/>
          </p:cNvSpPr>
          <p:nvPr>
            <p:ph idx="1"/>
          </p:nvPr>
        </p:nvSpPr>
        <p:spPr/>
        <p:txBody>
          <a:bodyPr>
            <a:noAutofit/>
          </a:bodyPr>
          <a:lstStyle/>
          <a:p>
            <a:r>
              <a:rPr lang="it-IT" sz="1400"/>
              <a:t>Tutte le assunzioni vanno previste nel piano del fabbisogno del personale</a:t>
            </a:r>
          </a:p>
          <a:p>
            <a:r>
              <a:rPr lang="it-IT" sz="1400"/>
              <a:t>Occorre dare corso alla inclusione delle assunzioni flessibili nel programma del fabbisogno</a:t>
            </a:r>
          </a:p>
          <a:p>
            <a:r>
              <a:rPr lang="it-IT" sz="1400"/>
              <a:t>Nel DUP vanno inserite solamente le capacità assunzionali che si intendono utilizzare</a:t>
            </a:r>
          </a:p>
          <a:p>
            <a:r>
              <a:rPr lang="it-IT" sz="1400"/>
              <a:t>In caso di mancata adozione del PIAO, ex dl 198/2022, art. 10 comma 11 ter, possibili solo assunzioni a tempo determinato per l’attuazione del PNRR, protezione civile, polizia locale, istruzione pubblica e servizi sociali</a:t>
            </a:r>
          </a:p>
          <a:p>
            <a:r>
              <a:rPr lang="it-IT" sz="1400"/>
              <a:t>Parere dei revisori dei conti</a:t>
            </a:r>
          </a:p>
          <a:p>
            <a:r>
              <a:rPr lang="it-IT" sz="1400"/>
              <a:t>Il contenuto: 1) consistenza di personale al 31 dicembre dell’anno precedente, suddiviso per inquadramento professionale; 2) capacità assunzionale dell’amministrazione, calcolata sulla base dei vigenti vincoli di spesa (nel DUP); 3) programmazione delle cessazioni dal servizio, effettuata sulla base della disciplina vigente, e stima dell’evoluzione dei fabbisogni di personale in relazione alle scelte sul reclutamento, operate sulla base della digitalizzazione, delle esternalizzazioni o internalizzazioni o dismissioni di servizi, attività o funzioni; 4) strategie di copertura del fabbisogno, ove individuate; 5) strategie di formazione del personale, evidenziando le priorità strategiche in termini di riqualificazione o potenziamento delle competenze organizzate per livello organizzativo e per filiera professionale; 6) situazioni di soprannumero o le eccedenze di personale, in relazione alle esigenze funzionali.</a:t>
            </a:r>
          </a:p>
          <a:p>
            <a:r>
              <a:rPr lang="it-IT" sz="1400"/>
              <a:t>DL 25/2025: indicare le assunzioni necessarie </a:t>
            </a:r>
            <a:r>
              <a:rPr lang="it-IT" sz="1400" kern="100">
                <a:ea typeface="Aptos" panose="020B0004020202020204" pitchFamily="34" charset="0"/>
                <a:cs typeface="Times New Roman" panose="02020603050405020304" pitchFamily="18" charset="0"/>
              </a:rPr>
              <a:t>per la transizione digitale, l’innovazione tecnologica, con particolare riguardo alla intelligenza artificiale, la sicurezza informatica e la gestione dei big data. Le PA definiscono, nella programmazione della formazione, indirizzi in materia di transizione digitale correlati alle proprie dimensioni ed alle proprie specifiche esigenze.</a:t>
            </a:r>
            <a:endParaRPr lang="it-IT" sz="1400"/>
          </a:p>
        </p:txBody>
      </p:sp>
      <p:sp>
        <p:nvSpPr>
          <p:cNvPr id="4" name="Segnaposto piè di pagina 3">
            <a:extLst>
              <a:ext uri="{FF2B5EF4-FFF2-40B4-BE49-F238E27FC236}">
                <a16:creationId xmlns:a16="http://schemas.microsoft.com/office/drawing/2014/main" id="{B09F6123-4860-25A0-8784-A36E574F6AB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A03B0FD-ECA0-F65C-BAF7-614C12F57DFA}"/>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29061561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900599-239F-1E21-D5AD-2EF4B018A992}"/>
              </a:ext>
            </a:extLst>
          </p:cNvPr>
          <p:cNvSpPr>
            <a:spLocks noGrp="1"/>
          </p:cNvSpPr>
          <p:nvPr>
            <p:ph type="title"/>
          </p:nvPr>
        </p:nvSpPr>
        <p:spPr/>
        <p:txBody>
          <a:bodyPr/>
          <a:lstStyle/>
          <a:p>
            <a:r>
              <a:rPr lang="it-IT"/>
              <a:t>LE COMMISSIONI DI CONCORSO</a:t>
            </a:r>
          </a:p>
        </p:txBody>
      </p:sp>
      <p:sp>
        <p:nvSpPr>
          <p:cNvPr id="3" name="Segnaposto contenuto 2">
            <a:extLst>
              <a:ext uri="{FF2B5EF4-FFF2-40B4-BE49-F238E27FC236}">
                <a16:creationId xmlns:a16="http://schemas.microsoft.com/office/drawing/2014/main" id="{EAB9B01A-260D-BF8C-82D7-1812D52AE24F}"/>
              </a:ext>
            </a:extLst>
          </p:cNvPr>
          <p:cNvSpPr>
            <a:spLocks noGrp="1"/>
          </p:cNvSpPr>
          <p:nvPr>
            <p:ph idx="1"/>
          </p:nvPr>
        </p:nvSpPr>
        <p:spPr/>
        <p:txBody>
          <a:bodyPr>
            <a:normAutofit lnSpcReduction="10000"/>
          </a:bodyPr>
          <a:lstStyle/>
          <a:p>
            <a:r>
              <a:rPr lang="it-IT" altLang="x-none"/>
              <a:t>Nomina</a:t>
            </a:r>
          </a:p>
          <a:p>
            <a:r>
              <a:rPr lang="it-IT" altLang="x-none"/>
              <a:t>Presidenza, composizione e segreteria</a:t>
            </a:r>
          </a:p>
          <a:p>
            <a:r>
              <a:rPr lang="it-IT" altLang="x-none"/>
              <a:t>Modifica della composizione</a:t>
            </a:r>
          </a:p>
          <a:p>
            <a:r>
              <a:rPr lang="it-IT" altLang="x-none"/>
              <a:t>Incompatibilità</a:t>
            </a:r>
          </a:p>
          <a:p>
            <a:r>
              <a:rPr lang="it-IT" altLang="x-none"/>
              <a:t>Segretezza delle operazioni</a:t>
            </a:r>
          </a:p>
          <a:p>
            <a:r>
              <a:rPr lang="it-IT" altLang="x-none"/>
              <a:t>Insediamento ed ordine dei lavori</a:t>
            </a:r>
          </a:p>
          <a:p>
            <a:r>
              <a:rPr lang="it-IT" altLang="x-none"/>
              <a:t>Modalità di assunzione delle decisioni</a:t>
            </a:r>
          </a:p>
          <a:p>
            <a:r>
              <a:rPr lang="it-IT" altLang="x-none"/>
              <a:t>Compensi </a:t>
            </a:r>
          </a:p>
          <a:p>
            <a:r>
              <a:rPr lang="it-IT" altLang="x-none"/>
              <a:t>Pensionati</a:t>
            </a:r>
          </a:p>
        </p:txBody>
      </p:sp>
      <p:sp>
        <p:nvSpPr>
          <p:cNvPr id="4" name="Segnaposto piè di pagina 3">
            <a:extLst>
              <a:ext uri="{FF2B5EF4-FFF2-40B4-BE49-F238E27FC236}">
                <a16:creationId xmlns:a16="http://schemas.microsoft.com/office/drawing/2014/main" id="{A74702DD-DBA6-739F-E90E-CDE95D17321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37DBC05B-1BAC-DED2-CB07-2A9F71C39627}"/>
              </a:ext>
            </a:extLst>
          </p:cNvPr>
          <p:cNvSpPr>
            <a:spLocks noGrp="1"/>
          </p:cNvSpPr>
          <p:nvPr>
            <p:ph type="sldNum" sz="quarter" idx="12"/>
          </p:nvPr>
        </p:nvSpPr>
        <p:spPr/>
        <p:txBody>
          <a:bodyPr/>
          <a:lstStyle/>
          <a:p>
            <a:fld id="{4FAB73BC-B049-4115-A692-8D63A059BFB8}" type="slidenum">
              <a:rPr lang="en-US" smtClean="0"/>
              <a:t>30</a:t>
            </a:fld>
            <a:endParaRPr lang="en-US"/>
          </a:p>
        </p:txBody>
      </p:sp>
    </p:spTree>
    <p:extLst>
      <p:ext uri="{BB962C8B-B14F-4D97-AF65-F5344CB8AC3E}">
        <p14:creationId xmlns:p14="http://schemas.microsoft.com/office/powerpoint/2010/main" val="353997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98E242-31B3-51BE-8EE2-0529CEA248CE}"/>
              </a:ext>
            </a:extLst>
          </p:cNvPr>
          <p:cNvSpPr>
            <a:spLocks noGrp="1"/>
          </p:cNvSpPr>
          <p:nvPr>
            <p:ph type="title"/>
          </p:nvPr>
        </p:nvSpPr>
        <p:spPr/>
        <p:txBody>
          <a:bodyPr/>
          <a:lstStyle/>
          <a:p>
            <a:r>
              <a:rPr lang="it-IT"/>
              <a:t>LE CAPACITA’ ASSUNZIONALI 2026 DEGLI ENTI LOCALI/1</a:t>
            </a:r>
          </a:p>
        </p:txBody>
      </p:sp>
      <p:sp>
        <p:nvSpPr>
          <p:cNvPr id="3" name="Segnaposto contenuto 2">
            <a:extLst>
              <a:ext uri="{FF2B5EF4-FFF2-40B4-BE49-F238E27FC236}">
                <a16:creationId xmlns:a16="http://schemas.microsoft.com/office/drawing/2014/main" id="{B8EC57B7-01D1-9701-F31F-BB7C92990AED}"/>
              </a:ext>
            </a:extLst>
          </p:cNvPr>
          <p:cNvSpPr>
            <a:spLocks noGrp="1"/>
          </p:cNvSpPr>
          <p:nvPr>
            <p:ph idx="1"/>
          </p:nvPr>
        </p:nvSpPr>
        <p:spPr/>
        <p:txBody>
          <a:bodyPr>
            <a:normAutofit fontScale="77500" lnSpcReduction="20000"/>
          </a:bodyPr>
          <a:lstStyle/>
          <a:p>
            <a:r>
              <a:rPr lang="it-IT"/>
              <a:t>Per i comuni, le province, le città metropolitane e le regioni si applicano le prescrizioni dell’articolo 33 del </a:t>
            </a:r>
            <a:r>
              <a:rPr lang="it-IT" err="1"/>
              <a:t>d.l.</a:t>
            </a:r>
            <a:r>
              <a:rPr lang="it-IT"/>
              <a:t> nl. 34/2019 ed i decreti attuativi</a:t>
            </a:r>
          </a:p>
          <a:p>
            <a:r>
              <a:rPr lang="it-IT"/>
              <a:t>Per gli altri enti locali e per le unioni dei comuni sostituzione del 100% dei cessati o della spesa dei cessati; fino al 2024 anche delle cessazioni che intervengono nel corso dell’anno; utilizzazione dei risparmi delle capacità assunzionali dei 5 anni precedenti non utilizzate; per le unioni si aggiungono le capacità trasferite dai comuni aderenti</a:t>
            </a:r>
          </a:p>
          <a:p>
            <a:r>
              <a:rPr lang="it-IT"/>
              <a:t>Per i comuni, le province, le città metropolitane e le regioni determinazione sulla base del rapporto tra spesa del personale ed entrate correnti al netto del FCDE</a:t>
            </a:r>
          </a:p>
          <a:p>
            <a:r>
              <a:rPr lang="it-IT"/>
              <a:t>Suddivisione dei comuni in tre gruppi (anche gli enti cd intermedi), mentre le regioni, le province e le città metropolitane sono suddivise in due gruppi</a:t>
            </a:r>
          </a:p>
          <a:p>
            <a:r>
              <a:rPr lang="it-IT"/>
              <a:t>Fare riferimento per la spesa del personale all’ultimo consuntivo, per le entrate correnti alla media degli ultimi tre e per il FCDE al bilancio preventivo dell’anno in cui è stato approvato l’ultimo consuntivo</a:t>
            </a:r>
          </a:p>
          <a:p>
            <a:r>
              <a:rPr lang="it-IT"/>
              <a:t>La nozione assai ampia di spesa del personale: gli effetti dei maggiori oneri determinati dai rinnovi contrattuali</a:t>
            </a:r>
          </a:p>
          <a:p>
            <a:r>
              <a:rPr lang="it-IT"/>
              <a:t>La nozione di entrate correnti</a:t>
            </a:r>
          </a:p>
        </p:txBody>
      </p:sp>
      <p:sp>
        <p:nvSpPr>
          <p:cNvPr id="4" name="Segnaposto piè di pagina 3">
            <a:extLst>
              <a:ext uri="{FF2B5EF4-FFF2-40B4-BE49-F238E27FC236}">
                <a16:creationId xmlns:a16="http://schemas.microsoft.com/office/drawing/2014/main" id="{6DC75B17-9A13-5CA8-7007-C17255F0D80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904099D-3CFD-D8D3-1244-A87C75B31222}"/>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445746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1DF2A5-9FE0-4F41-97E0-EC180A31E67B}"/>
              </a:ext>
            </a:extLst>
          </p:cNvPr>
          <p:cNvSpPr>
            <a:spLocks noGrp="1"/>
          </p:cNvSpPr>
          <p:nvPr>
            <p:ph type="title"/>
          </p:nvPr>
        </p:nvSpPr>
        <p:spPr/>
        <p:txBody>
          <a:bodyPr/>
          <a:lstStyle/>
          <a:p>
            <a:r>
              <a:rPr lang="it-IT"/>
              <a:t>Le </a:t>
            </a:r>
            <a:r>
              <a:rPr lang="it-IT" err="1"/>
              <a:t>capacita’</a:t>
            </a:r>
            <a:r>
              <a:rPr lang="it-IT"/>
              <a:t> </a:t>
            </a:r>
            <a:r>
              <a:rPr lang="it-IT" err="1"/>
              <a:t>assunzionali</a:t>
            </a:r>
            <a:r>
              <a:rPr lang="it-IT"/>
              <a:t>/2</a:t>
            </a:r>
          </a:p>
        </p:txBody>
      </p:sp>
      <p:sp>
        <p:nvSpPr>
          <p:cNvPr id="3" name="Segnaposto contenuto 2">
            <a:extLst>
              <a:ext uri="{FF2B5EF4-FFF2-40B4-BE49-F238E27FC236}">
                <a16:creationId xmlns:a16="http://schemas.microsoft.com/office/drawing/2014/main" id="{CA0FA620-D78B-0FBA-F7A2-73A52B43B225}"/>
              </a:ext>
            </a:extLst>
          </p:cNvPr>
          <p:cNvSpPr>
            <a:spLocks noGrp="1"/>
          </p:cNvSpPr>
          <p:nvPr>
            <p:ph idx="1"/>
          </p:nvPr>
        </p:nvSpPr>
        <p:spPr/>
        <p:txBody>
          <a:bodyPr>
            <a:normAutofit fontScale="92500" lnSpcReduction="10000"/>
          </a:bodyPr>
          <a:lstStyle/>
          <a:p>
            <a:r>
              <a:rPr lang="it-IT"/>
              <a:t>Valori diversi per la determinazione delle fasce sulla base della fascia demografica e del rapporto spesa del personale entrate correnti</a:t>
            </a:r>
          </a:p>
          <a:p>
            <a:r>
              <a:rPr lang="it-IT"/>
              <a:t>Aumento per gli enti virtuosi: dal 2025 entro la soglia di virtuosità</a:t>
            </a:r>
          </a:p>
          <a:p>
            <a:r>
              <a:rPr lang="it-IT"/>
              <a:t>Non peggioramento del rapporto per quelli intermedi</a:t>
            </a:r>
          </a:p>
          <a:p>
            <a:r>
              <a:rPr lang="it-IT"/>
              <a:t>Vincolo a rientrare nella soglia prevista per gli enti intermedi entro il 2025; per gli enti inadempienti capacità assunzionali pari al 30% del risparmio delle cessazioni</a:t>
            </a:r>
          </a:p>
          <a:p>
            <a:r>
              <a:rPr lang="it-IT"/>
              <a:t>Le assunzioni </a:t>
            </a:r>
            <a:r>
              <a:rPr lang="it-IT" err="1"/>
              <a:t>eterofinanziate</a:t>
            </a:r>
            <a:r>
              <a:rPr lang="it-IT"/>
              <a:t> effettuate dall’ottobre 2020 vanno al di fuori</a:t>
            </a:r>
          </a:p>
          <a:p>
            <a:r>
              <a:rPr lang="it-IT"/>
              <a:t>La non inclusione delle gestioni associate e del cd scavalco condiviso</a:t>
            </a:r>
          </a:p>
          <a:p>
            <a:r>
              <a:rPr lang="it-IT"/>
              <a:t>Gli effetti sulla mobilità volontaria</a:t>
            </a:r>
          </a:p>
          <a:p>
            <a:r>
              <a:rPr lang="it-IT"/>
              <a:t>Il calcolo dei maggiori oneri derivanti dalle progressioni verticali</a:t>
            </a:r>
          </a:p>
        </p:txBody>
      </p:sp>
      <p:sp>
        <p:nvSpPr>
          <p:cNvPr id="4" name="Segnaposto piè di pagina 3">
            <a:extLst>
              <a:ext uri="{FF2B5EF4-FFF2-40B4-BE49-F238E27FC236}">
                <a16:creationId xmlns:a16="http://schemas.microsoft.com/office/drawing/2014/main" id="{306C0D3D-FF82-8CDB-BCEC-C80A89D1E77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1BF2E35C-BF14-DC43-BC98-2D7B76D27FF1}"/>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1556139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E13FCE-1415-3D56-44F1-47906DB5AA83}"/>
              </a:ext>
            </a:extLst>
          </p:cNvPr>
          <p:cNvSpPr>
            <a:spLocks noGrp="1"/>
          </p:cNvSpPr>
          <p:nvPr>
            <p:ph type="title"/>
          </p:nvPr>
        </p:nvSpPr>
        <p:spPr/>
        <p:txBody>
          <a:bodyPr/>
          <a:lstStyle/>
          <a:p>
            <a:r>
              <a:rPr lang="it-IT"/>
              <a:t>LE CAPACITA’ ASSUNZIONALI AGGIUNTIVE DELLE UNIONE DEI COMUNI</a:t>
            </a:r>
          </a:p>
        </p:txBody>
      </p:sp>
      <p:sp>
        <p:nvSpPr>
          <p:cNvPr id="3" name="Segnaposto contenuto 2">
            <a:extLst>
              <a:ext uri="{FF2B5EF4-FFF2-40B4-BE49-F238E27FC236}">
                <a16:creationId xmlns:a16="http://schemas.microsoft.com/office/drawing/2014/main" id="{6A176442-F8E6-6227-1163-53B89DE07901}"/>
              </a:ext>
            </a:extLst>
          </p:cNvPr>
          <p:cNvSpPr>
            <a:spLocks noGrp="1"/>
          </p:cNvSpPr>
          <p:nvPr>
            <p:ph idx="1"/>
          </p:nvPr>
        </p:nvSpPr>
        <p:spPr/>
        <p:txBody>
          <a:bodyPr>
            <a:normAutofit/>
          </a:bodyPr>
          <a:lstStyle/>
          <a:p>
            <a:r>
              <a:rPr lang="it-IT"/>
              <a:t>Articolo 32, comma 5, d.lgs. n. 267/2000</a:t>
            </a:r>
          </a:p>
          <a:p>
            <a:pPr algn="l" rtl="0">
              <a:buNone/>
            </a:pPr>
            <a:r>
              <a:rPr lang="it-IT" u="none" strike="noStrike">
                <a:solidFill>
                  <a:srgbClr val="19191A"/>
                </a:solidFill>
                <a:effectLst/>
              </a:rPr>
              <a:t> All'unione sono conferite dai comuni partecipanti le risorse umane e strumentali necessarie all'esercizio delle funzioni loro attribuite. Fermi restando i vincoli previsti dalla normativa vigente in materia di personale, la spesa sostenuta per il personale dell'Unione non può comportare, in sede di prima applicazione, il superamento della somma delle spese di personale sostenute precedentemente dai singoli comuni partecipanti. A regime, attraverso specifiche misure di razionalizzazione organizzativa e una rigorosa programmazione dei fabbisogni, devono essere assicurati progressivi risparmi di spesa in materia di personale. I comuni possono cedere, anche parzialmente, le proprie capacità assunzionali all'unione di comuni di cui fanno parte</a:t>
            </a:r>
          </a:p>
        </p:txBody>
      </p:sp>
      <p:sp>
        <p:nvSpPr>
          <p:cNvPr id="4" name="Segnaposto piè di pagina 3">
            <a:extLst>
              <a:ext uri="{FF2B5EF4-FFF2-40B4-BE49-F238E27FC236}">
                <a16:creationId xmlns:a16="http://schemas.microsoft.com/office/drawing/2014/main" id="{837D6F14-5849-B00E-50E9-470FE21F9ED4}"/>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1FA9EAC-F596-4D39-5F51-CCE391386FBF}"/>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3790859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AC4BD3-FD79-44AC-AC06-B01C93D8FC38}"/>
              </a:ext>
            </a:extLst>
          </p:cNvPr>
          <p:cNvSpPr>
            <a:spLocks noGrp="1"/>
          </p:cNvSpPr>
          <p:nvPr>
            <p:ph type="title"/>
          </p:nvPr>
        </p:nvSpPr>
        <p:spPr/>
        <p:txBody>
          <a:bodyPr/>
          <a:lstStyle/>
          <a:p>
            <a:r>
              <a:rPr lang="it-IT"/>
              <a:t>LE VERIFICHE DOPO L’APPROVAZIONE DEL CONTO CONSUNTIVO/1</a:t>
            </a:r>
          </a:p>
        </p:txBody>
      </p:sp>
      <p:sp>
        <p:nvSpPr>
          <p:cNvPr id="3" name="Segnaposto contenuto 2">
            <a:extLst>
              <a:ext uri="{FF2B5EF4-FFF2-40B4-BE49-F238E27FC236}">
                <a16:creationId xmlns:a16="http://schemas.microsoft.com/office/drawing/2014/main" id="{987CB043-8B82-EC2B-CF63-E8E89CB10FFF}"/>
              </a:ext>
            </a:extLst>
          </p:cNvPr>
          <p:cNvSpPr>
            <a:spLocks noGrp="1"/>
          </p:cNvSpPr>
          <p:nvPr>
            <p:ph idx="1"/>
          </p:nvPr>
        </p:nvSpPr>
        <p:spPr/>
        <p:txBody>
          <a:bodyPr/>
          <a:lstStyle/>
          <a:p>
            <a:r>
              <a:rPr lang="it-IT" sz="2400"/>
              <a:t>Nel caso di adozione del programma del fabbisogno prima dell’approvazione del conto consuntivo occorre rivederlo</a:t>
            </a:r>
          </a:p>
          <a:p>
            <a:r>
              <a:rPr lang="it-IT" sz="2400"/>
              <a:t>Scelta sostanzialmente necessitata per la parte allegata al DUP</a:t>
            </a:r>
          </a:p>
          <a:p>
            <a:r>
              <a:rPr lang="it-IT" sz="2400"/>
              <a:t>Parere dei revisori dei conti perché vi è una variazione di dati finanziari</a:t>
            </a:r>
          </a:p>
          <a:p>
            <a:r>
              <a:rPr lang="it-IT" sz="2400"/>
              <a:t>Manca un vincolo normativo espresso, ma si deve pervenire a questa conclusione sulla base del dettato normativo, che impone di fare riferimento all’ultimo conto consuntivo approvato per la spesa del personale, agli ultimi tre consuntivi approvati per le entrate ed al bilancio dell’anno in cui è stato approvato l’ultimo consuntivo per il FCDE</a:t>
            </a:r>
          </a:p>
          <a:p>
            <a:endParaRPr lang="it-IT"/>
          </a:p>
        </p:txBody>
      </p:sp>
      <p:sp>
        <p:nvSpPr>
          <p:cNvPr id="4" name="Segnaposto piè di pagina 3">
            <a:extLst>
              <a:ext uri="{FF2B5EF4-FFF2-40B4-BE49-F238E27FC236}">
                <a16:creationId xmlns:a16="http://schemas.microsoft.com/office/drawing/2014/main" id="{46F7D7E7-E4CF-0BD0-19BE-48A08764842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8B35B55-8319-5938-0B52-7C23918C81D7}"/>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737505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4EFFB6-8CE1-F558-5F2D-3CD7EF70D009}"/>
              </a:ext>
            </a:extLst>
          </p:cNvPr>
          <p:cNvSpPr>
            <a:spLocks noGrp="1"/>
          </p:cNvSpPr>
          <p:nvPr>
            <p:ph type="title"/>
          </p:nvPr>
        </p:nvSpPr>
        <p:spPr/>
        <p:txBody>
          <a:bodyPr/>
          <a:lstStyle/>
          <a:p>
            <a:r>
              <a:rPr lang="it-IT"/>
              <a:t>LE VERIFICHE DOPO L’APPROVAZIONE DEL CONTO CONSUNTIVO/2</a:t>
            </a:r>
          </a:p>
        </p:txBody>
      </p:sp>
      <p:sp>
        <p:nvSpPr>
          <p:cNvPr id="3" name="Segnaposto contenuto 2">
            <a:extLst>
              <a:ext uri="{FF2B5EF4-FFF2-40B4-BE49-F238E27FC236}">
                <a16:creationId xmlns:a16="http://schemas.microsoft.com/office/drawing/2014/main" id="{DE52F34E-30B5-99E5-034E-10A85EE151BA}"/>
              </a:ext>
            </a:extLst>
          </p:cNvPr>
          <p:cNvSpPr>
            <a:spLocks noGrp="1"/>
          </p:cNvSpPr>
          <p:nvPr>
            <p:ph idx="1"/>
          </p:nvPr>
        </p:nvSpPr>
        <p:spPr/>
        <p:txBody>
          <a:bodyPr>
            <a:normAutofit lnSpcReduction="10000"/>
          </a:bodyPr>
          <a:lstStyle/>
          <a:p>
            <a:r>
              <a:rPr lang="it-IT" sz="2000"/>
              <a:t>Adozione dei dati del consuntivo 2025 per la spesa del personale, dei dati dei consuntivi 2023/2025 per le entrate correnti  e dei dati del FCDE del bilancio preventivo 2025 assestato</a:t>
            </a:r>
          </a:p>
          <a:p>
            <a:r>
              <a:rPr lang="it-IT" sz="2000"/>
              <a:t>Tenere conto nella programmazione delle variazioni successive: in particolari cessazioni 2025 e 2026, aumento dei costi per i rinnovi contrattuali, dati ulteriori sulle entrate</a:t>
            </a:r>
          </a:p>
          <a:p>
            <a:r>
              <a:rPr lang="it-IT" sz="2000"/>
              <a:t>Sulla base di tali dati si </a:t>
            </a:r>
            <a:r>
              <a:rPr lang="it-IT"/>
              <a:t>devono ricalcolare le capacità assunzionali</a:t>
            </a:r>
          </a:p>
          <a:p>
            <a:r>
              <a:rPr lang="it-IT" sz="2000"/>
              <a:t>Di conseguenza si apportano le necessarie modifiche al programma del fabbisogno del personale per la determinazione delle assunzioni che </a:t>
            </a:r>
            <a:r>
              <a:rPr lang="it-IT"/>
              <a:t>possono essere effettuate</a:t>
            </a:r>
            <a:endParaRPr lang="it-IT" sz="2000"/>
          </a:p>
          <a:p>
            <a:r>
              <a:rPr lang="it-IT" sz="2000"/>
              <a:t>Dal 2025 per gli enti virtuosi l’aumento della spesa del personale è consentito senza limiti riferiti a quella del 2018, a condizione di restare nella soglia di virtuosità</a:t>
            </a:r>
          </a:p>
          <a:p>
            <a:r>
              <a:rPr lang="it-IT" sz="2000"/>
              <a:t>Dal 2025 per gli enti non virtuosi matura il tetto alle assunzioni sulla base del turn over: 30% dei risparmi delle cessazioni</a:t>
            </a:r>
          </a:p>
          <a:p>
            <a:endParaRPr lang="it-IT"/>
          </a:p>
        </p:txBody>
      </p:sp>
      <p:sp>
        <p:nvSpPr>
          <p:cNvPr id="4" name="Segnaposto piè di pagina 3">
            <a:extLst>
              <a:ext uri="{FF2B5EF4-FFF2-40B4-BE49-F238E27FC236}">
                <a16:creationId xmlns:a16="http://schemas.microsoft.com/office/drawing/2014/main" id="{82C8BCEF-E851-4F94-5183-C94B24213936}"/>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B64A7E48-1A56-B81B-A69F-8778AE35F830}"/>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1748627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92E07B-26F7-A144-BEF8-67443B28F146}"/>
              </a:ext>
            </a:extLst>
          </p:cNvPr>
          <p:cNvSpPr>
            <a:spLocks noGrp="1"/>
          </p:cNvSpPr>
          <p:nvPr>
            <p:ph type="title"/>
          </p:nvPr>
        </p:nvSpPr>
        <p:spPr/>
        <p:txBody>
          <a:bodyPr/>
          <a:lstStyle/>
          <a:p>
            <a:r>
              <a:rPr lang="it-IT"/>
              <a:t>Il superamento della </a:t>
            </a:r>
            <a:r>
              <a:rPr lang="it-IT" err="1"/>
              <a:t>neutralita’</a:t>
            </a:r>
            <a:r>
              <a:rPr lang="it-IT"/>
              <a:t> della </a:t>
            </a:r>
            <a:r>
              <a:rPr lang="it-IT" err="1"/>
              <a:t>mobilita’</a:t>
            </a:r>
            <a:r>
              <a:rPr lang="it-IT"/>
              <a:t> volontaria</a:t>
            </a:r>
          </a:p>
        </p:txBody>
      </p:sp>
      <p:sp>
        <p:nvSpPr>
          <p:cNvPr id="3" name="Segnaposto contenuto 2">
            <a:extLst>
              <a:ext uri="{FF2B5EF4-FFF2-40B4-BE49-F238E27FC236}">
                <a16:creationId xmlns:a16="http://schemas.microsoft.com/office/drawing/2014/main" id="{7CF9466B-6176-B107-515E-434B6D7F0AE6}"/>
              </a:ext>
            </a:extLst>
          </p:cNvPr>
          <p:cNvSpPr>
            <a:spLocks noGrp="1"/>
          </p:cNvSpPr>
          <p:nvPr>
            <p:ph idx="1"/>
          </p:nvPr>
        </p:nvSpPr>
        <p:spPr/>
        <p:txBody>
          <a:bodyPr>
            <a:normAutofit lnSpcReduction="10000"/>
          </a:bodyPr>
          <a:lstStyle/>
          <a:p>
            <a:pPr>
              <a:buFont typeface="Courier New" panose="02070309020205020404" pitchFamily="49" charset="0"/>
              <a:buChar char="o"/>
            </a:pPr>
            <a:r>
              <a:rPr lang="it-IT"/>
              <a:t> </a:t>
            </a:r>
            <a:r>
              <a:rPr lang="it-IT" sz="2400"/>
              <a:t>Commi 126 e 127 della legge n. 207/2024, cd di bilancio 2025</a:t>
            </a:r>
          </a:p>
          <a:p>
            <a:pPr>
              <a:buFont typeface="Courier New" panose="02070309020205020404" pitchFamily="49" charset="0"/>
              <a:buChar char="o"/>
            </a:pPr>
            <a:r>
              <a:rPr lang="it-IT" sz="2400"/>
              <a:t> </a:t>
            </a:r>
            <a:r>
              <a:rPr lang="it-IT" sz="2400">
                <a:effectLst/>
                <a:ea typeface="Aptos" panose="020B0004020202020204" pitchFamily="34" charset="0"/>
                <a:cs typeface="Times New Roman" panose="02020603050405020304" pitchFamily="18" charset="0"/>
              </a:rPr>
              <a:t>I risparmi per la mobilità volontaria in uscita tra PA assoggettate ai vincoli del turnover entrano nel calcolo delle capacità assunzionali. Gli oneri per le mobilità volontarie in entrata entrano nella utilizzazione delle capacità assunzionali. La disposizione si applica alle mobilità avviate dallo 1 gennaio 2025</a:t>
            </a:r>
          </a:p>
          <a:p>
            <a:pPr>
              <a:buFont typeface="Courier New" panose="02070309020205020404" pitchFamily="49" charset="0"/>
              <a:buChar char="o"/>
            </a:pPr>
            <a:r>
              <a:rPr lang="it-IT" sz="2400">
                <a:cs typeface="Times New Roman" panose="02020603050405020304" pitchFamily="18" charset="0"/>
              </a:rPr>
              <a:t> Per le amministrazioni locali in cui le capacità assunzionali sono calcolate sulla base della cd sostenibilità finanziaria, tale superamento era già realizzato</a:t>
            </a:r>
          </a:p>
          <a:p>
            <a:pPr>
              <a:buFont typeface="Courier New" panose="02070309020205020404" pitchFamily="49" charset="0"/>
              <a:buChar char="o"/>
            </a:pPr>
            <a:r>
              <a:rPr lang="it-IT" sz="2400">
                <a:cs typeface="Times New Roman" panose="02020603050405020304" pitchFamily="18" charset="0"/>
              </a:rPr>
              <a:t> Per tutte le PA non è più necessario chiedere all’altra PA quali sono le regole che essa applica per il calcolo delle capacità assunzionali</a:t>
            </a:r>
            <a:endParaRPr lang="it-IT" sz="2400"/>
          </a:p>
        </p:txBody>
      </p:sp>
      <p:sp>
        <p:nvSpPr>
          <p:cNvPr id="4" name="Segnaposto piè di pagina 3">
            <a:extLst>
              <a:ext uri="{FF2B5EF4-FFF2-40B4-BE49-F238E27FC236}">
                <a16:creationId xmlns:a16="http://schemas.microsoft.com/office/drawing/2014/main" id="{CCAF6284-7E32-3C73-E854-F359AFC64302}"/>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2B481F53-7760-FACD-9631-35E06BC2D19F}"/>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4937445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Integrale</Template>
  <TotalTime>1</TotalTime>
  <Words>4529</Words>
  <Application>Microsoft Macintosh PowerPoint</Application>
  <PresentationFormat>Widescreen</PresentationFormat>
  <Paragraphs>215</Paragraphs>
  <Slides>30</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30</vt:i4>
      </vt:variant>
    </vt:vector>
  </HeadingPairs>
  <TitlesOfParts>
    <vt:vector size="39" baseType="lpstr">
      <vt:lpstr>Aptos</vt:lpstr>
      <vt:lpstr>Arial</vt:lpstr>
      <vt:lpstr>Calibri</vt:lpstr>
      <vt:lpstr>Courier New</vt:lpstr>
      <vt:lpstr>Times New Roman</vt:lpstr>
      <vt:lpstr>Tw Cen MT</vt:lpstr>
      <vt:lpstr>Tw Cen MT Condensed</vt:lpstr>
      <vt:lpstr>Wingdings 3</vt:lpstr>
      <vt:lpstr>Integrale</vt:lpstr>
      <vt:lpstr>LE ASSUNZIONI NELL’ANNO 2026</vt:lpstr>
      <vt:lpstr>Dott. Arturo bianco</vt:lpstr>
      <vt:lpstr>IL PROGRAMMA DEL FABBISOGNO</vt:lpstr>
      <vt:lpstr>LE CAPACITA’ ASSUNZIONALI 2026 DEGLI ENTI LOCALI/1</vt:lpstr>
      <vt:lpstr>Le capacita’ assunzionali/2</vt:lpstr>
      <vt:lpstr>LE CAPACITA’ ASSUNZIONALI AGGIUNTIVE DELLE UNIONE DEI COMUNI</vt:lpstr>
      <vt:lpstr>LE VERIFICHE DOPO L’APPROVAZIONE DEL CONTO CONSUNTIVO/1</vt:lpstr>
      <vt:lpstr>LE VERIFICHE DOPO L’APPROVAZIONE DEL CONTO CONSUNTIVO/2</vt:lpstr>
      <vt:lpstr>Il superamento della neutralita’ della mobilita’ volontaria</vt:lpstr>
      <vt:lpstr>Le assunzioni eterofinanziate</vt:lpstr>
      <vt:lpstr>Le tipologie di assunzione</vt:lpstr>
      <vt:lpstr>LE NORME CD TAGLIA IDONEI</vt:lpstr>
      <vt:lpstr>IL RICORSO ALLA MOBILITA’ VOLONTARIA</vt:lpstr>
      <vt:lpstr>I VINCOLI ALLE ASSUNZIONI</vt:lpstr>
      <vt:lpstr>LE STABILIZZAZIONI/1</vt:lpstr>
      <vt:lpstr>LE STABILIZZAZIONI/2</vt:lpstr>
      <vt:lpstr>LE STABILIZZAZIONI/3</vt:lpstr>
      <vt:lpstr>Le progressioni verticali ordinarie</vt:lpstr>
      <vt:lpstr>LE PROGRESSIONI VERTICALI SPECIALI O IN DEROGA</vt:lpstr>
      <vt:lpstr>LO SCORRIMENTO DELLE GRADUATORIE: LE PREVISIONI DELLA LEGGE 69 E DEL DL 25/2025 (1)</vt:lpstr>
      <vt:lpstr>LO SCORRIMENTO DELLE GRADUATORIE: LE PREVISIONI DELLA LEGGE 69 E DEL DL 25/2025 (2)</vt:lpstr>
      <vt:lpstr>LO SCORRIMENTO DELLE GRADUATORIE: LE PREVISIONI DELLA LEGGE 69 E DEL DL 25/2025 (3)</vt:lpstr>
      <vt:lpstr>ALTRE NOVITA’ della legge 69 e del dl 25/2025</vt:lpstr>
      <vt:lpstr>LE REGOLE PROCEDURALI DA APPLICARE/1</vt:lpstr>
      <vt:lpstr>LE REGOLE PROCEDURALI DA APPLICARE/2</vt:lpstr>
      <vt:lpstr>LE REGOLE PROCEDURALI DA APPLICARE/3</vt:lpstr>
      <vt:lpstr>Le disposizioni regolamentarI: indice</vt:lpstr>
      <vt:lpstr>Il bando: indice (1)</vt:lpstr>
      <vt:lpstr>IL BANDO (INDICE) /2</vt:lpstr>
      <vt:lpstr>LE COMMISSIONI DI CONCORSO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MANOVRA FINANZIARIA 2024 E LE ASSUNZIONI</dc:title>
  <dc:creator>Arturo Bianco</dc:creator>
  <cp:lastModifiedBy>Arturo Bianco</cp:lastModifiedBy>
  <cp:revision>3</cp:revision>
  <dcterms:created xsi:type="dcterms:W3CDTF">2024-01-15T08:49:45Z</dcterms:created>
  <dcterms:modified xsi:type="dcterms:W3CDTF">2026-05-21T06:10:27Z</dcterms:modified>
</cp:coreProperties>
</file>